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6" r:id="rId5"/>
    <p:sldId id="267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66FF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A1D62-915E-4956-B412-B152B580A02C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102F3-E27E-4350-9005-E09FCA2109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121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89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99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065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6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79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3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9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14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31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58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15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B3060-C5B8-46AB-9FD6-0743B2922A82}" type="datetimeFigureOut">
              <a:rPr lang="en-GB" smtClean="0"/>
              <a:t>29/03/2012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CD450-D16B-418E-9AD8-F17B0E1ED4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47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image" Target="../media/image1.png"/><Relationship Id="rId26" Type="http://schemas.openxmlformats.org/officeDocument/2006/relationships/image" Target="../media/image9.png"/><Relationship Id="rId3" Type="http://schemas.microsoft.com/office/2007/relationships/media" Target="../media/media2.mp3"/><Relationship Id="rId21" Type="http://schemas.openxmlformats.org/officeDocument/2006/relationships/image" Target="../media/image4.png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openxmlformats.org/officeDocument/2006/relationships/slideLayout" Target="../slideLayouts/slideLayout1.xml"/><Relationship Id="rId25" Type="http://schemas.openxmlformats.org/officeDocument/2006/relationships/image" Target="../media/image8.png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20" Type="http://schemas.openxmlformats.org/officeDocument/2006/relationships/image" Target="../media/image3.png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24" Type="http://schemas.openxmlformats.org/officeDocument/2006/relationships/image" Target="../media/image7.png"/><Relationship Id="rId5" Type="http://schemas.microsoft.com/office/2007/relationships/media" Target="../media/media3.mp3"/><Relationship Id="rId15" Type="http://schemas.microsoft.com/office/2007/relationships/media" Target="../media/media8.mp3"/><Relationship Id="rId23" Type="http://schemas.openxmlformats.org/officeDocument/2006/relationships/image" Target="../media/image6.png"/><Relationship Id="rId10" Type="http://schemas.openxmlformats.org/officeDocument/2006/relationships/audio" Target="../media/media5.mp3"/><Relationship Id="rId19" Type="http://schemas.openxmlformats.org/officeDocument/2006/relationships/image" Target="../media/image2.png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Relationship Id="rId22" Type="http://schemas.openxmlformats.org/officeDocument/2006/relationships/image" Target="../media/image5.png"/><Relationship Id="rId27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-12488" y="0"/>
            <a:ext cx="9144000" cy="457200"/>
          </a:xfrm>
          <a:prstGeom prst="rect">
            <a:avLst/>
          </a:prstGeom>
          <a:solidFill>
            <a:srgbClr val="0000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rgbClr val="FFFF00"/>
                </a:solidFill>
                <a:latin typeface="Arial" pitchFamily="34" charset="0"/>
              </a:rPr>
              <a:t>LE TEMPS  -  THE WEATHER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803629"/>
              </p:ext>
            </p:extLst>
          </p:nvPr>
        </p:nvGraphicFramePr>
        <p:xfrm>
          <a:off x="-43284" y="764703"/>
          <a:ext cx="9120992" cy="2462852"/>
        </p:xfrm>
        <a:graphic>
          <a:graphicData uri="http://schemas.openxmlformats.org/drawingml/2006/table">
            <a:tbl>
              <a:tblPr/>
              <a:tblGrid>
                <a:gridCol w="1756274"/>
                <a:gridCol w="1872208"/>
                <a:gridCol w="1872208"/>
                <a:gridCol w="1800200"/>
                <a:gridCol w="1820102"/>
              </a:tblGrid>
              <a:tr h="524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hot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sunny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windy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368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le </a:t>
                      </a:r>
                      <a:r>
                        <a:rPr lang="en-GB" sz="2000" dirty="0" err="1"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recyclage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-43284" y="2844120"/>
            <a:ext cx="1782802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smtClean="0">
                <a:solidFill>
                  <a:srgbClr val="FFFF00"/>
                </a:solidFill>
                <a:latin typeface="Arial" pitchFamily="34" charset="0"/>
                <a:ea typeface="Times New Roman"/>
                <a:cs typeface="Arial" pitchFamily="34" charset="0"/>
              </a:rPr>
              <a:t>il </a:t>
            </a:r>
            <a:r>
              <a:rPr lang="en-GB" sz="2000" dirty="0" smtClean="0">
                <a:solidFill>
                  <a:srgbClr val="FFFF00"/>
                </a:solidFill>
                <a:latin typeface="Arial" pitchFamily="34" charset="0"/>
                <a:ea typeface="Times New Roman"/>
                <a:cs typeface="Arial" pitchFamily="34" charset="0"/>
              </a:rPr>
              <a:t>fait </a:t>
            </a:r>
            <a:r>
              <a:rPr lang="en-GB" sz="2000" dirty="0" err="1" smtClean="0">
                <a:solidFill>
                  <a:srgbClr val="FFFF00"/>
                </a:solidFill>
                <a:latin typeface="Arial" pitchFamily="34" charset="0"/>
                <a:ea typeface="Times New Roman"/>
                <a:cs typeface="Arial" pitchFamily="34" charset="0"/>
              </a:rPr>
              <a:t>chaud</a:t>
            </a:r>
            <a:endParaRPr lang="en-GB" sz="2000" dirty="0" smtClean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en-GB" sz="2000" dirty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9518" y="2851104"/>
            <a:ext cx="1875512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 err="1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il</a:t>
            </a:r>
            <a:r>
              <a:rPr lang="en-GB" sz="2000" dirty="0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fait </a:t>
            </a:r>
            <a:r>
              <a:rPr lang="en-GB" sz="2000" dirty="0" err="1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froid</a:t>
            </a:r>
            <a:endParaRPr lang="en-GB" sz="2000" dirty="0" smtClean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en-GB" sz="2000" dirty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0575" y="2851743"/>
            <a:ext cx="1859695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 err="1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il</a:t>
            </a:r>
            <a:r>
              <a:rPr lang="en-GB" sz="2000" dirty="0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y a du </a:t>
            </a:r>
            <a:r>
              <a:rPr lang="en-GB" sz="2000" dirty="0" err="1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soleil</a:t>
            </a:r>
            <a:endParaRPr lang="en-GB" sz="2000" dirty="0" smtClean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en-GB" sz="2000" dirty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0803" y="2837371"/>
            <a:ext cx="1788240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 err="1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il</a:t>
            </a:r>
            <a:r>
              <a:rPr lang="en-GB" sz="2000" dirty="0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y a du vent</a:t>
            </a:r>
          </a:p>
          <a:p>
            <a:pPr algn="ctr">
              <a:spcAft>
                <a:spcPts val="0"/>
              </a:spcAft>
            </a:pPr>
            <a:endParaRPr lang="en-GB" sz="2000" dirty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graphicFrame>
        <p:nvGraphicFramePr>
          <p:cNvPr id="20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498989"/>
              </p:ext>
            </p:extLst>
          </p:nvPr>
        </p:nvGraphicFramePr>
        <p:xfrm>
          <a:off x="-5966" y="3717032"/>
          <a:ext cx="9120992" cy="2713456"/>
        </p:xfrm>
        <a:graphic>
          <a:graphicData uri="http://schemas.openxmlformats.org/drawingml/2006/table">
            <a:tbl>
              <a:tblPr/>
              <a:tblGrid>
                <a:gridCol w="1756274"/>
                <a:gridCol w="1872208"/>
                <a:gridCol w="1872208"/>
                <a:gridCol w="1800200"/>
                <a:gridCol w="1820102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raining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snowing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cloudy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it’s stormy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315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39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le </a:t>
                      </a:r>
                      <a:r>
                        <a:rPr lang="en-GB" sz="2000" dirty="0" err="1"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recyclage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-43284" y="5697735"/>
            <a:ext cx="1989050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 err="1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il</a:t>
            </a:r>
            <a:r>
              <a:rPr lang="en-GB" sz="2000" dirty="0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pleut</a:t>
            </a:r>
            <a:endParaRPr lang="en-GB" sz="2000" dirty="0" smtClean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en-GB" sz="2000" dirty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39518" y="5697735"/>
            <a:ext cx="1882729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il</a:t>
            </a:r>
            <a:r>
              <a:rPr lang="en-GB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neige</a:t>
            </a:r>
            <a:endParaRPr lang="en-GB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en-GB" sz="2000" dirty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15030" y="5697735"/>
            <a:ext cx="1885240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il</a:t>
            </a:r>
            <a:r>
              <a:rPr lang="en-GB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a des </a:t>
            </a:r>
            <a:r>
              <a:rPr lang="en-GB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nuages</a:t>
            </a:r>
            <a:endParaRPr lang="en-GB" sz="2000" dirty="0" smtClean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00271" y="5697735"/>
            <a:ext cx="1831550" cy="707886"/>
          </a:xfrm>
          <a:prstGeom prst="rect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il</a:t>
            </a:r>
            <a:r>
              <a:rPr lang="en-GB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a des </a:t>
            </a:r>
            <a:r>
              <a:rPr lang="en-GB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orages</a:t>
            </a:r>
            <a:endParaRPr lang="en-GB" sz="2000" dirty="0">
              <a:solidFill>
                <a:srgbClr val="FFFF00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54" y="1556791"/>
            <a:ext cx="13811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507" y="1556792"/>
            <a:ext cx="14287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62" y="1482526"/>
            <a:ext cx="1476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858" y="1479451"/>
            <a:ext cx="147637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54" y="4389107"/>
            <a:ext cx="14287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086" y="4351008"/>
            <a:ext cx="147637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462" y="4317670"/>
            <a:ext cx="1476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35" y="4389108"/>
            <a:ext cx="13811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l fait chaud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98841" y="3221930"/>
            <a:ext cx="304800" cy="304800"/>
          </a:xfrm>
          <a:prstGeom prst="rect">
            <a:avLst/>
          </a:prstGeom>
        </p:spPr>
      </p:pic>
      <p:pic>
        <p:nvPicPr>
          <p:cNvPr id="3" name="froid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657069" y="3221930"/>
            <a:ext cx="292554" cy="292554"/>
          </a:xfrm>
          <a:prstGeom prst="rect">
            <a:avLst/>
          </a:prstGeom>
        </p:spPr>
      </p:pic>
      <p:pic>
        <p:nvPicPr>
          <p:cNvPr id="5" name="soleil.mp3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4419600" y="3185997"/>
            <a:ext cx="304800" cy="304800"/>
          </a:xfrm>
          <a:prstGeom prst="rect">
            <a:avLst/>
          </a:prstGeom>
        </p:spPr>
      </p:pic>
      <p:pic>
        <p:nvPicPr>
          <p:cNvPr id="6" name="vent.mp3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112365" y="3155600"/>
            <a:ext cx="365593" cy="365593"/>
          </a:xfrm>
          <a:prstGeom prst="rect">
            <a:avLst/>
          </a:prstGeom>
        </p:spPr>
      </p:pic>
      <p:pic>
        <p:nvPicPr>
          <p:cNvPr id="9" name="pleut.mp3">
            <a:hlinkClick r:id="" action="ppaction://media"/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71506" y="6051678"/>
            <a:ext cx="359470" cy="359470"/>
          </a:xfrm>
          <a:prstGeom prst="rect">
            <a:avLst/>
          </a:prstGeom>
        </p:spPr>
      </p:pic>
      <p:pic>
        <p:nvPicPr>
          <p:cNvPr id="10" name="neige.mp3">
            <a:hlinkClick r:id="" action="ppaction://media"/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498085" y="6100360"/>
            <a:ext cx="305261" cy="305261"/>
          </a:xfrm>
          <a:prstGeom prst="rect">
            <a:avLst/>
          </a:prstGeom>
        </p:spPr>
      </p:pic>
      <p:pic>
        <p:nvPicPr>
          <p:cNvPr id="11" name="nuages.mp3">
            <a:hlinkClick r:id="" action="ppaction://media"/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4995799" y="6079013"/>
            <a:ext cx="304800" cy="304800"/>
          </a:xfrm>
          <a:prstGeom prst="rect">
            <a:avLst/>
          </a:prstGeom>
        </p:spPr>
      </p:pic>
      <p:pic>
        <p:nvPicPr>
          <p:cNvPr id="12" name="orages.mp3">
            <a:hlinkClick r:id="" action="ppaction://media"/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6849433" y="6051678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04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164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6" dur="148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5" dur="190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4" dur="164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7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7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7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8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8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8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15" grpId="0" animBg="1"/>
      <p:bldP spid="16" grpId="0" animBg="1"/>
      <p:bldP spid="18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4000" dirty="0" err="1" smtClean="0">
                <a:solidFill>
                  <a:schemeClr val="accent2"/>
                </a:solidFill>
                <a:latin typeface="Comic Sans MS" pitchFamily="66" charset="0"/>
              </a:rPr>
              <a:t>Quel</a:t>
            </a:r>
            <a:r>
              <a:rPr lang="en-GB" sz="4000" dirty="0" smtClean="0">
                <a:solidFill>
                  <a:schemeClr val="accent2"/>
                </a:solidFill>
                <a:latin typeface="Comic Sans MS" pitchFamily="66" charset="0"/>
              </a:rPr>
              <a:t> temps fait-</a:t>
            </a:r>
            <a:r>
              <a:rPr lang="en-GB" sz="4000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4000" dirty="0" smtClean="0">
                <a:solidFill>
                  <a:schemeClr val="accent2"/>
                </a:solidFill>
                <a:latin typeface="Comic Sans MS" pitchFamily="66" charset="0"/>
              </a:rPr>
              <a:t>?</a:t>
            </a:r>
            <a:endParaRPr lang="en-GB" sz="40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Give details about 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the weather</a:t>
            </a:r>
            <a:endParaRPr lang="en-GB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228600" y="304800"/>
            <a:ext cx="4038600" cy="1447800"/>
          </a:xfrm>
          <a:prstGeom prst="wedgeRoundRectCallout">
            <a:avLst>
              <a:gd name="adj1" fmla="val 41551"/>
              <a:gd name="adj2" fmla="val 80921"/>
              <a:gd name="adj3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GB" sz="2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/>
            <a:r>
              <a:rPr lang="en-GB" sz="2400" dirty="0" smtClean="0">
                <a:solidFill>
                  <a:schemeClr val="accent2"/>
                </a:solidFill>
                <a:latin typeface="Comic Sans MS" pitchFamily="66" charset="0"/>
              </a:rPr>
              <a:t>What is the weather like?</a:t>
            </a:r>
            <a:endParaRPr lang="en-GB" sz="24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4343400" y="533400"/>
            <a:ext cx="4038600" cy="1447800"/>
          </a:xfrm>
          <a:prstGeom prst="wedgeRoundRectCallout">
            <a:avLst>
              <a:gd name="adj1" fmla="val -43829"/>
              <a:gd name="adj2" fmla="val 69519"/>
              <a:gd name="adj3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In English ?</a:t>
            </a:r>
          </a:p>
        </p:txBody>
      </p:sp>
    </p:spTree>
    <p:extLst>
      <p:ext uri="{BB962C8B-B14F-4D97-AF65-F5344CB8AC3E}">
        <p14:creationId xmlns:p14="http://schemas.microsoft.com/office/powerpoint/2010/main" val="266875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dirty="0" err="1" smtClean="0">
                <a:solidFill>
                  <a:schemeClr val="accent2"/>
                </a:solidFill>
                <a:latin typeface="Comic Sans MS" pitchFamily="66" charset="0"/>
              </a:rPr>
              <a:t>Quel</a:t>
            </a:r>
            <a:r>
              <a:rPr lang="en-GB" sz="2400" dirty="0" smtClean="0">
                <a:solidFill>
                  <a:schemeClr val="accent2"/>
                </a:solidFill>
                <a:latin typeface="Comic Sans MS" pitchFamily="66" charset="0"/>
              </a:rPr>
              <a:t> temps fait-</a:t>
            </a:r>
            <a:r>
              <a:rPr lang="en-GB" sz="2400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400" dirty="0" smtClean="0">
                <a:solidFill>
                  <a:schemeClr val="accent2"/>
                </a:solidFill>
                <a:latin typeface="Comic Sans MS" pitchFamily="66" charset="0"/>
              </a:rPr>
              <a:t>?			</a:t>
            </a:r>
            <a:r>
              <a:rPr lang="en-GB" sz="2400" i="1" dirty="0" smtClean="0">
                <a:solidFill>
                  <a:srgbClr val="FF0000"/>
                </a:solidFill>
                <a:latin typeface="Comic Sans MS" pitchFamily="66" charset="0"/>
              </a:rPr>
              <a:t>What is the weather like?</a:t>
            </a:r>
            <a:endParaRPr lang="en-GB" sz="24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0" y="1584325"/>
            <a:ext cx="4953000" cy="542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Il fait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chaud</a:t>
            </a:r>
            <a:endParaRPr lang="en-GB" sz="20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2.	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Il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pleut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3.	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Il y a des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nuages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 startAt="4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Il y a des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orages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 startAt="4"/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 startAt="4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Il y a du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soleil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 startAt="4"/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 startAt="4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Il y a du vent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4724400" y="1584325"/>
            <a:ext cx="4267200" cy="542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a.	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It’s sunny</a:t>
            </a: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b.	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It’s cloudy</a:t>
            </a: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c.	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It’s hot</a:t>
            </a: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d.	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It’s stormy</a:t>
            </a: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e.	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It’s windy</a:t>
            </a: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f.	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It’s raining</a:t>
            </a: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4572000" y="6068705"/>
            <a:ext cx="42672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dirty="0" smtClean="0">
                <a:solidFill>
                  <a:srgbClr val="FF0000"/>
                </a:solidFill>
                <a:latin typeface="Comic Sans MS" pitchFamily="66" charset="0"/>
              </a:rPr>
              <a:t>e. It’s windy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4572000" y="5154305"/>
            <a:ext cx="42672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a. It’s sunny 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4572000" y="4239905"/>
            <a:ext cx="42672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0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sz="2000" dirty="0" smtClean="0">
                <a:solidFill>
                  <a:srgbClr val="FF0000"/>
                </a:solidFill>
                <a:latin typeface="Comic Sans MS" pitchFamily="66" charset="0"/>
              </a:rPr>
              <a:t>d</a:t>
            </a:r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. It’s stormy</a:t>
            </a:r>
          </a:p>
          <a:p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4572000" y="3325505"/>
            <a:ext cx="42672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0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sz="2000" dirty="0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. It’s cloudy</a:t>
            </a:r>
          </a:p>
          <a:p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4572000" y="1578142"/>
            <a:ext cx="42672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c. </a:t>
            </a:r>
            <a:r>
              <a:rPr lang="en-GB" sz="2000" dirty="0" smtClean="0">
                <a:solidFill>
                  <a:srgbClr val="FF0000"/>
                </a:solidFill>
                <a:latin typeface="Comic Sans MS" pitchFamily="66" charset="0"/>
              </a:rPr>
              <a:t>It’s hot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4572000" y="2411105"/>
            <a:ext cx="42672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f. It’s </a:t>
            </a:r>
            <a:r>
              <a:rPr lang="en-GB" sz="2000" dirty="0" smtClean="0">
                <a:solidFill>
                  <a:srgbClr val="FF0000"/>
                </a:solidFill>
                <a:latin typeface="Comic Sans MS" pitchFamily="66" charset="0"/>
              </a:rPr>
              <a:t>raining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68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6" grpId="0" animBg="1"/>
      <p:bldP spid="6177" grpId="0" animBg="1"/>
      <p:bldP spid="6178" grpId="0" animBg="1"/>
      <p:bldP spid="6179" grpId="0" animBg="1"/>
      <p:bldP spid="6180" grpId="0" animBg="1"/>
      <p:bldP spid="61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332656"/>
            <a:ext cx="864096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itchFamily="66" charset="0"/>
              </a:rPr>
              <a:t>Using language from other topics to add detail: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8562" y="1839709"/>
            <a:ext cx="19442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>
                <a:solidFill>
                  <a:schemeClr val="bg1"/>
                </a:solidFill>
              </a:rPr>
              <a:t>When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4" name="Cross 3"/>
          <p:cNvSpPr/>
          <p:nvPr/>
        </p:nvSpPr>
        <p:spPr>
          <a:xfrm>
            <a:off x="2022674" y="2055733"/>
            <a:ext cx="1333752" cy="1368152"/>
          </a:xfrm>
          <a:prstGeom prst="plus">
            <a:avLst>
              <a:gd name="adj" fmla="val 41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500442" y="1787293"/>
            <a:ext cx="19442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>
                <a:solidFill>
                  <a:schemeClr val="bg1"/>
                </a:solidFill>
              </a:rPr>
              <a:t>weather</a:t>
            </a:r>
            <a:endParaRPr lang="en-GB" sz="2500" dirty="0">
              <a:solidFill>
                <a:schemeClr val="bg1"/>
              </a:solidFill>
            </a:endParaRPr>
          </a:p>
        </p:txBody>
      </p:sp>
      <p:sp>
        <p:nvSpPr>
          <p:cNvPr id="6" name="Cross 5"/>
          <p:cNvSpPr/>
          <p:nvPr/>
        </p:nvSpPr>
        <p:spPr>
          <a:xfrm>
            <a:off x="5588674" y="2075325"/>
            <a:ext cx="1259632" cy="1368152"/>
          </a:xfrm>
          <a:prstGeom prst="plus">
            <a:avLst>
              <a:gd name="adj" fmla="val 41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956826" y="1767701"/>
            <a:ext cx="19442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/>
              <a:t>activity</a:t>
            </a:r>
            <a:endParaRPr lang="en-GB" sz="3000" dirty="0"/>
          </a:p>
        </p:txBody>
      </p:sp>
      <p:sp>
        <p:nvSpPr>
          <p:cNvPr id="8" name="Oval 7"/>
          <p:cNvSpPr/>
          <p:nvPr/>
        </p:nvSpPr>
        <p:spPr>
          <a:xfrm>
            <a:off x="-20457" y="4225636"/>
            <a:ext cx="1944216" cy="19442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err="1" smtClean="0">
                <a:solidFill>
                  <a:schemeClr val="bg1"/>
                </a:solidFill>
              </a:rPr>
              <a:t>Quand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9" name="Cross 8"/>
          <p:cNvSpPr/>
          <p:nvPr/>
        </p:nvSpPr>
        <p:spPr>
          <a:xfrm>
            <a:off x="1993655" y="4441660"/>
            <a:ext cx="1333752" cy="1368152"/>
          </a:xfrm>
          <a:prstGeom prst="plus">
            <a:avLst>
              <a:gd name="adj" fmla="val 4120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471423" y="4173220"/>
            <a:ext cx="1944216" cy="19442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err="1" smtClean="0">
                <a:solidFill>
                  <a:schemeClr val="bg1"/>
                </a:solidFill>
              </a:rPr>
              <a:t>il</a:t>
            </a:r>
            <a:r>
              <a:rPr lang="en-GB" sz="2500" dirty="0" smtClean="0">
                <a:solidFill>
                  <a:schemeClr val="bg1"/>
                </a:solidFill>
              </a:rPr>
              <a:t> fait </a:t>
            </a:r>
            <a:r>
              <a:rPr lang="en-GB" sz="2500" dirty="0" err="1" smtClean="0">
                <a:solidFill>
                  <a:schemeClr val="bg1"/>
                </a:solidFill>
              </a:rPr>
              <a:t>chaud</a:t>
            </a:r>
            <a:endParaRPr lang="en-GB" sz="2500" dirty="0">
              <a:solidFill>
                <a:schemeClr val="bg1"/>
              </a:solidFill>
            </a:endParaRPr>
          </a:p>
        </p:txBody>
      </p:sp>
      <p:sp>
        <p:nvSpPr>
          <p:cNvPr id="11" name="Cross 10"/>
          <p:cNvSpPr/>
          <p:nvPr/>
        </p:nvSpPr>
        <p:spPr>
          <a:xfrm>
            <a:off x="5559655" y="4461252"/>
            <a:ext cx="1259632" cy="1368152"/>
          </a:xfrm>
          <a:prstGeom prst="plus">
            <a:avLst>
              <a:gd name="adj" fmla="val 4120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6927807" y="4153628"/>
            <a:ext cx="1944216" cy="19442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dirty="0" smtClean="0"/>
              <a:t>je </a:t>
            </a:r>
            <a:r>
              <a:rPr lang="en-GB" sz="3000" dirty="0" err="1" smtClean="0"/>
              <a:t>joue</a:t>
            </a:r>
            <a:r>
              <a:rPr lang="en-GB" sz="3000" dirty="0" smtClean="0"/>
              <a:t> au tennis</a:t>
            </a:r>
            <a:endParaRPr lang="en-GB" sz="3000" dirty="0"/>
          </a:p>
        </p:txBody>
      </p:sp>
      <p:sp>
        <p:nvSpPr>
          <p:cNvPr id="13" name="Rectangle 12"/>
          <p:cNvSpPr/>
          <p:nvPr/>
        </p:nvSpPr>
        <p:spPr>
          <a:xfrm>
            <a:off x="1727176" y="5903686"/>
            <a:ext cx="5121130" cy="427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When it is hot, I play tennis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8624" y="6430500"/>
            <a:ext cx="5887852" cy="4275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err="1" smtClean="0">
                <a:solidFill>
                  <a:schemeClr val="bg1"/>
                </a:solidFill>
              </a:rPr>
              <a:t>Quand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il</a:t>
            </a:r>
            <a:r>
              <a:rPr lang="en-GB" sz="2800" dirty="0" smtClean="0">
                <a:solidFill>
                  <a:schemeClr val="bg1"/>
                </a:solidFill>
              </a:rPr>
              <a:t> fait </a:t>
            </a:r>
            <a:r>
              <a:rPr lang="en-GB" sz="2800" dirty="0" err="1" smtClean="0">
                <a:solidFill>
                  <a:schemeClr val="bg1"/>
                </a:solidFill>
              </a:rPr>
              <a:t>chaud</a:t>
            </a:r>
            <a:r>
              <a:rPr lang="en-GB" sz="2800" dirty="0" smtClean="0">
                <a:solidFill>
                  <a:schemeClr val="bg1"/>
                </a:solidFill>
              </a:rPr>
              <a:t>, je </a:t>
            </a:r>
            <a:r>
              <a:rPr lang="en-GB" sz="2800" dirty="0" err="1" smtClean="0">
                <a:solidFill>
                  <a:schemeClr val="bg1"/>
                </a:solidFill>
              </a:rPr>
              <a:t>joue</a:t>
            </a:r>
            <a:r>
              <a:rPr lang="en-GB" sz="2800" dirty="0" smtClean="0">
                <a:solidFill>
                  <a:schemeClr val="bg1"/>
                </a:solidFill>
              </a:rPr>
              <a:t> au tennis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1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16632"/>
            <a:ext cx="5904656" cy="6480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bg1"/>
                </a:solidFill>
              </a:rPr>
              <a:t>Try to write these sentences in French: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1186" y="917104"/>
            <a:ext cx="8623301" cy="639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bg1"/>
                </a:solidFill>
              </a:rPr>
              <a:t>When it is rainy, I watch the television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8131" y="1769573"/>
            <a:ext cx="8623301" cy="6396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err="1" smtClean="0">
                <a:solidFill>
                  <a:schemeClr val="bg1"/>
                </a:solidFill>
              </a:rPr>
              <a:t>Quand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il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pleut</a:t>
            </a:r>
            <a:r>
              <a:rPr lang="en-GB" sz="2800" dirty="0" smtClean="0">
                <a:solidFill>
                  <a:schemeClr val="bg1"/>
                </a:solidFill>
              </a:rPr>
              <a:t>, je </a:t>
            </a:r>
            <a:r>
              <a:rPr lang="en-GB" sz="2800" dirty="0" err="1" smtClean="0">
                <a:solidFill>
                  <a:schemeClr val="bg1"/>
                </a:solidFill>
              </a:rPr>
              <a:t>regarde</a:t>
            </a:r>
            <a:r>
              <a:rPr lang="en-GB" sz="2800" dirty="0" smtClean="0">
                <a:solidFill>
                  <a:schemeClr val="bg1"/>
                </a:solidFill>
              </a:rPr>
              <a:t> la </a:t>
            </a:r>
            <a:r>
              <a:rPr lang="en-GB" sz="2800" dirty="0" err="1" smtClean="0">
                <a:solidFill>
                  <a:schemeClr val="bg1"/>
                </a:solidFill>
              </a:rPr>
              <a:t>télé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1186" y="3068960"/>
            <a:ext cx="8623301" cy="639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bg1"/>
                </a:solidFill>
              </a:rPr>
              <a:t>When it is cloudy, I go to the cinema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1186" y="3933056"/>
            <a:ext cx="8623301" cy="6396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err="1" smtClean="0">
                <a:solidFill>
                  <a:schemeClr val="bg1"/>
                </a:solidFill>
              </a:rPr>
              <a:t>Quand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il</a:t>
            </a:r>
            <a:r>
              <a:rPr lang="en-GB" sz="2800" dirty="0" smtClean="0">
                <a:solidFill>
                  <a:schemeClr val="bg1"/>
                </a:solidFill>
              </a:rPr>
              <a:t> y a des </a:t>
            </a:r>
            <a:r>
              <a:rPr lang="en-GB" sz="2800" dirty="0" err="1" smtClean="0">
                <a:solidFill>
                  <a:schemeClr val="bg1"/>
                </a:solidFill>
              </a:rPr>
              <a:t>nuages</a:t>
            </a:r>
            <a:r>
              <a:rPr lang="en-GB" sz="2800" dirty="0" smtClean="0">
                <a:solidFill>
                  <a:schemeClr val="bg1"/>
                </a:solidFill>
              </a:rPr>
              <a:t>, je </a:t>
            </a:r>
            <a:r>
              <a:rPr lang="en-GB" sz="2800" dirty="0" err="1" smtClean="0">
                <a:solidFill>
                  <a:schemeClr val="bg1"/>
                </a:solidFill>
              </a:rPr>
              <a:t>vais</a:t>
            </a:r>
            <a:r>
              <a:rPr lang="en-GB" sz="2800" dirty="0" smtClean="0">
                <a:solidFill>
                  <a:schemeClr val="bg1"/>
                </a:solidFill>
              </a:rPr>
              <a:t> au </a:t>
            </a:r>
            <a:r>
              <a:rPr lang="en-GB" sz="2800" dirty="0" err="1" smtClean="0">
                <a:solidFill>
                  <a:schemeClr val="bg1"/>
                </a:solidFill>
              </a:rPr>
              <a:t>cinéma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33" y="5157192"/>
            <a:ext cx="8623301" cy="639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bg1"/>
                </a:solidFill>
              </a:rPr>
              <a:t>When it is hot, I play volleyball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8133" y="5938014"/>
            <a:ext cx="8623301" cy="6396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err="1" smtClean="0">
                <a:solidFill>
                  <a:schemeClr val="bg1"/>
                </a:solidFill>
              </a:rPr>
              <a:t>Quand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il</a:t>
            </a:r>
            <a:r>
              <a:rPr lang="en-GB" sz="2800" dirty="0" smtClean="0">
                <a:solidFill>
                  <a:schemeClr val="bg1"/>
                </a:solidFill>
              </a:rPr>
              <a:t> fait </a:t>
            </a:r>
            <a:r>
              <a:rPr lang="en-GB" sz="2800" dirty="0" err="1" smtClean="0">
                <a:solidFill>
                  <a:schemeClr val="bg1"/>
                </a:solidFill>
              </a:rPr>
              <a:t>chaud</a:t>
            </a:r>
            <a:r>
              <a:rPr lang="en-GB" sz="2800" dirty="0" smtClean="0">
                <a:solidFill>
                  <a:schemeClr val="bg1"/>
                </a:solidFill>
              </a:rPr>
              <a:t>, je </a:t>
            </a:r>
            <a:r>
              <a:rPr lang="en-GB" sz="2800" dirty="0" err="1" smtClean="0">
                <a:solidFill>
                  <a:schemeClr val="bg1"/>
                </a:solidFill>
              </a:rPr>
              <a:t>joue</a:t>
            </a:r>
            <a:r>
              <a:rPr lang="en-GB" sz="2800" dirty="0" smtClean="0">
                <a:solidFill>
                  <a:schemeClr val="bg1"/>
                </a:solidFill>
              </a:rPr>
              <a:t> au volley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05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1524000" y="2057400"/>
            <a:ext cx="61722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3600" b="1">
                <a:solidFill>
                  <a:srgbClr val="FF0000"/>
                </a:solidFill>
                <a:latin typeface="Comic Sans MS" pitchFamily="66" charset="0"/>
              </a:rPr>
              <a:t>Quick check quiz</a:t>
            </a:r>
          </a:p>
        </p:txBody>
      </p:sp>
    </p:spTree>
    <p:extLst>
      <p:ext uri="{BB962C8B-B14F-4D97-AF65-F5344CB8AC3E}">
        <p14:creationId xmlns:p14="http://schemas.microsoft.com/office/powerpoint/2010/main" val="307187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" y="304800"/>
            <a:ext cx="861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1. 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‘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pleut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’ </a:t>
            </a: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means ……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28600" y="838200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cloudy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raining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sunny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28600" y="2606675"/>
            <a:ext cx="861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2. 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‘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fait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chaud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’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28600" y="3124200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hot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sunny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cold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28600" y="4800600"/>
            <a:ext cx="861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3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.‘il y a des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nuages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’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28600" y="5318125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windy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cloudy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sunny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34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10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1000" fill="hold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1000" fill="hold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7" grpId="0" build="allAtOnce"/>
      <p:bldP spid="10248" grpId="0"/>
      <p:bldP spid="10249" grpId="0" build="allAtOnce"/>
      <p:bldP spid="10250" grpId="0"/>
      <p:bldP spid="10251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8600" y="304800"/>
            <a:ext cx="861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4. 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‘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neige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’ </a:t>
            </a: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means ……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8600" y="838200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raining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windy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snowy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8600" y="2590800"/>
            <a:ext cx="861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5. 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‘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y a des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orages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’ </a:t>
            </a: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means……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8600" y="3124200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stormy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cold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windy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8600" y="4800600"/>
            <a:ext cx="861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6. 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‘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fait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froid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’ means ….?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28600" y="5334000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sunny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cold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It is rainy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30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10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10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allAtOnce"/>
      <p:bldP spid="11268" grpId="0"/>
      <p:bldP spid="11269" grpId="0" build="allAtOnce"/>
      <p:bldP spid="11270" grpId="0"/>
      <p:bldP spid="1127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28600" y="304800"/>
            <a:ext cx="8610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7. Choose three 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phrases which make sense: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8600" y="1203325"/>
            <a:ext cx="861060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Quand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fait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chaud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, je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fais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du ski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Quand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y a du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soleil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, je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vais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au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bord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de la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mer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Quand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pleut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, je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promène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le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chien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Quand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y a des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orages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, je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fais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un pique-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nique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Quand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fait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froid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, je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reste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à la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maison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Quand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il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neige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, je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fais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du 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patin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 à glace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28600" y="5318125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chemeClr val="accent2"/>
                </a:solidFill>
                <a:latin typeface="Comic Sans MS" pitchFamily="66" charset="0"/>
              </a:rPr>
              <a:t>How did you do in the ‘Quick Check Quiz’ ?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chemeClr val="accent2"/>
                </a:solidFill>
                <a:latin typeface="Comic Sans MS" pitchFamily="66" charset="0"/>
              </a:rPr>
              <a:t>Give yourself a total out of 10.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chemeClr val="accent2"/>
                </a:solidFill>
                <a:latin typeface="Comic Sans MS" pitchFamily="66" charset="0"/>
              </a:rPr>
              <a:t>Now revise again any words / phrases you had difficulty with.</a:t>
            </a:r>
          </a:p>
        </p:txBody>
      </p:sp>
    </p:spTree>
    <p:extLst>
      <p:ext uri="{BB962C8B-B14F-4D97-AF65-F5344CB8AC3E}">
        <p14:creationId xmlns:p14="http://schemas.microsoft.com/office/powerpoint/2010/main" val="130029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allAtOnce"/>
      <p:bldP spid="1229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419</Words>
  <Application>Microsoft Office PowerPoint</Application>
  <PresentationFormat>On-screen Show (4:3)</PresentationFormat>
  <Paragraphs>110</Paragraphs>
  <Slides>9</Slides>
  <Notes>0</Notes>
  <HiddenSlides>0</HiddenSlides>
  <MMClips>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Quel temps fait-il?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Holly Lodge Girls\'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Ward</dc:creator>
  <cp:lastModifiedBy>Win7</cp:lastModifiedBy>
  <cp:revision>38</cp:revision>
  <dcterms:created xsi:type="dcterms:W3CDTF">2011-12-08T17:54:42Z</dcterms:created>
  <dcterms:modified xsi:type="dcterms:W3CDTF">2012-03-29T17:02:11Z</dcterms:modified>
</cp:coreProperties>
</file>