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72" r:id="rId6"/>
    <p:sldId id="269" r:id="rId7"/>
    <p:sldId id="270" r:id="rId8"/>
    <p:sldId id="261" r:id="rId9"/>
    <p:sldId id="263" r:id="rId10"/>
    <p:sldId id="265" r:id="rId11"/>
    <p:sldId id="266" r:id="rId12"/>
    <p:sldId id="271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21E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A1D62-915E-4956-B412-B152B580A02C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102F3-E27E-4350-9005-E09FCA2109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2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02F3-E27E-4350-9005-E09FCA21092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177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89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99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065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46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9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9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14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31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58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15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21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47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audio" Target="../media/media9.mp3"/><Relationship Id="rId26" Type="http://schemas.openxmlformats.org/officeDocument/2006/relationships/image" Target="../media/image4.png"/><Relationship Id="rId3" Type="http://schemas.microsoft.com/office/2007/relationships/media" Target="../media/media2.mp3"/><Relationship Id="rId21" Type="http://schemas.openxmlformats.org/officeDocument/2006/relationships/slideLayout" Target="../slideLayouts/slideLayout1.xml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microsoft.com/office/2007/relationships/media" Target="../media/media9.mp3"/><Relationship Id="rId25" Type="http://schemas.openxmlformats.org/officeDocument/2006/relationships/image" Target="../media/image3.png"/><Relationship Id="rId33" Type="http://schemas.openxmlformats.org/officeDocument/2006/relationships/image" Target="../media/image11.png"/><Relationship Id="rId2" Type="http://schemas.openxmlformats.org/officeDocument/2006/relationships/audio" Target="../media/media1.mp3"/><Relationship Id="rId16" Type="http://schemas.openxmlformats.org/officeDocument/2006/relationships/audio" Target="../media/media8.mp3"/><Relationship Id="rId20" Type="http://schemas.openxmlformats.org/officeDocument/2006/relationships/audio" Target="../media/media10.mp3"/><Relationship Id="rId29" Type="http://schemas.openxmlformats.org/officeDocument/2006/relationships/image" Target="../media/image7.png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24" Type="http://schemas.openxmlformats.org/officeDocument/2006/relationships/image" Target="../media/image2.png"/><Relationship Id="rId32" Type="http://schemas.openxmlformats.org/officeDocument/2006/relationships/image" Target="../media/image10.png"/><Relationship Id="rId5" Type="http://schemas.microsoft.com/office/2007/relationships/media" Target="../media/media3.mp3"/><Relationship Id="rId15" Type="http://schemas.microsoft.com/office/2007/relationships/media" Target="../media/media8.mp3"/><Relationship Id="rId23" Type="http://schemas.openxmlformats.org/officeDocument/2006/relationships/image" Target="../media/image1.png"/><Relationship Id="rId28" Type="http://schemas.openxmlformats.org/officeDocument/2006/relationships/image" Target="../media/image6.png"/><Relationship Id="rId10" Type="http://schemas.openxmlformats.org/officeDocument/2006/relationships/audio" Target="../media/media5.mp3"/><Relationship Id="rId19" Type="http://schemas.microsoft.com/office/2007/relationships/media" Target="../media/media10.mp3"/><Relationship Id="rId31" Type="http://schemas.openxmlformats.org/officeDocument/2006/relationships/image" Target="../media/image9.emf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Relationship Id="rId22" Type="http://schemas.openxmlformats.org/officeDocument/2006/relationships/notesSlide" Target="../notesSlides/notesSlide1.xml"/><Relationship Id="rId27" Type="http://schemas.openxmlformats.org/officeDocument/2006/relationships/image" Target="../media/image5.png"/><Relationship Id="rId30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14.mp3"/><Relationship Id="rId13" Type="http://schemas.openxmlformats.org/officeDocument/2006/relationships/slideLayout" Target="../slideLayouts/slideLayout1.xml"/><Relationship Id="rId18" Type="http://schemas.openxmlformats.org/officeDocument/2006/relationships/image" Target="../media/image16.png"/><Relationship Id="rId3" Type="http://schemas.microsoft.com/office/2007/relationships/media" Target="../media/media12.mp3"/><Relationship Id="rId7" Type="http://schemas.microsoft.com/office/2007/relationships/media" Target="../media/media14.mp3"/><Relationship Id="rId12" Type="http://schemas.openxmlformats.org/officeDocument/2006/relationships/audio" Target="../media/media16.mp3"/><Relationship Id="rId17" Type="http://schemas.openxmlformats.org/officeDocument/2006/relationships/image" Target="../media/image15.png"/><Relationship Id="rId2" Type="http://schemas.openxmlformats.org/officeDocument/2006/relationships/audio" Target="../media/media11.mp3"/><Relationship Id="rId16" Type="http://schemas.openxmlformats.org/officeDocument/2006/relationships/image" Target="../media/image14.png"/><Relationship Id="rId20" Type="http://schemas.openxmlformats.org/officeDocument/2006/relationships/image" Target="../media/image11.png"/><Relationship Id="rId1" Type="http://schemas.microsoft.com/office/2007/relationships/media" Target="../media/media11.mp3"/><Relationship Id="rId6" Type="http://schemas.openxmlformats.org/officeDocument/2006/relationships/audio" Target="../media/media13.mp3"/><Relationship Id="rId11" Type="http://schemas.microsoft.com/office/2007/relationships/media" Target="../media/media16.mp3"/><Relationship Id="rId5" Type="http://schemas.microsoft.com/office/2007/relationships/media" Target="../media/media13.mp3"/><Relationship Id="rId15" Type="http://schemas.openxmlformats.org/officeDocument/2006/relationships/image" Target="../media/image13.png"/><Relationship Id="rId10" Type="http://schemas.openxmlformats.org/officeDocument/2006/relationships/audio" Target="../media/media15.mp3"/><Relationship Id="rId19" Type="http://schemas.openxmlformats.org/officeDocument/2006/relationships/image" Target="../media/image17.png"/><Relationship Id="rId4" Type="http://schemas.openxmlformats.org/officeDocument/2006/relationships/audio" Target="../media/media12.mp3"/><Relationship Id="rId9" Type="http://schemas.microsoft.com/office/2007/relationships/media" Target="../media/media15.mp3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co.uk/imgres?imgurl=http://image.shutterstock.com/display_pic_with_logo/600709/600709,1286198077,1/stock-vector-different-modes-of-transport-62282434.jpg&amp;imgrefurl=http://www.shutterstock.com/pic-62282434/stock-vector-different-modes-of-transport.html&amp;usg=__KgUE-OTBszs4JbMkTppJyWehkRw=&amp;h=434&amp;w=450&amp;sz=45&amp;hl=en&amp;start=1&amp;zoom=1&amp;tbnid=5alJzTVmyQhRCM:&amp;tbnh=122&amp;tbnw=127&amp;ei=LVp0T57FGoO80QX31tXyDw&amp;prev=/search?q=different+modes+of+transport&amp;hl=en&amp;safe=strict&amp;biw=1024&amp;bih=649&amp;gbv=2&amp;sout=1&amp;tbm=isch&amp;itbs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co.uk/imgres?imgurl=http://image.shutterstock.com/display_pic_with_logo/600709/600709,1286198077,1/stock-vector-different-modes-of-transport-62282434.jpg&amp;imgrefurl=http://www.shutterstock.com/pic-62282434/stock-vector-different-modes-of-transport.html&amp;usg=__KgUE-OTBszs4JbMkTppJyWehkRw=&amp;h=434&amp;w=450&amp;sz=45&amp;hl=en&amp;start=1&amp;zoom=1&amp;tbnid=5alJzTVmyQhRCM:&amp;tbnh=122&amp;tbnw=127&amp;ei=LVp0T57FGoO80QX31tXyDw&amp;prev=/search?q=different+modes+of+transport&amp;hl=en&amp;safe=strict&amp;biw=1024&amp;bih=649&amp;gbv=2&amp;sout=1&amp;tbm=isch&amp;itbs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2488" y="0"/>
            <a:ext cx="9144000" cy="457200"/>
          </a:xfrm>
          <a:prstGeom prst="rect">
            <a:avLst/>
          </a:prstGeom>
          <a:solidFill>
            <a:srgbClr val="0000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</a:rPr>
              <a:t>LE TRANSPORT  -  TRANSPORT</a:t>
            </a:r>
            <a:endParaRPr lang="en-US" dirty="0">
              <a:solidFill>
                <a:srgbClr val="FFFF00"/>
              </a:solidFill>
              <a:latin typeface="Arial" pitchFamily="34" charset="0"/>
            </a:endParaRPr>
          </a:p>
        </p:txBody>
      </p:sp>
      <p:graphicFrame>
        <p:nvGraphicFramePr>
          <p:cNvPr id="7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337429"/>
              </p:ext>
            </p:extLst>
          </p:nvPr>
        </p:nvGraphicFramePr>
        <p:xfrm>
          <a:off x="10520" y="744151"/>
          <a:ext cx="9120992" cy="2196440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872208"/>
                <a:gridCol w="1800200"/>
                <a:gridCol w="182010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train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tram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ferry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motorbike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on foot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573486"/>
            <a:ext cx="1776176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en train	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0368" y="2580734"/>
            <a:ext cx="1903004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en tramway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21101" y="2573486"/>
            <a:ext cx="1903004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en ferry</a:t>
            </a:r>
            <a:endParaRPr lang="en-GB" sz="2000" dirty="0">
              <a:solidFill>
                <a:srgbClr val="FFFF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24105" y="2573486"/>
            <a:ext cx="178824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en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moto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31452" y="2536237"/>
            <a:ext cx="178824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GB" sz="2000" u="sng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à</a:t>
            </a: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pied</a:t>
            </a:r>
          </a:p>
          <a:p>
            <a:pPr lvl="0" algn="ctr"/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graphicFrame>
        <p:nvGraphicFramePr>
          <p:cNvPr id="2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768361"/>
              </p:ext>
            </p:extLst>
          </p:nvPr>
        </p:nvGraphicFramePr>
        <p:xfrm>
          <a:off x="-5966" y="3717032"/>
          <a:ext cx="9120992" cy="2539320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872208"/>
                <a:gridCol w="1800200"/>
                <a:gridCol w="182010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taxi</a:t>
                      </a:r>
                      <a:endParaRPr kumimoji="0" lang="en-GB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bus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plane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coach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boat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39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-48872" y="5512876"/>
            <a:ext cx="1824513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en taxi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53054" y="5523204"/>
            <a:ext cx="1868047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en </a:t>
            </a: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autobus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03073" y="5524728"/>
            <a:ext cx="1940507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en </a:t>
            </a: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av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ion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16702" y="5526252"/>
            <a:ext cx="1874152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en car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90854" y="5526637"/>
            <a:ext cx="181188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en bateau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75" y="1196752"/>
            <a:ext cx="129614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34" y="1220936"/>
            <a:ext cx="15144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108" y="1252882"/>
            <a:ext cx="1820579" cy="1089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4" name="Picture 26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976" y="1161793"/>
            <a:ext cx="1555878" cy="1271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510" y="1220936"/>
            <a:ext cx="10001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6" name="Picture 28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49" y="4221088"/>
            <a:ext cx="1603943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33" y="4207793"/>
            <a:ext cx="14382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" name="Picture 30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318" y="4191769"/>
            <a:ext cx="1440160" cy="1238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622" y="4468936"/>
            <a:ext cx="6603984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0" name="Picture 32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282" y="4163162"/>
            <a:ext cx="1273315" cy="127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train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703285" y="2890180"/>
            <a:ext cx="320198" cy="320198"/>
          </a:xfrm>
          <a:prstGeom prst="rect">
            <a:avLst/>
          </a:prstGeom>
        </p:spPr>
      </p:pic>
      <p:pic>
        <p:nvPicPr>
          <p:cNvPr id="3" name="tramway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2534677" y="2927429"/>
            <a:ext cx="304800" cy="304800"/>
          </a:xfrm>
          <a:prstGeom prst="rect">
            <a:avLst/>
          </a:prstGeom>
        </p:spPr>
      </p:pic>
      <p:pic>
        <p:nvPicPr>
          <p:cNvPr id="5" name="ferry.mp3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4429432" y="2947365"/>
            <a:ext cx="304800" cy="304800"/>
          </a:xfrm>
          <a:prstGeom prst="rect">
            <a:avLst/>
          </a:prstGeom>
        </p:spPr>
      </p:pic>
      <p:pic>
        <p:nvPicPr>
          <p:cNvPr id="6" name="moto.mp3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6360515" y="2927574"/>
            <a:ext cx="304800" cy="304800"/>
          </a:xfrm>
          <a:prstGeom prst="rect">
            <a:avLst/>
          </a:prstGeom>
        </p:spPr>
      </p:pic>
      <p:pic>
        <p:nvPicPr>
          <p:cNvPr id="9" name="a pied.mp3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8073539" y="2887722"/>
            <a:ext cx="304800" cy="304800"/>
          </a:xfrm>
          <a:prstGeom prst="rect">
            <a:avLst/>
          </a:prstGeom>
        </p:spPr>
      </p:pic>
      <p:pic>
        <p:nvPicPr>
          <p:cNvPr id="10" name="taxi.mp3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713117" y="5864361"/>
            <a:ext cx="304800" cy="304800"/>
          </a:xfrm>
          <a:prstGeom prst="rect">
            <a:avLst/>
          </a:prstGeom>
        </p:spPr>
      </p:pic>
      <p:pic>
        <p:nvPicPr>
          <p:cNvPr id="11" name="autobus.mp3">
            <a:hlinkClick r:id="" action="ppaction://media"/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2541772" y="5848963"/>
            <a:ext cx="320198" cy="320198"/>
          </a:xfrm>
          <a:prstGeom prst="rect">
            <a:avLst/>
          </a:prstGeom>
        </p:spPr>
      </p:pic>
      <p:pic>
        <p:nvPicPr>
          <p:cNvPr id="12" name="avion.mp3">
            <a:hlinkClick r:id="" action="ppaction://media"/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4399413" y="5864361"/>
            <a:ext cx="320198" cy="320198"/>
          </a:xfrm>
          <a:prstGeom prst="rect">
            <a:avLst/>
          </a:prstGeom>
        </p:spPr>
      </p:pic>
      <p:pic>
        <p:nvPicPr>
          <p:cNvPr id="13" name="en car.mp3">
            <a:hlinkClick r:id="" action="ppaction://media"/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6345118" y="5848963"/>
            <a:ext cx="320197" cy="320197"/>
          </a:xfrm>
          <a:prstGeom prst="rect">
            <a:avLst/>
          </a:prstGeom>
        </p:spPr>
      </p:pic>
      <p:pic>
        <p:nvPicPr>
          <p:cNvPr id="14" name="bateau.mp3">
            <a:hlinkClick r:id="" action="ppaction://media"/>
          </p:cNvPr>
          <p:cNvPicPr>
            <a:picLocks noChangeAspect="1"/>
          </p:cNvPicPr>
          <p:nvPr>
            <a:audioFile r:link="rId20"/>
            <p:extLst>
              <p:ext uri="{DAA4B4D4-6D71-4841-9C94-3DE7FCFB9230}">
                <p14:media xmlns:p14="http://schemas.microsoft.com/office/powerpoint/2010/main" r:embed="rId19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8086027" y="5862905"/>
            <a:ext cx="292312" cy="29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22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35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35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127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141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22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138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159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4" dur="1358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1593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2" dur="172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9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9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9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9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>
                <p:cTn id="1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>
                <p:cTn id="10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8" grpId="0" animBg="1"/>
      <p:bldP spid="15" grpId="0" animBg="1"/>
      <p:bldP spid="16" grpId="0" animBg="1"/>
      <p:bldP spid="18" grpId="0" animBg="1"/>
      <p:bldP spid="19" grpId="0" animBg="1"/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0220" y="332656"/>
            <a:ext cx="595320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FF99"/>
                </a:solidFill>
                <a:latin typeface="Comic Sans MS" pitchFamily="66" charset="0"/>
              </a:rPr>
              <a:t>NORMALLY I TRAVEL BY CAR</a:t>
            </a:r>
          </a:p>
          <a:p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Normalement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 je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vais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 voyager en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voiture</a:t>
            </a:r>
            <a:endParaRPr lang="en-GB" sz="22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Normalement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 je voyage en car</a:t>
            </a:r>
          </a:p>
          <a:p>
            <a:pPr marL="457200" indent="-457200">
              <a:buAutoNum type="alphaUcPeriod"/>
            </a:pP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Normalement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 je voyage en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voiture</a:t>
            </a:r>
            <a:endParaRPr lang="en-GB" sz="22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endParaRPr lang="en-GB" sz="22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8184" y="620688"/>
            <a:ext cx="2304256" cy="1938992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0" dirty="0" smtClean="0">
                <a:solidFill>
                  <a:srgbClr val="00FF99"/>
                </a:solidFill>
                <a:latin typeface="Comic Sans MS" pitchFamily="66" charset="0"/>
              </a:rPr>
              <a:t>C</a:t>
            </a:r>
            <a:endParaRPr lang="en-GB" sz="120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9717" y="3429000"/>
            <a:ext cx="67105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FF99"/>
                </a:solidFill>
                <a:latin typeface="Comic Sans MS" pitchFamily="66" charset="0"/>
              </a:rPr>
              <a:t>I AM GOING TO TRAVEL ON FOOT.</a:t>
            </a:r>
          </a:p>
          <a:p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Je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vais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 voyager à pied</a:t>
            </a:r>
          </a:p>
          <a:p>
            <a:pPr marL="457200" indent="-457200">
              <a:buAutoNum type="alphaUcPeriod"/>
            </a:pP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Je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vais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200" dirty="0">
                <a:solidFill>
                  <a:srgbClr val="FFFF66"/>
                </a:solidFill>
                <a:latin typeface="Comic Sans MS" pitchFamily="66" charset="0"/>
              </a:rPr>
              <a:t>voyager 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à foot</a:t>
            </a:r>
          </a:p>
          <a:p>
            <a:pPr marL="457200" indent="-457200">
              <a:buAutoNum type="alphaUcPeriod"/>
            </a:pP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FontTx/>
              <a:buAutoNum type="alphaUcPeriod"/>
            </a:pP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Je </a:t>
            </a:r>
            <a:r>
              <a:rPr lang="en-GB" sz="2200" dirty="0">
                <a:solidFill>
                  <a:srgbClr val="FFFF66"/>
                </a:solidFill>
                <a:latin typeface="Comic Sans MS" pitchFamily="66" charset="0"/>
              </a:rPr>
              <a:t>voyage à pied</a:t>
            </a:r>
          </a:p>
          <a:p>
            <a:pPr marL="457200" indent="-457200">
              <a:buAutoNum type="alphaUcPeriod"/>
            </a:pPr>
            <a:endParaRPr lang="en-GB" sz="22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endParaRPr lang="en-GB" sz="22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31692" y="3859887"/>
            <a:ext cx="2304256" cy="1938992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0" dirty="0" smtClean="0">
                <a:solidFill>
                  <a:srgbClr val="00FF99"/>
                </a:solidFill>
                <a:latin typeface="Comic Sans MS" pitchFamily="66" charset="0"/>
              </a:rPr>
              <a:t>A</a:t>
            </a:r>
            <a:endParaRPr lang="en-GB" sz="12000" dirty="0">
              <a:solidFill>
                <a:srgbClr val="00FF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11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 build="allAtOnce"/>
      <p:bldP spid="12" grpId="0" animBg="1"/>
      <p:bldP spid="13" grpId="0"/>
      <p:bldP spid="13" grpId="1" build="allAtOnce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9334" y="1595021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BECAUSE…..</a:t>
            </a:r>
          </a:p>
          <a:p>
            <a:endParaRPr lang="en-GB" sz="2400" dirty="0" smtClean="0">
              <a:solidFill>
                <a:srgbClr val="00FF99"/>
              </a:solidFill>
              <a:latin typeface="Comic Sans MS" pitchFamily="66" charset="0"/>
            </a:endParaRPr>
          </a:p>
          <a:p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65" y="1595021"/>
            <a:ext cx="43204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PARCE QUE…..</a:t>
            </a:r>
          </a:p>
          <a:p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1. 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plus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confortable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marL="457200" indent="-457200">
              <a:buAutoNum type="alphaLcPeriod"/>
            </a:pP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2. 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plus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rapide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marL="457200" indent="-457200">
              <a:buAutoNum type="alphaLcPeriod"/>
            </a:pP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3. 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plus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intéressant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marL="457200" indent="-457200">
              <a:buAutoNum type="alphaLcPeriod"/>
            </a:pP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rabicPeriod" startAt="4"/>
            </a:pP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moins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confortable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  </a:t>
            </a:r>
          </a:p>
          <a:p>
            <a:pPr marL="457200" indent="-457200">
              <a:buAutoNum type="arabicPeriod" startAt="5"/>
            </a:pP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moins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rapide</a:t>
            </a: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rabicPeriod" startAt="5"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FontTx/>
              <a:buAutoNum type="arabicPeriod" startAt="5"/>
            </a:pP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moins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>
                <a:solidFill>
                  <a:srgbClr val="FFFF66"/>
                </a:solidFill>
                <a:latin typeface="Comic Sans MS" pitchFamily="66" charset="0"/>
              </a:rPr>
              <a:t>intéressant</a:t>
            </a:r>
            <a:r>
              <a:rPr lang="en-GB" sz="2400" dirty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marL="457200" indent="-457200">
              <a:buAutoNum type="arabicPeriod" startAt="5"/>
            </a:pPr>
            <a:endParaRPr lang="en-GB" sz="28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8350" y="2564517"/>
            <a:ext cx="4152278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more comfortable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2383" y="3400196"/>
            <a:ext cx="4150923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quicker (more quick)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2383" y="4149080"/>
            <a:ext cx="4152278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more interesting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4898" y="42370"/>
            <a:ext cx="7848872" cy="1446550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800" dirty="0" smtClean="0">
                <a:solidFill>
                  <a:srgbClr val="00FF00"/>
                </a:solidFill>
                <a:latin typeface="Comic Sans MS" pitchFamily="66" charset="0"/>
              </a:rPr>
              <a:t>REASONS</a:t>
            </a:r>
            <a:endParaRPr lang="en-GB" sz="8800" dirty="0">
              <a:solidFill>
                <a:srgbClr val="00FF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78350" y="4753535"/>
            <a:ext cx="4152278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less comfortable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2383" y="5589214"/>
            <a:ext cx="4150923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slower (less quick)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2383" y="6338098"/>
            <a:ext cx="4152278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less interesting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392" y="188640"/>
            <a:ext cx="76328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Can you translate this into French, bring together everything you have learnt?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79387" y="836712"/>
            <a:ext cx="6696744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dirty="0" smtClean="0">
                <a:solidFill>
                  <a:schemeClr val="bg1"/>
                </a:solidFill>
                <a:latin typeface="Comic Sans MS" pitchFamily="66" charset="0"/>
              </a:rPr>
              <a:t>Normally I travel by bus and then on foot. Yesterday I travelled by car because it is quicker and more comfortable. Tomorrow I am going to travel by bike but it’s less comfortable, slower and less interesting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!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2816402"/>
            <a:ext cx="8298280" cy="1800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Normalement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je voyage en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autobus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et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puis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à pied.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Hier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j’ai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voyagé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en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voiture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car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plus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rapide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et plus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confortable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Demain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je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vais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voyager en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vélo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mais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moins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confortable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moins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rapide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et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moins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omic Sans MS" pitchFamily="66" charset="0"/>
              </a:rPr>
              <a:t>intéressant</a:t>
            </a:r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!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4932040" y="4437112"/>
            <a:ext cx="3960440" cy="1944216"/>
          </a:xfrm>
          <a:prstGeom prst="cloudCallout">
            <a:avLst>
              <a:gd name="adj1" fmla="val 50138"/>
              <a:gd name="adj2" fmla="val 657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Help!</a:t>
            </a:r>
          </a:p>
          <a:p>
            <a:pPr algn="ctr"/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en-GB" b="1" dirty="0" err="1" smtClean="0">
                <a:solidFill>
                  <a:schemeClr val="tx1"/>
                </a:solidFill>
                <a:latin typeface="Comic Sans MS" pitchFamily="66" charset="0"/>
              </a:rPr>
              <a:t>Hier</a:t>
            </a:r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- Yesterday</a:t>
            </a:r>
          </a:p>
          <a:p>
            <a:pPr algn="ctr"/>
            <a:r>
              <a:rPr lang="en-GB" b="1" dirty="0" err="1" smtClean="0">
                <a:solidFill>
                  <a:schemeClr val="tx1"/>
                </a:solidFill>
                <a:latin typeface="Comic Sans MS" pitchFamily="66" charset="0"/>
              </a:rPr>
              <a:t>Aujourd</a:t>
            </a:r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’ </a:t>
            </a:r>
            <a:r>
              <a:rPr lang="en-GB" b="1" dirty="0" err="1" smtClean="0">
                <a:solidFill>
                  <a:schemeClr val="tx1"/>
                </a:solidFill>
                <a:latin typeface="Comic Sans MS" pitchFamily="66" charset="0"/>
              </a:rPr>
              <a:t>hui</a:t>
            </a:r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- Today</a:t>
            </a:r>
          </a:p>
          <a:p>
            <a:pPr algn="ctr"/>
            <a:r>
              <a:rPr lang="en-GB" b="1" dirty="0" err="1" smtClean="0">
                <a:solidFill>
                  <a:schemeClr val="tx1"/>
                </a:solidFill>
                <a:latin typeface="Comic Sans MS" pitchFamily="66" charset="0"/>
              </a:rPr>
              <a:t>Demain</a:t>
            </a:r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- Tomorrow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66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75" y="42370"/>
            <a:ext cx="9109423" cy="1015663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00FF00"/>
                </a:solidFill>
                <a:latin typeface="Comic Sans MS" pitchFamily="66" charset="0"/>
              </a:rPr>
              <a:t>CHECKLIST</a:t>
            </a:r>
            <a:endParaRPr lang="en-GB" sz="6000" dirty="0">
              <a:solidFill>
                <a:srgbClr val="00FF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80" y="1556791"/>
            <a:ext cx="9127319" cy="461665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I know most modes of transport from memory.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81" y="2492896"/>
            <a:ext cx="9127318" cy="461665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I can say when I travelled somewhere.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576" y="3429000"/>
            <a:ext cx="9127318" cy="461665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I can sequence modes of transport.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76" y="4293096"/>
            <a:ext cx="9127318" cy="646331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66"/>
                </a:solidFill>
                <a:latin typeface="Comic Sans MS" pitchFamily="66" charset="0"/>
              </a:rPr>
              <a:t>I can give reasons why I like/ don’t like certain transports.</a:t>
            </a:r>
          </a:p>
          <a:p>
            <a:endParaRPr lang="en-GB" dirty="0">
              <a:solidFill>
                <a:srgbClr val="FFFF66"/>
              </a:solidFill>
              <a:latin typeface="Comic Sans MS" pitchFamily="66" charset="0"/>
            </a:endParaRPr>
          </a:p>
        </p:txBody>
      </p:sp>
      <p:pic>
        <p:nvPicPr>
          <p:cNvPr id="3074" name="Picture 2" descr="C:\Users\t.ward.HOLLY-LODGE\AppData\Local\Microsoft\Windows\Temporary Internet Files\Content.IE5\SEJL84K2\MC9000980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428" y="4930721"/>
            <a:ext cx="1564538" cy="179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55576" y="5368826"/>
            <a:ext cx="6192688" cy="923330"/>
          </a:xfrm>
          <a:prstGeom prst="rect">
            <a:avLst/>
          </a:prstGeom>
          <a:noFill/>
          <a:ln w="69850">
            <a:noFill/>
          </a:ln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FFFF66"/>
                </a:solidFill>
                <a:latin typeface="Comic Sans MS" pitchFamily="66" charset="0"/>
              </a:rPr>
              <a:t>BONNE CHANCE</a:t>
            </a:r>
            <a:endParaRPr lang="en-GB" sz="5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588224" y="1556791"/>
            <a:ext cx="648072" cy="461665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7543638" y="1556789"/>
            <a:ext cx="648072" cy="4616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8405966" y="1556790"/>
            <a:ext cx="648072" cy="4616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6640322" y="4293095"/>
            <a:ext cx="648072" cy="461665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6624228" y="3392739"/>
            <a:ext cx="648072" cy="461665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624228" y="2505569"/>
            <a:ext cx="648072" cy="461665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520925" y="2492895"/>
            <a:ext cx="648072" cy="4616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7557205" y="3429000"/>
            <a:ext cx="648072" cy="4616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7605900" y="4286329"/>
            <a:ext cx="648072" cy="4616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8426057" y="2505569"/>
            <a:ext cx="648072" cy="4616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455982" y="3429000"/>
            <a:ext cx="648072" cy="4616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8495928" y="4301079"/>
            <a:ext cx="648072" cy="4616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36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/>
      <p:bldP spid="9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2488" y="0"/>
            <a:ext cx="9144000" cy="457200"/>
          </a:xfrm>
          <a:prstGeom prst="rect">
            <a:avLst/>
          </a:prstGeom>
          <a:solidFill>
            <a:srgbClr val="0000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n-GB" sz="2000" dirty="0">
                <a:solidFill>
                  <a:srgbClr val="FFFF00"/>
                </a:solidFill>
                <a:latin typeface="Arial" pitchFamily="34" charset="0"/>
              </a:rPr>
              <a:t>LE TRANSPORT  -  TRANSPORT</a:t>
            </a:r>
            <a:endParaRPr lang="en-US" sz="2000" dirty="0">
              <a:solidFill>
                <a:srgbClr val="FFFF00"/>
              </a:solidFill>
              <a:latin typeface="Arial" pitchFamily="34" charset="0"/>
            </a:endParaRPr>
          </a:p>
        </p:txBody>
      </p:sp>
      <p:graphicFrame>
        <p:nvGraphicFramePr>
          <p:cNvPr id="7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226152"/>
              </p:ext>
            </p:extLst>
          </p:nvPr>
        </p:nvGraphicFramePr>
        <p:xfrm>
          <a:off x="-43284" y="764703"/>
          <a:ext cx="9120992" cy="2639568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778890"/>
                <a:gridCol w="1893518"/>
                <a:gridCol w="1820102"/>
              </a:tblGrid>
              <a:tr h="524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high speed train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mountain bike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bicycle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underground train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141551" y="2855681"/>
            <a:ext cx="2049255" cy="1015663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en TGV</a:t>
            </a:r>
          </a:p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(Train à Grande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V</a:t>
            </a: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itesse</a:t>
            </a: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)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7847" y="2851104"/>
            <a:ext cx="186440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vélo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tout terrain (VTT)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22247" y="2851743"/>
            <a:ext cx="1741841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en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vélo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64088" y="2855681"/>
            <a:ext cx="1973986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en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métro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38074" y="2851743"/>
            <a:ext cx="178824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en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voiture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ctr"/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graphicFrame>
        <p:nvGraphicFramePr>
          <p:cNvPr id="2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955813"/>
              </p:ext>
            </p:extLst>
          </p:nvPr>
        </p:nvGraphicFramePr>
        <p:xfrm>
          <a:off x="5322" y="4144544"/>
          <a:ext cx="9120992" cy="2713456"/>
        </p:xfrm>
        <a:graphic>
          <a:graphicData uri="http://schemas.openxmlformats.org/drawingml/2006/table">
            <a:tbl>
              <a:tblPr/>
              <a:tblGrid>
                <a:gridCol w="1841662"/>
                <a:gridCol w="1786820"/>
                <a:gridCol w="1872208"/>
                <a:gridCol w="1800200"/>
                <a:gridCol w="182010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 helicopter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15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39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6131208"/>
            <a:ext cx="1907704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hélicoptère</a:t>
            </a:r>
            <a:endParaRPr lang="en-GB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4" y="1700808"/>
            <a:ext cx="1600157" cy="78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971" y="1535812"/>
            <a:ext cx="1368152" cy="117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20" y="1635628"/>
            <a:ext cx="1569494" cy="920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232" y="1526976"/>
            <a:ext cx="933697" cy="118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074" y="1286027"/>
            <a:ext cx="161925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39" y="4635783"/>
            <a:ext cx="149542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TGV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348344" y="3080425"/>
            <a:ext cx="304800" cy="304800"/>
          </a:xfrm>
          <a:prstGeom prst="rect">
            <a:avLst/>
          </a:prstGeom>
        </p:spPr>
      </p:pic>
      <p:pic>
        <p:nvPicPr>
          <p:cNvPr id="3" name="velo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4365523" y="3199550"/>
            <a:ext cx="304800" cy="304800"/>
          </a:xfrm>
          <a:prstGeom prst="rect">
            <a:avLst/>
          </a:prstGeom>
        </p:spPr>
      </p:pic>
      <p:pic>
        <p:nvPicPr>
          <p:cNvPr id="5" name="metro.mp3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6198680" y="3167595"/>
            <a:ext cx="304800" cy="304800"/>
          </a:xfrm>
          <a:prstGeom prst="rect">
            <a:avLst/>
          </a:prstGeom>
        </p:spPr>
      </p:pic>
      <p:pic>
        <p:nvPicPr>
          <p:cNvPr id="6" name="voiture.mp3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7958923" y="3297585"/>
            <a:ext cx="261405" cy="261405"/>
          </a:xfrm>
          <a:prstGeom prst="rect">
            <a:avLst/>
          </a:prstGeom>
        </p:spPr>
      </p:pic>
      <p:pic>
        <p:nvPicPr>
          <p:cNvPr id="9" name="VTT.mp3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3359375" y="3015195"/>
            <a:ext cx="304800" cy="304800"/>
          </a:xfrm>
          <a:prstGeom prst="rect">
            <a:avLst/>
          </a:prstGeom>
        </p:spPr>
      </p:pic>
      <p:pic>
        <p:nvPicPr>
          <p:cNvPr id="10" name="helicoptere.mp3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800284" y="6479385"/>
            <a:ext cx="305512" cy="30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04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81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297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154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138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72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180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5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5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5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6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6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6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15" grpId="0" animBg="1"/>
      <p:bldP spid="16" grpId="0" animBg="1"/>
      <p:bldP spid="18" grpId="0" animBg="1"/>
      <p:bldP spid="19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l0003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45969"/>
            <a:ext cx="1257300" cy="8477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04266"/>
            <a:ext cx="1221627" cy="797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95536" y="188640"/>
            <a:ext cx="70406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FF66"/>
                </a:solidFill>
                <a:latin typeface="Comic Sans MS" pitchFamily="66" charset="0"/>
              </a:rPr>
              <a:t>LE TRANSPORT</a:t>
            </a:r>
            <a:endParaRPr lang="en-GB" sz="66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990" y="3775337"/>
            <a:ext cx="7994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FF66"/>
                </a:solidFill>
                <a:latin typeface="Comic Sans MS" pitchFamily="66" charset="0"/>
              </a:rPr>
              <a:t>Describing modes of transport</a:t>
            </a:r>
            <a:endParaRPr lang="en-GB" sz="36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1720" y="1513628"/>
            <a:ext cx="6456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Comment as-</a:t>
            </a:r>
            <a:r>
              <a:rPr lang="en-GB" sz="2800" dirty="0" err="1" smtClean="0">
                <a:latin typeface="Comic Sans MS" pitchFamily="66" charset="0"/>
              </a:rPr>
              <a:t>tu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voyagé</a:t>
            </a:r>
            <a:r>
              <a:rPr lang="en-GB" sz="2800" dirty="0" smtClean="0">
                <a:latin typeface="Comic Sans MS" pitchFamily="66" charset="0"/>
              </a:rPr>
              <a:t> ?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3888" y="2539168"/>
            <a:ext cx="5295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How did you travel?</a:t>
            </a:r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28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0" y="55903"/>
            <a:ext cx="432048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Q: How did you travel?</a:t>
            </a:r>
          </a:p>
          <a:p>
            <a:endParaRPr lang="en-GB" sz="2400" dirty="0" smtClean="0">
              <a:solidFill>
                <a:srgbClr val="00FF99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A:  I travelled</a:t>
            </a:r>
          </a:p>
          <a:p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by ferry</a:t>
            </a:r>
          </a:p>
          <a:p>
            <a:pPr marL="457200" indent="-457200">
              <a:buAutoNum type="alphaLcPeriod"/>
            </a:pP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by bike</a:t>
            </a:r>
          </a:p>
          <a:p>
            <a:pPr marL="457200" indent="-457200">
              <a:buAutoNum type="alphaLcPeriod"/>
            </a:pP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by train</a:t>
            </a:r>
          </a:p>
          <a:p>
            <a:pPr marL="457200" indent="-457200">
              <a:buAutoNum type="alphaLcPeriod"/>
            </a:pP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by boat</a:t>
            </a:r>
          </a:p>
          <a:p>
            <a:pPr marL="457200" indent="-457200">
              <a:buAutoNum type="alphaLcPeriod"/>
            </a:pPr>
            <a:endParaRPr lang="en-GB" sz="2400" dirty="0" smtClean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by car</a:t>
            </a:r>
          </a:p>
          <a:p>
            <a:pPr marL="457200" indent="-457200">
              <a:buAutoNum type="alphaLcPeriod"/>
            </a:pPr>
            <a:endParaRPr lang="en-GB" sz="2400" dirty="0" smtClean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by tram</a:t>
            </a:r>
          </a:p>
          <a:p>
            <a:pPr marL="457200" indent="-457200">
              <a:buAutoNum type="alphaLcPeriod"/>
            </a:pP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by coach</a:t>
            </a:r>
          </a:p>
          <a:p>
            <a:endParaRPr lang="en-GB" sz="28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1" y="41155"/>
            <a:ext cx="432048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Q: Comment as-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tu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voyagé</a:t>
            </a: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A: 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J’ai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voyagé</a:t>
            </a: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1.  en train</a:t>
            </a:r>
          </a:p>
          <a:p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2.  en tramway</a:t>
            </a:r>
          </a:p>
          <a:p>
            <a:pPr marL="457200" indent="-457200">
              <a:buAutoNum type="alphaLcPeriod"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3.  en ferry</a:t>
            </a:r>
          </a:p>
          <a:p>
            <a:pPr marL="457200" indent="-457200">
              <a:buAutoNum type="alphaLcPeriod"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4.  en car</a:t>
            </a:r>
          </a:p>
          <a:p>
            <a:pPr marL="457200" indent="-457200">
              <a:buAutoNum type="alphaLcPeriod"/>
            </a:pP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5.  en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voiture</a:t>
            </a: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6.  en bateau</a:t>
            </a:r>
          </a:p>
          <a:p>
            <a:pPr marL="457200" indent="-457200">
              <a:buAutoNum type="alphaLcPeriod"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7.  en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vélo</a:t>
            </a: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endParaRPr lang="en-GB" sz="28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1845070"/>
            <a:ext cx="3096344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66"/>
                </a:solidFill>
                <a:latin typeface="Comic Sans MS" pitchFamily="66" charset="0"/>
              </a:rPr>
              <a:t>3.  en ferry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2629797"/>
            <a:ext cx="3096344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66"/>
                </a:solidFill>
                <a:latin typeface="Comic Sans MS" pitchFamily="66" charset="0"/>
              </a:rPr>
              <a:t>7.  en </a:t>
            </a:r>
            <a:r>
              <a:rPr lang="en-GB" sz="2400" dirty="0" err="1">
                <a:solidFill>
                  <a:srgbClr val="FFFF66"/>
                </a:solidFill>
                <a:latin typeface="Comic Sans MS" pitchFamily="66" charset="0"/>
              </a:rPr>
              <a:t>vélo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3303874"/>
            <a:ext cx="3096344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66"/>
                </a:solidFill>
                <a:latin typeface="Comic Sans MS" pitchFamily="66" charset="0"/>
              </a:rPr>
              <a:t>1.  en train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3983968"/>
            <a:ext cx="3096344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66"/>
                </a:solidFill>
                <a:latin typeface="Comic Sans MS" pitchFamily="66" charset="0"/>
              </a:rPr>
              <a:t>6.  en bateau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4797152"/>
            <a:ext cx="3096344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5</a:t>
            </a:r>
            <a:r>
              <a:rPr lang="en-GB" sz="2400" dirty="0">
                <a:solidFill>
                  <a:srgbClr val="FFFF66"/>
                </a:solidFill>
                <a:latin typeface="Comic Sans MS" pitchFamily="66" charset="0"/>
              </a:rPr>
              <a:t>.  en </a:t>
            </a:r>
            <a:r>
              <a:rPr lang="en-GB" sz="2400" dirty="0" err="1">
                <a:solidFill>
                  <a:srgbClr val="FFFF66"/>
                </a:solidFill>
                <a:latin typeface="Comic Sans MS" pitchFamily="66" charset="0"/>
              </a:rPr>
              <a:t>voiture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5511250"/>
            <a:ext cx="3096344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66"/>
                </a:solidFill>
                <a:latin typeface="Comic Sans MS" pitchFamily="66" charset="0"/>
              </a:rPr>
              <a:t>2.  en tramway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6362612"/>
            <a:ext cx="3096344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4</a:t>
            </a:r>
            <a:r>
              <a:rPr lang="en-GB" sz="2400" dirty="0">
                <a:solidFill>
                  <a:srgbClr val="FFFF66"/>
                </a:solidFill>
                <a:latin typeface="Comic Sans MS" pitchFamily="66" charset="0"/>
              </a:rPr>
              <a:t>.  en car</a:t>
            </a:r>
          </a:p>
        </p:txBody>
      </p:sp>
    </p:spTree>
    <p:extLst>
      <p:ext uri="{BB962C8B-B14F-4D97-AF65-F5344CB8AC3E}">
        <p14:creationId xmlns:p14="http://schemas.microsoft.com/office/powerpoint/2010/main" val="315919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1.gstatic.com/images?q=tbn:ANd9GcTjCXmA6qeFcZEcS0SE5ZTbNJGI4akiQFhJegQqcpYxqrInyizsBsrOH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795" y="2697912"/>
            <a:ext cx="2039238" cy="2490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9517" y="1629959"/>
            <a:ext cx="33864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>
                <a:solidFill>
                  <a:schemeClr val="bg1"/>
                </a:solidFill>
                <a:latin typeface="Comic Sans MS" pitchFamily="66" charset="0"/>
              </a:rPr>
              <a:t>premièrement</a:t>
            </a:r>
            <a:endParaRPr lang="en-GB" sz="2800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GB" sz="2800" i="1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2800" i="1" dirty="0" smtClean="0">
                <a:solidFill>
                  <a:schemeClr val="bg1"/>
                </a:solidFill>
                <a:latin typeface="Comic Sans MS" pitchFamily="66" charset="0"/>
              </a:rPr>
              <a:t>firstly</a:t>
            </a:r>
            <a:endParaRPr lang="en-GB" sz="2800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52605" y="3576885"/>
            <a:ext cx="3416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>
                <a:solidFill>
                  <a:schemeClr val="bg1"/>
                </a:solidFill>
                <a:latin typeface="Comic Sans MS" pitchFamily="66" charset="0"/>
              </a:rPr>
              <a:t>troisièmement</a:t>
            </a:r>
            <a:endParaRPr lang="en-GB" sz="2800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GB" sz="2800" i="1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2800" i="1" dirty="0" smtClean="0">
                <a:solidFill>
                  <a:schemeClr val="bg1"/>
                </a:solidFill>
                <a:latin typeface="Comic Sans MS" pitchFamily="66" charset="0"/>
              </a:rPr>
              <a:t>thirdly</a:t>
            </a:r>
            <a:endParaRPr lang="en-GB" sz="2800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4804" y="38841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FF66"/>
                </a:solidFill>
                <a:latin typeface="Comic Sans MS" pitchFamily="66" charset="0"/>
              </a:rPr>
              <a:t>IMPROVE YOUR LANGUAGE </a:t>
            </a:r>
            <a:endParaRPr lang="en-GB" sz="28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7813" y="894120"/>
            <a:ext cx="6590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FF66"/>
                </a:solidFill>
                <a:latin typeface="Comic Sans MS" pitchFamily="66" charset="0"/>
              </a:rPr>
              <a:t>by giving more detailed information</a:t>
            </a:r>
            <a:endParaRPr lang="en-GB" sz="28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pic>
        <p:nvPicPr>
          <p:cNvPr id="2050" name="Picture 2" descr="C:\Users\t.ward.HOLLY-LODGE\AppData\Local\Microsoft\Windows\Temporary Internet Files\Content.IE5\O4B2E8LA\MC90028197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528" y="223227"/>
            <a:ext cx="1167435" cy="110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t.ward.HOLLY-LODGE\AppData\Local\Microsoft\Windows\Temporary Internet Files\Content.IE5\SEJL84K2\MC9003916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17" y="223227"/>
            <a:ext cx="1133941" cy="115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5896" y="4552951"/>
            <a:ext cx="35158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>
                <a:solidFill>
                  <a:schemeClr val="bg1"/>
                </a:solidFill>
                <a:latin typeface="Comic Sans MS" pitchFamily="66" charset="0"/>
              </a:rPr>
              <a:t>deuxièmement</a:t>
            </a:r>
            <a:endParaRPr lang="en-GB" sz="2800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GB" sz="2800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2800" i="1" dirty="0" smtClean="0">
                <a:solidFill>
                  <a:schemeClr val="bg1"/>
                </a:solidFill>
                <a:latin typeface="Comic Sans MS" pitchFamily="66" charset="0"/>
              </a:rPr>
              <a:t>secondly</a:t>
            </a:r>
            <a:endParaRPr lang="en-GB" sz="1600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Right Arrow 2"/>
          <p:cNvSpPr/>
          <p:nvPr/>
        </p:nvSpPr>
        <p:spPr>
          <a:xfrm rot="1001169">
            <a:off x="1839726" y="2798930"/>
            <a:ext cx="1137502" cy="432048"/>
          </a:xfrm>
          <a:prstGeom prst="rightArrow">
            <a:avLst/>
          </a:prstGeom>
          <a:solidFill>
            <a:srgbClr val="00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 rot="20007508">
            <a:off x="1859474" y="3917355"/>
            <a:ext cx="1012941" cy="432048"/>
          </a:xfrm>
          <a:prstGeom prst="rightArrow">
            <a:avLst/>
          </a:prstGeom>
          <a:solidFill>
            <a:srgbClr val="00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 rot="9935345">
            <a:off x="4901836" y="4484189"/>
            <a:ext cx="1012941" cy="432048"/>
          </a:xfrm>
          <a:prstGeom prst="rightArrow">
            <a:avLst/>
          </a:prstGeom>
          <a:solidFill>
            <a:srgbClr val="00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29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3" grpId="0"/>
      <p:bldP spid="16" grpId="0"/>
      <p:bldP spid="3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t1.gstatic.com/images?q=tbn:ANd9GcTjCXmA6qeFcZEcS0SE5ZTbNJGI4akiQFhJegQqcpYxqrInyizsBsrOH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258" y="2789431"/>
            <a:ext cx="1449334" cy="2490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611" y="2322458"/>
            <a:ext cx="33864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solidFill>
                  <a:schemeClr val="bg1"/>
                </a:solidFill>
                <a:latin typeface="Comic Sans MS" pitchFamily="66" charset="0"/>
              </a:rPr>
              <a:t>après </a:t>
            </a:r>
            <a:r>
              <a:rPr lang="en-GB" sz="2800" i="1" dirty="0" err="1" smtClean="0">
                <a:solidFill>
                  <a:schemeClr val="bg1"/>
                </a:solidFill>
                <a:latin typeface="Comic Sans MS" pitchFamily="66" charset="0"/>
              </a:rPr>
              <a:t>ça</a:t>
            </a:r>
            <a:endParaRPr lang="en-GB" sz="2800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GB" sz="2800" i="1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2800" i="1" dirty="0" smtClean="0">
                <a:solidFill>
                  <a:schemeClr val="bg1"/>
                </a:solidFill>
                <a:latin typeface="Comic Sans MS" pitchFamily="66" charset="0"/>
              </a:rPr>
              <a:t>after that</a:t>
            </a:r>
            <a:endParaRPr lang="en-GB" sz="2800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6160" y="3062923"/>
            <a:ext cx="3416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>
                <a:solidFill>
                  <a:schemeClr val="bg1"/>
                </a:solidFill>
                <a:latin typeface="Comic Sans MS" pitchFamily="66" charset="0"/>
              </a:rPr>
              <a:t>puis</a:t>
            </a:r>
            <a:endParaRPr lang="en-GB" sz="2800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GB" sz="2800" i="1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2800" i="1" dirty="0" smtClean="0">
                <a:solidFill>
                  <a:schemeClr val="bg1"/>
                </a:solidFill>
                <a:latin typeface="Comic Sans MS" pitchFamily="66" charset="0"/>
              </a:rPr>
              <a:t>then</a:t>
            </a:r>
            <a:endParaRPr lang="en-GB" sz="2800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4804" y="38841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FF66"/>
                </a:solidFill>
                <a:latin typeface="Comic Sans MS" pitchFamily="66" charset="0"/>
              </a:rPr>
              <a:t>IMPROVE YOUR LANGUAGE </a:t>
            </a:r>
            <a:endParaRPr lang="en-GB" sz="28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7813" y="894120"/>
            <a:ext cx="6590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FF66"/>
                </a:solidFill>
                <a:latin typeface="Comic Sans MS" pitchFamily="66" charset="0"/>
              </a:rPr>
              <a:t>by giving more detailed information</a:t>
            </a:r>
            <a:endParaRPr lang="en-GB" sz="28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pic>
        <p:nvPicPr>
          <p:cNvPr id="2050" name="Picture 2" descr="C:\Users\t.ward.HOLLY-LODGE\AppData\Local\Microsoft\Windows\Temporary Internet Files\Content.IE5\O4B2E8LA\MC90028197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528" y="223227"/>
            <a:ext cx="1167435" cy="110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t.ward.HOLLY-LODGE\AppData\Local\Microsoft\Windows\Temporary Internet Files\Content.IE5\SEJL84K2\MC9003916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17" y="223227"/>
            <a:ext cx="1133941" cy="115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01087" y="5470117"/>
            <a:ext cx="35158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>
                <a:solidFill>
                  <a:schemeClr val="bg1"/>
                </a:solidFill>
                <a:latin typeface="Comic Sans MS" pitchFamily="66" charset="0"/>
              </a:rPr>
              <a:t>finalement</a:t>
            </a:r>
            <a:endParaRPr lang="en-GB" sz="2800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GB" sz="2800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2800" i="1" dirty="0" smtClean="0">
                <a:solidFill>
                  <a:schemeClr val="bg1"/>
                </a:solidFill>
                <a:latin typeface="Comic Sans MS" pitchFamily="66" charset="0"/>
              </a:rPr>
              <a:t>finally</a:t>
            </a:r>
            <a:endParaRPr lang="en-GB" sz="1600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Right Arrow 2"/>
          <p:cNvSpPr/>
          <p:nvPr/>
        </p:nvSpPr>
        <p:spPr>
          <a:xfrm rot="1001169">
            <a:off x="1874153" y="2847289"/>
            <a:ext cx="1137502" cy="432048"/>
          </a:xfrm>
          <a:prstGeom prst="rightArrow">
            <a:avLst/>
          </a:prstGeom>
          <a:solidFill>
            <a:srgbClr val="00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 rot="19996860">
            <a:off x="2106617" y="4914544"/>
            <a:ext cx="1012941" cy="432048"/>
          </a:xfrm>
          <a:prstGeom prst="rightArrow">
            <a:avLst/>
          </a:prstGeom>
          <a:solidFill>
            <a:srgbClr val="00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 rot="10800000">
            <a:off x="5228470" y="3602497"/>
            <a:ext cx="988825" cy="432048"/>
          </a:xfrm>
          <a:prstGeom prst="rightArrow">
            <a:avLst/>
          </a:prstGeom>
          <a:solidFill>
            <a:srgbClr val="00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86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3" grpId="0"/>
      <p:bldP spid="16" grpId="0"/>
      <p:bldP spid="3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When describing a journey, remember your tenses…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400" dirty="0" err="1" smtClean="0">
                <a:solidFill>
                  <a:schemeClr val="bg1"/>
                </a:solidFill>
              </a:rPr>
              <a:t>j’ai</a:t>
            </a:r>
            <a:r>
              <a:rPr lang="en-GB" sz="4400" dirty="0" smtClean="0">
                <a:solidFill>
                  <a:schemeClr val="bg1"/>
                </a:solidFill>
              </a:rPr>
              <a:t> </a:t>
            </a:r>
            <a:r>
              <a:rPr lang="en-GB" sz="4400" dirty="0" err="1" smtClean="0">
                <a:solidFill>
                  <a:schemeClr val="bg1"/>
                </a:solidFill>
              </a:rPr>
              <a:t>voyagé</a:t>
            </a:r>
            <a:endParaRPr lang="en-GB" sz="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4400" dirty="0" smtClean="0">
                <a:solidFill>
                  <a:schemeClr val="bg1"/>
                </a:solidFill>
              </a:rPr>
              <a:t>je voyage</a:t>
            </a:r>
          </a:p>
          <a:p>
            <a:pPr marL="0" indent="0">
              <a:buNone/>
            </a:pPr>
            <a:endParaRPr lang="en-GB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4400" dirty="0" smtClean="0">
                <a:solidFill>
                  <a:schemeClr val="bg1"/>
                </a:solidFill>
              </a:rPr>
              <a:t>je </a:t>
            </a:r>
            <a:r>
              <a:rPr lang="en-GB" sz="4400" dirty="0" err="1" smtClean="0">
                <a:solidFill>
                  <a:schemeClr val="bg1"/>
                </a:solidFill>
              </a:rPr>
              <a:t>vais</a:t>
            </a:r>
            <a:r>
              <a:rPr lang="en-GB" sz="4400" dirty="0" smtClean="0">
                <a:solidFill>
                  <a:schemeClr val="bg1"/>
                </a:solidFill>
              </a:rPr>
              <a:t> voyager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22052" y="1628800"/>
            <a:ext cx="33843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I travelled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24075" y="3068960"/>
            <a:ext cx="33843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I travel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4452" y="4581128"/>
            <a:ext cx="33843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I am going to travel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9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7028" y="370900"/>
            <a:ext cx="6688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FF66"/>
                </a:solidFill>
                <a:latin typeface="Comic Sans MS" pitchFamily="66" charset="0"/>
              </a:rPr>
              <a:t>NOW PRACTICE YOUR LANGUAGE </a:t>
            </a:r>
            <a:endParaRPr lang="en-GB" sz="28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7027" y="784910"/>
            <a:ext cx="6688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FF66"/>
                </a:solidFill>
                <a:latin typeface="Comic Sans MS" pitchFamily="66" charset="0"/>
              </a:rPr>
              <a:t>Can you translate these sentences</a:t>
            </a:r>
            <a:endParaRPr lang="en-GB" sz="28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9409" y="1544431"/>
            <a:ext cx="65625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1.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Premièrement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j’ai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voyagé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en 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ferry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puis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 en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voiture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.  </a:t>
            </a:r>
            <a:endParaRPr lang="en-GB" sz="20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0362" y="1938012"/>
            <a:ext cx="6709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66"/>
                </a:solidFill>
                <a:latin typeface="Comic Sans MS" pitchFamily="66" charset="0"/>
              </a:rPr>
              <a:t>1. Firstly I travelled by ferry then by </a:t>
            </a:r>
            <a:r>
              <a:rPr lang="en-GB" sz="2000" dirty="0" smtClean="0">
                <a:solidFill>
                  <a:srgbClr val="FFFF66"/>
                </a:solidFill>
                <a:latin typeface="Comic Sans MS" pitchFamily="66" charset="0"/>
              </a:rPr>
              <a:t>car.</a:t>
            </a:r>
            <a:endParaRPr lang="en-GB" sz="20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1330" y="2861937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2.  Je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vais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 voyager en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autobus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, après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ça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 je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vais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 voyager en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vélo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. </a:t>
            </a:r>
            <a:endParaRPr lang="en-GB" sz="20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9409" y="4153309"/>
            <a:ext cx="9217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3"/>
            </a:pP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Normalement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je voyage en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avion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 avec ma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famille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 car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c’est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 </a:t>
            </a:r>
            <a:r>
              <a:rPr lang="en-GB" sz="2000" dirty="0" err="1" smtClean="0">
                <a:solidFill>
                  <a:srgbClr val="00FF99"/>
                </a:solidFill>
                <a:latin typeface="Comic Sans MS" pitchFamily="66" charset="0"/>
              </a:rPr>
              <a:t>confortable</a:t>
            </a:r>
            <a:r>
              <a:rPr lang="en-GB" sz="2000" dirty="0" smtClean="0">
                <a:solidFill>
                  <a:srgbClr val="00FF99"/>
                </a:solidFill>
                <a:latin typeface="Comic Sans MS" pitchFamily="66" charset="0"/>
              </a:rPr>
              <a:t>.</a:t>
            </a:r>
            <a:endParaRPr lang="en-GB" sz="20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1330" y="3262047"/>
            <a:ext cx="85354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66"/>
                </a:solidFill>
                <a:latin typeface="Comic Sans MS" pitchFamily="66" charset="0"/>
              </a:rPr>
              <a:t>2</a:t>
            </a:r>
            <a:r>
              <a:rPr lang="en-GB" sz="2000" dirty="0" smtClean="0">
                <a:solidFill>
                  <a:srgbClr val="FFFF66"/>
                </a:solidFill>
                <a:latin typeface="Comic Sans MS" pitchFamily="66" charset="0"/>
              </a:rPr>
              <a:t>.  I am going to travel by bus, after that I am going to travel by </a:t>
            </a:r>
            <a:r>
              <a:rPr lang="en-GB" sz="2000" dirty="0" smtClean="0">
                <a:solidFill>
                  <a:srgbClr val="FFFF66"/>
                </a:solidFill>
                <a:latin typeface="Comic Sans MS" pitchFamily="66" charset="0"/>
              </a:rPr>
              <a:t>bike.</a:t>
            </a:r>
            <a:endParaRPr lang="en-GB" sz="20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9408" y="4553419"/>
            <a:ext cx="860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66"/>
                </a:solidFill>
                <a:latin typeface="Comic Sans MS" pitchFamily="66" charset="0"/>
              </a:rPr>
              <a:t>3.  Normally I travel by plane with my family because it’s comfortable.</a:t>
            </a:r>
            <a:endParaRPr lang="en-GB" sz="2000" dirty="0">
              <a:solidFill>
                <a:srgbClr val="FFFF66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47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21" grpId="0"/>
      <p:bldP spid="22" grpId="0"/>
      <p:bldP spid="23" grpId="0"/>
      <p:bldP spid="24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8011" y="412209"/>
            <a:ext cx="595320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FF99"/>
                </a:solidFill>
                <a:latin typeface="Comic Sans MS" pitchFamily="66" charset="0"/>
              </a:rPr>
              <a:t>I AM GOING TO TRAVEL BY </a:t>
            </a:r>
            <a:r>
              <a:rPr lang="en-GB" sz="2200" dirty="0" smtClean="0">
                <a:solidFill>
                  <a:srgbClr val="00FF99"/>
                </a:solidFill>
                <a:latin typeface="Comic Sans MS" pitchFamily="66" charset="0"/>
              </a:rPr>
              <a:t>MOTORBIKE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Je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vais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 voyager en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moto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  <a:endParaRPr lang="en-GB" sz="22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J’ai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voyagé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 en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moto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  <a:endParaRPr lang="en-GB" sz="22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r>
              <a:rPr lang="en-GB" sz="2200" dirty="0">
                <a:solidFill>
                  <a:srgbClr val="FFFF66"/>
                </a:solidFill>
                <a:latin typeface="Comic Sans MS" pitchFamily="66" charset="0"/>
              </a:rPr>
              <a:t>Je </a:t>
            </a:r>
            <a:r>
              <a:rPr lang="en-GB" sz="2200" dirty="0" err="1">
                <a:solidFill>
                  <a:srgbClr val="FFFF66"/>
                </a:solidFill>
                <a:latin typeface="Comic Sans MS" pitchFamily="66" charset="0"/>
              </a:rPr>
              <a:t>vais</a:t>
            </a:r>
            <a:r>
              <a:rPr lang="en-GB" sz="2200" dirty="0">
                <a:solidFill>
                  <a:srgbClr val="FFFF66"/>
                </a:solidFill>
                <a:latin typeface="Comic Sans MS" pitchFamily="66" charset="0"/>
              </a:rPr>
              <a:t> voyager en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métro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endParaRPr lang="en-GB" sz="22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8184" y="620688"/>
            <a:ext cx="2304256" cy="1938992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0" dirty="0" smtClean="0">
                <a:solidFill>
                  <a:srgbClr val="00FF99"/>
                </a:solidFill>
                <a:latin typeface="Comic Sans MS" pitchFamily="66" charset="0"/>
              </a:rPr>
              <a:t>A</a:t>
            </a:r>
            <a:endParaRPr lang="en-GB" sz="120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7070" y="3526906"/>
            <a:ext cx="625516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FF99"/>
                </a:solidFill>
                <a:latin typeface="Comic Sans MS" pitchFamily="66" charset="0"/>
              </a:rPr>
              <a:t>I TRAVELLED BY </a:t>
            </a:r>
            <a:r>
              <a:rPr lang="en-GB" sz="2200" dirty="0" smtClean="0">
                <a:solidFill>
                  <a:srgbClr val="00FF99"/>
                </a:solidFill>
                <a:latin typeface="Comic Sans MS" pitchFamily="66" charset="0"/>
              </a:rPr>
              <a:t>PLANE.</a:t>
            </a: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r>
              <a:rPr lang="en-GB" sz="2200" dirty="0">
                <a:solidFill>
                  <a:srgbClr val="FFFF66"/>
                </a:solidFill>
                <a:latin typeface="Comic Sans MS" pitchFamily="66" charset="0"/>
              </a:rPr>
              <a:t>Je </a:t>
            </a:r>
            <a:r>
              <a:rPr lang="en-GB" sz="2200" dirty="0" err="1">
                <a:solidFill>
                  <a:srgbClr val="FFFF66"/>
                </a:solidFill>
                <a:latin typeface="Comic Sans MS" pitchFamily="66" charset="0"/>
              </a:rPr>
              <a:t>vais</a:t>
            </a:r>
            <a:r>
              <a:rPr lang="en-GB" sz="2200" dirty="0">
                <a:solidFill>
                  <a:srgbClr val="FFFF66"/>
                </a:solidFill>
                <a:latin typeface="Comic Sans MS" pitchFamily="66" charset="0"/>
              </a:rPr>
              <a:t> voyager 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en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avion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r>
              <a:rPr lang="en-GB" sz="2200" dirty="0" err="1">
                <a:solidFill>
                  <a:srgbClr val="FFFF66"/>
                </a:solidFill>
                <a:latin typeface="Comic Sans MS" pitchFamily="66" charset="0"/>
              </a:rPr>
              <a:t>J’ai</a:t>
            </a:r>
            <a:r>
              <a:rPr lang="en-GB" sz="2200" dirty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FF66"/>
                </a:solidFill>
                <a:latin typeface="Comic Sans MS" pitchFamily="66" charset="0"/>
              </a:rPr>
              <a:t>voyagé</a:t>
            </a:r>
            <a:r>
              <a:rPr lang="en-GB" sz="2200" dirty="0">
                <a:solidFill>
                  <a:srgbClr val="FFFF66"/>
                </a:solidFill>
                <a:latin typeface="Comic Sans MS" pitchFamily="66" charset="0"/>
              </a:rPr>
              <a:t> en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avion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lphaUcPeriod"/>
            </a:pPr>
            <a:r>
              <a:rPr lang="en-GB" sz="2200" dirty="0">
                <a:solidFill>
                  <a:srgbClr val="FFFF66"/>
                </a:solidFill>
                <a:latin typeface="Comic Sans MS" pitchFamily="66" charset="0"/>
              </a:rPr>
              <a:t>Je </a:t>
            </a:r>
            <a:r>
              <a:rPr lang="en-GB" sz="2200" dirty="0" err="1">
                <a:solidFill>
                  <a:srgbClr val="FFFF66"/>
                </a:solidFill>
                <a:latin typeface="Comic Sans MS" pitchFamily="66" charset="0"/>
              </a:rPr>
              <a:t>vais</a:t>
            </a:r>
            <a:r>
              <a:rPr lang="en-GB" sz="2200" dirty="0">
                <a:solidFill>
                  <a:srgbClr val="FFFF66"/>
                </a:solidFill>
                <a:latin typeface="Comic Sans MS" pitchFamily="66" charset="0"/>
              </a:rPr>
              <a:t> voyager 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en </a:t>
            </a:r>
            <a:r>
              <a:rPr lang="en-GB" sz="2200" dirty="0" err="1" smtClean="0">
                <a:solidFill>
                  <a:srgbClr val="FFFF66"/>
                </a:solidFill>
                <a:latin typeface="Comic Sans MS" pitchFamily="66" charset="0"/>
              </a:rPr>
              <a:t>voiture</a:t>
            </a:r>
            <a:r>
              <a:rPr lang="en-GB" sz="22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  <a:endParaRPr lang="en-GB" sz="2200" dirty="0">
              <a:solidFill>
                <a:srgbClr val="FFFF66"/>
              </a:solidFill>
              <a:latin typeface="Comic Sans MS" pitchFamily="66" charset="0"/>
            </a:endParaRPr>
          </a:p>
          <a:p>
            <a:endParaRPr lang="en-GB" sz="22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3364" y="3789040"/>
            <a:ext cx="2304256" cy="1938992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0" dirty="0" smtClean="0">
                <a:solidFill>
                  <a:srgbClr val="00FF99"/>
                </a:solidFill>
                <a:latin typeface="Comic Sans MS" pitchFamily="66" charset="0"/>
              </a:rPr>
              <a:t>B</a:t>
            </a:r>
            <a:endParaRPr lang="en-GB" sz="12000" dirty="0">
              <a:solidFill>
                <a:srgbClr val="00FF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09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 build="allAtOnce"/>
      <p:bldP spid="12" grpId="0" animBg="1"/>
      <p:bldP spid="13" grpId="0"/>
      <p:bldP spid="13" grpId="1" build="allAtOnce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648</Words>
  <Application>Microsoft Office PowerPoint</Application>
  <PresentationFormat>On-screen Show (4:3)</PresentationFormat>
  <Paragraphs>199</Paragraphs>
  <Slides>13</Slides>
  <Notes>1</Notes>
  <HiddenSlides>0</HiddenSlides>
  <MMClips>16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When describing a journey, remember your tenses…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Holly Lodge Girls\'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Ward</dc:creator>
  <cp:lastModifiedBy>Win7</cp:lastModifiedBy>
  <cp:revision>65</cp:revision>
  <dcterms:created xsi:type="dcterms:W3CDTF">2011-12-08T17:54:42Z</dcterms:created>
  <dcterms:modified xsi:type="dcterms:W3CDTF">2012-04-02T14:22:55Z</dcterms:modified>
</cp:coreProperties>
</file>