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2" r:id="rId5"/>
    <p:sldId id="274" r:id="rId6"/>
    <p:sldId id="275" r:id="rId7"/>
    <p:sldId id="262" r:id="rId8"/>
    <p:sldId id="265" r:id="rId9"/>
    <p:sldId id="259" r:id="rId10"/>
    <p:sldId id="276" r:id="rId11"/>
    <p:sldId id="261" r:id="rId12"/>
    <p:sldId id="264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1D62-915E-4956-B412-B152B580A02C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102F3-E27E-4350-9005-E09FCA210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102F3-E27E-4350-9005-E09FCA2109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7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9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9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9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1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8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060-C5B8-46AB-9FD6-0743B2922A82}" type="datetimeFigureOut">
              <a:rPr lang="en-GB" smtClean="0"/>
              <a:t>02/04/2012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7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image" Target="../media/image4.png"/><Relationship Id="rId3" Type="http://schemas.microsoft.com/office/2007/relationships/media" Target="../media/media2.mp3"/><Relationship Id="rId21" Type="http://schemas.openxmlformats.org/officeDocument/2006/relationships/slideLayout" Target="../slideLayouts/slideLayout1.xml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image" Target="../media/image3.png"/><Relationship Id="rId33" Type="http://schemas.openxmlformats.org/officeDocument/2006/relationships/image" Target="../media/image11.png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29" Type="http://schemas.openxmlformats.org/officeDocument/2006/relationships/image" Target="../media/image7.png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image" Target="../media/image2.png"/><Relationship Id="rId32" Type="http://schemas.openxmlformats.org/officeDocument/2006/relationships/image" Target="../media/image10.png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openxmlformats.org/officeDocument/2006/relationships/image" Target="../media/image1.png"/><Relationship Id="rId28" Type="http://schemas.openxmlformats.org/officeDocument/2006/relationships/image" Target="../media/image6.png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31" Type="http://schemas.openxmlformats.org/officeDocument/2006/relationships/image" Target="../media/image9.png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notesSlide" Target="../notesSlides/notesSlide1.xml"/><Relationship Id="rId27" Type="http://schemas.openxmlformats.org/officeDocument/2006/relationships/image" Target="../media/image5.png"/><Relationship Id="rId30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14.mp3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16.png"/><Relationship Id="rId3" Type="http://schemas.microsoft.com/office/2007/relationships/media" Target="../media/media12.mp3"/><Relationship Id="rId7" Type="http://schemas.microsoft.com/office/2007/relationships/media" Target="../media/media14.mp3"/><Relationship Id="rId12" Type="http://schemas.openxmlformats.org/officeDocument/2006/relationships/audio" Target="../media/media16.mp3"/><Relationship Id="rId17" Type="http://schemas.openxmlformats.org/officeDocument/2006/relationships/image" Target="../media/image15.png"/><Relationship Id="rId2" Type="http://schemas.openxmlformats.org/officeDocument/2006/relationships/audio" Target="../media/media11.mp3"/><Relationship Id="rId16" Type="http://schemas.openxmlformats.org/officeDocument/2006/relationships/image" Target="../media/image14.png"/><Relationship Id="rId20" Type="http://schemas.openxmlformats.org/officeDocument/2006/relationships/image" Target="../media/image17.jpeg"/><Relationship Id="rId1" Type="http://schemas.microsoft.com/office/2007/relationships/media" Target="../media/media11.mp3"/><Relationship Id="rId6" Type="http://schemas.openxmlformats.org/officeDocument/2006/relationships/audio" Target="../media/media13.mp3"/><Relationship Id="rId11" Type="http://schemas.microsoft.com/office/2007/relationships/media" Target="../media/media16.mp3"/><Relationship Id="rId5" Type="http://schemas.microsoft.com/office/2007/relationships/media" Target="../media/media13.mp3"/><Relationship Id="rId15" Type="http://schemas.openxmlformats.org/officeDocument/2006/relationships/image" Target="../media/image13.png"/><Relationship Id="rId10" Type="http://schemas.openxmlformats.org/officeDocument/2006/relationships/audio" Target="../media/media15.mp3"/><Relationship Id="rId19" Type="http://schemas.openxmlformats.org/officeDocument/2006/relationships/image" Target="../media/image11.png"/><Relationship Id="rId4" Type="http://schemas.openxmlformats.org/officeDocument/2006/relationships/audio" Target="../media/media12.mp3"/><Relationship Id="rId9" Type="http://schemas.microsoft.com/office/2007/relationships/media" Target="../media/media15.mp3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</a:rPr>
              <a:t>LA TECHNOLOGIE  - TECHNOLOGY</a:t>
            </a:r>
            <a:endParaRPr lang="en-US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190650"/>
              </p:ext>
            </p:extLst>
          </p:nvPr>
        </p:nvGraphicFramePr>
        <p:xfrm>
          <a:off x="10520" y="744151"/>
          <a:ext cx="9120992" cy="2196440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INTERNET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FACEBOOK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LAP TOP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RADIO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264" y="2475754"/>
            <a:ext cx="177617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l’internet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2892" y="2475754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le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facebook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8010" y="2475754"/>
            <a:ext cx="19030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un portable</a:t>
            </a:r>
            <a:endParaRPr lang="en-GB" sz="2000" dirty="0">
              <a:solidFill>
                <a:srgbClr val="FFFF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43580" y="2507833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ordinateur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portable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43273" y="2500562"/>
            <a:ext cx="178824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200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une 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radio</a:t>
            </a:r>
          </a:p>
          <a:p>
            <a:pPr lvl="0" algn="ctr"/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90284"/>
              </p:ext>
            </p:extLst>
          </p:nvPr>
        </p:nvGraphicFramePr>
        <p:xfrm>
          <a:off x="-5966" y="3717032"/>
          <a:ext cx="9120992" cy="2539320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TELEVISION</a:t>
                      </a:r>
                      <a:endParaRPr kumimoji="0" lang="en-GB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DVD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CASSETTE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IPOD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COMPUTER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-48872" y="5512876"/>
            <a:ext cx="1824513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une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télévision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3054" y="5523204"/>
            <a:ext cx="1868047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un DVD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7690" y="5524728"/>
            <a:ext cx="1940507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une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 cassette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73341" y="5526252"/>
            <a:ext cx="2132549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ipod</a:t>
            </a:r>
            <a:endParaRPr lang="en-GB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baladeur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mp3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00233" y="5512876"/>
            <a:ext cx="181188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un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ordinateur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70" y="1420960"/>
            <a:ext cx="12573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939" y="1573359"/>
            <a:ext cx="14382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3" name="Picture 3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477" y="1213890"/>
            <a:ext cx="1261864" cy="126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4" name="Picture 36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98" y="1272690"/>
            <a:ext cx="1199603" cy="1199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5" name="Picture 37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251" y="1180669"/>
            <a:ext cx="1295085" cy="129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6" name="Picture 38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2" y="4213107"/>
            <a:ext cx="1275761" cy="127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7" name="Picture 39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092" y="4211116"/>
            <a:ext cx="1240468" cy="124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8" name="Picture 40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190" y="4184468"/>
            <a:ext cx="1222192" cy="135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" name="Picture 41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608" y="4184468"/>
            <a:ext cx="1248182" cy="124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0" name="Picture 42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273" y="4184468"/>
            <a:ext cx="14097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nterne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759952" y="2797742"/>
            <a:ext cx="304800" cy="304800"/>
          </a:xfrm>
          <a:prstGeom prst="rect">
            <a:avLst/>
          </a:prstGeom>
        </p:spPr>
      </p:pic>
      <p:pic>
        <p:nvPicPr>
          <p:cNvPr id="3" name="facebook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2558886" y="2765787"/>
            <a:ext cx="304800" cy="304800"/>
          </a:xfrm>
          <a:prstGeom prst="rect">
            <a:avLst/>
          </a:prstGeom>
        </p:spPr>
      </p:pic>
      <p:pic>
        <p:nvPicPr>
          <p:cNvPr id="5" name="portable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4490009" y="2807574"/>
            <a:ext cx="304800" cy="304800"/>
          </a:xfrm>
          <a:prstGeom prst="rect">
            <a:avLst/>
          </a:prstGeom>
        </p:spPr>
      </p:pic>
      <p:pic>
        <p:nvPicPr>
          <p:cNvPr id="6" name="ordinateur portable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6988357" y="2881544"/>
            <a:ext cx="304800" cy="304800"/>
          </a:xfrm>
          <a:prstGeom prst="rect">
            <a:avLst/>
          </a:prstGeom>
        </p:spPr>
      </p:pic>
      <p:pic>
        <p:nvPicPr>
          <p:cNvPr id="9" name="radio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8084993" y="2807574"/>
            <a:ext cx="304800" cy="304800"/>
          </a:xfrm>
          <a:prstGeom prst="rect">
            <a:avLst/>
          </a:prstGeom>
        </p:spPr>
      </p:pic>
      <p:pic>
        <p:nvPicPr>
          <p:cNvPr id="10" name="tele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710984" y="5877147"/>
            <a:ext cx="304800" cy="304800"/>
          </a:xfrm>
          <a:prstGeom prst="rect">
            <a:avLst/>
          </a:prstGeom>
        </p:spPr>
      </p:pic>
      <p:pic>
        <p:nvPicPr>
          <p:cNvPr id="11" name="DVD.mp3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2596055" y="5877147"/>
            <a:ext cx="304800" cy="304800"/>
          </a:xfrm>
          <a:prstGeom prst="rect">
            <a:avLst/>
          </a:prstGeom>
        </p:spPr>
      </p:pic>
      <p:pic>
        <p:nvPicPr>
          <p:cNvPr id="12" name="cassette.mp3">
            <a:hlinkClick r:id="" action="ppaction://media"/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4317944" y="5877147"/>
            <a:ext cx="304800" cy="304800"/>
          </a:xfrm>
          <a:prstGeom prst="rect">
            <a:avLst/>
          </a:prstGeom>
        </p:spPr>
      </p:pic>
      <p:pic>
        <p:nvPicPr>
          <p:cNvPr id="13" name="ipod.mp3">
            <a:hlinkClick r:id="" action="ppaction://media"/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6988357" y="5569889"/>
            <a:ext cx="304800" cy="304800"/>
          </a:xfrm>
          <a:prstGeom prst="rect">
            <a:avLst/>
          </a:prstGeom>
        </p:spPr>
      </p:pic>
      <p:pic>
        <p:nvPicPr>
          <p:cNvPr id="14" name="ordinateur.mp3">
            <a:hlinkClick r:id="" action="ppaction://media"/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33"/>
          <a:stretch>
            <a:fillRect/>
          </a:stretch>
        </p:blipFill>
        <p:spPr>
          <a:xfrm>
            <a:off x="8084993" y="5866819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2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0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4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6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242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51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8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59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4" dur="172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3" dur="357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2" dur="229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9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9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9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7399" y="-3368"/>
            <a:ext cx="916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Now try these sentences with REASONS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7403" y="470474"/>
            <a:ext cx="9191104" cy="7694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Normalement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télécharger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de la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musique</a:t>
            </a:r>
            <a:endParaRPr lang="en-GB" sz="2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GB" sz="22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  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parce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que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c’est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assez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rapide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7" y="2020367"/>
            <a:ext cx="9144000" cy="7694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D’habitude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2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pour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regarder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des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vidéos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parce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que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,</a:t>
            </a:r>
          </a:p>
          <a:p>
            <a:r>
              <a:rPr lang="en-GB" sz="22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    à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mon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avis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c’est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amusant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399" y="3590027"/>
            <a:ext cx="9191101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tous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les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jours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400" dirty="0" err="1">
                <a:solidFill>
                  <a:srgbClr val="FFFF00"/>
                </a:solidFill>
                <a:latin typeface="Comic Sans MS" pitchFamily="66" charset="0"/>
              </a:rPr>
              <a:t>jouer</a:t>
            </a:r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 à des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jeux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parce</a:t>
            </a:r>
            <a:endParaRPr lang="en-GB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   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que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facile et pas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cher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7399" y="5256100"/>
            <a:ext cx="9161399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Je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n’utilise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jamais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tchater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dans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es forums</a:t>
            </a:r>
          </a:p>
          <a:p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  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parce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que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je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pense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que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extrêmement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dangereux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2348" y="1239915"/>
            <a:ext cx="9189170" cy="800219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  <a:latin typeface="Comic Sans MS" pitchFamily="66" charset="0"/>
              </a:rPr>
              <a:t>    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I normally use the internet in order to download music because it</a:t>
            </a:r>
          </a:p>
          <a:p>
            <a:r>
              <a:rPr lang="en-GB" sz="22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    is quite fast.</a:t>
            </a:r>
            <a:endParaRPr lang="en-GB" sz="220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32348" y="2789808"/>
            <a:ext cx="9206747" cy="800219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  <a:latin typeface="Comic Sans MS" pitchFamily="66" charset="0"/>
              </a:rPr>
              <a:t>    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I usually use the internet in order to watch videos because in my</a:t>
            </a:r>
          </a:p>
          <a:p>
            <a:r>
              <a:rPr lang="en-GB" sz="22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     opinion it is fun.</a:t>
            </a:r>
            <a:endParaRPr lang="en-GB" sz="2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2348" y="4425103"/>
            <a:ext cx="9206747" cy="83099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use the internet every day in order to play games because</a:t>
            </a:r>
          </a:p>
          <a:p>
            <a:r>
              <a:rPr lang="en-GB" sz="24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   it is easy and cheap.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7399" y="6078379"/>
            <a:ext cx="9161399" cy="830997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never use the internet in order to chat in </a:t>
            </a:r>
            <a:r>
              <a:rPr lang="en-GB" sz="2400" dirty="0" err="1" smtClean="0">
                <a:solidFill>
                  <a:srgbClr val="0000FF"/>
                </a:solidFill>
                <a:latin typeface="Comic Sans MS" pitchFamily="66" charset="0"/>
              </a:rPr>
              <a:t>chatrooms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    because I think it is extremely dangerous.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11" name="Picture 3" descr="C:\Users\t.ward\AppData\Local\Microsoft\Windows\Temporary Internet Files\Content.IE5\IP3K0GTJ\MC90028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810" y="-401826"/>
            <a:ext cx="920891" cy="8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2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.ward\AppData\Local\Microsoft\Windows\Temporary Internet Files\Content.IE5\4QTHN7HI\MC9001047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765" y="-4553"/>
            <a:ext cx="1812341" cy="161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3792858" y="190088"/>
            <a:ext cx="5013453" cy="1800201"/>
          </a:xfrm>
          <a:prstGeom prst="wedgeRoundRectCallout">
            <a:avLst>
              <a:gd name="adj1" fmla="val -71562"/>
              <a:gd name="adj2" fmla="val -1157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609184" y="421511"/>
            <a:ext cx="5181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To really impress the examiner</a:t>
            </a:r>
          </a:p>
          <a:p>
            <a:pPr algn="ctr"/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you could use a </a:t>
            </a:r>
          </a:p>
          <a:p>
            <a:pPr algn="ctr"/>
            <a:r>
              <a:rPr lang="en-GB" sz="4400" dirty="0" smtClean="0">
                <a:solidFill>
                  <a:srgbClr val="0000FF"/>
                </a:solidFill>
                <a:latin typeface="Comic Sans MS" pitchFamily="66" charset="0"/>
              </a:rPr>
              <a:t>COMPARATIVE</a:t>
            </a:r>
            <a:endParaRPr lang="en-GB" sz="4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0263" y="2981328"/>
            <a:ext cx="8339982" cy="1644312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3203319"/>
            <a:ext cx="394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 plus + 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adjective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GB" sz="2400" dirty="0" err="1" smtClean="0">
                <a:solidFill>
                  <a:srgbClr val="0000FF"/>
                </a:solidFill>
                <a:latin typeface="Comic Sans MS" pitchFamily="66" charset="0"/>
              </a:rPr>
              <a:t>que</a:t>
            </a:r>
            <a:endParaRPr lang="en-GB" sz="24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endParaRPr lang="en-GB" sz="24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GB" sz="2400" dirty="0" err="1" smtClean="0">
                <a:solidFill>
                  <a:srgbClr val="0000FF"/>
                </a:solidFill>
                <a:latin typeface="Comic Sans MS" pitchFamily="66" charset="0"/>
              </a:rPr>
              <a:t>moins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adjective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 + </a:t>
            </a:r>
            <a:r>
              <a:rPr lang="en-GB" sz="2400" dirty="0" err="1" smtClean="0">
                <a:solidFill>
                  <a:srgbClr val="0000FF"/>
                </a:solidFill>
                <a:latin typeface="Comic Sans MS" pitchFamily="66" charset="0"/>
              </a:rPr>
              <a:t>que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5049" y="3213495"/>
            <a:ext cx="400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=  more +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adjective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+ than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5049" y="3936078"/>
            <a:ext cx="400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=  less +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adjective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+ than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4869160"/>
            <a:ext cx="9144000" cy="16443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0" y="5091151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Télécharger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de la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musique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est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plus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rapide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que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d’acheter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des CD.</a:t>
            </a:r>
            <a:endParaRPr lang="en-GB" sz="23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5765" y="5666332"/>
            <a:ext cx="718804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Downloading music is 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quicker than </a:t>
            </a:r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buying CDs.</a:t>
            </a:r>
            <a:endParaRPr lang="en-GB" sz="23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04275" y="1990289"/>
            <a:ext cx="4248472" cy="761356"/>
          </a:xfrm>
          <a:prstGeom prst="wedgeRoundRectCallout">
            <a:avLst>
              <a:gd name="adj1" fmla="val -4335"/>
              <a:gd name="adj2" fmla="val -16487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2331" y="2270012"/>
            <a:ext cx="428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There are TWO ways of doing this</a:t>
            </a:r>
          </a:p>
        </p:txBody>
      </p:sp>
    </p:spTree>
    <p:extLst>
      <p:ext uri="{BB962C8B-B14F-4D97-AF65-F5344CB8AC3E}">
        <p14:creationId xmlns:p14="http://schemas.microsoft.com/office/powerpoint/2010/main" val="214000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4" grpId="0" animBg="1"/>
      <p:bldP spid="6" grpId="0"/>
      <p:bldP spid="7" grpId="0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7399" y="170803"/>
            <a:ext cx="916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HIGHER LEVEL  sentences using COMPARATIVES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1" name="Picture 3" descr="C:\Users\t.ward\AppData\Local\Microsoft\Windows\Temporary Internet Files\Content.IE5\IP3K0GTJ\MC90028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024" y="420212"/>
            <a:ext cx="1108976" cy="10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07822"/>
            <a:ext cx="843940" cy="86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33109" y="5309339"/>
            <a:ext cx="9003387" cy="7920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42190" y="1735584"/>
            <a:ext cx="9110892" cy="822156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94705" y="1735584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Envoyer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des e-mails à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tes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amies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est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moins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cher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que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de les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appeller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avec un portable.</a:t>
            </a:r>
            <a:endParaRPr lang="en-GB" sz="23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0" y="4239883"/>
            <a:ext cx="9110892" cy="822156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8750" y="4239882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Regarder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des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vidéos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est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plus facile </a:t>
            </a:r>
            <a:r>
              <a:rPr lang="en-GB" sz="2300" i="1" u="sng" dirty="0" err="1" smtClean="0">
                <a:solidFill>
                  <a:srgbClr val="FF0000"/>
                </a:solidFill>
                <a:latin typeface="Comic Sans MS" pitchFamily="66" charset="0"/>
              </a:rPr>
              <a:t>que</a:t>
            </a:r>
            <a:r>
              <a:rPr lang="en-GB" sz="23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d’aller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au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cinéma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pour </a:t>
            </a:r>
            <a:r>
              <a:rPr lang="en-GB" sz="2300" dirty="0" err="1" smtClean="0">
                <a:solidFill>
                  <a:srgbClr val="0000FF"/>
                </a:solidFill>
                <a:latin typeface="Comic Sans MS" pitchFamily="66" charset="0"/>
              </a:rPr>
              <a:t>regarder</a:t>
            </a:r>
            <a:r>
              <a:rPr lang="en-GB" sz="2300" dirty="0" smtClean="0">
                <a:solidFill>
                  <a:srgbClr val="0000FF"/>
                </a:solidFill>
                <a:latin typeface="Comic Sans MS" pitchFamily="66" charset="0"/>
              </a:rPr>
              <a:t> un film.</a:t>
            </a:r>
            <a:endParaRPr lang="en-GB" sz="23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493" y="5301208"/>
            <a:ext cx="881298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Watching videos is 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easier than</a:t>
            </a:r>
            <a:r>
              <a:rPr lang="en-GB" sz="23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going to the cinema in order to watch a film.</a:t>
            </a:r>
            <a:endParaRPr lang="en-GB" sz="23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3109" y="2702564"/>
            <a:ext cx="9003387" cy="7920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8750" y="2702564"/>
            <a:ext cx="88437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Sending e-mails to your friends is </a:t>
            </a:r>
            <a:r>
              <a:rPr lang="en-GB" sz="2300" i="1" u="sng" dirty="0" smtClean="0">
                <a:solidFill>
                  <a:srgbClr val="FF0000"/>
                </a:solidFill>
                <a:latin typeface="Comic Sans MS" pitchFamily="66" charset="0"/>
              </a:rPr>
              <a:t>cheaper than</a:t>
            </a:r>
            <a:r>
              <a:rPr lang="en-GB" sz="23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300" dirty="0" smtClean="0">
                <a:solidFill>
                  <a:srgbClr val="FFFF00"/>
                </a:solidFill>
                <a:latin typeface="Comic Sans MS" pitchFamily="66" charset="0"/>
              </a:rPr>
              <a:t>calling them on your mobile.</a:t>
            </a:r>
            <a:endParaRPr lang="en-GB" sz="23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86" y="170803"/>
            <a:ext cx="916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HIGHER LEVEL  sentences using COMPARATIVES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06" y="607822"/>
            <a:ext cx="843940" cy="86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17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1" grpId="0" animBg="1"/>
      <p:bldP spid="22" grpId="0"/>
      <p:bldP spid="25" grpId="0"/>
      <p:bldP spid="26" grpId="0" animBg="1"/>
      <p:bldP spid="2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75" y="42370"/>
            <a:ext cx="9109423" cy="1015663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00FF00"/>
                </a:solidFill>
                <a:latin typeface="Comic Sans MS" pitchFamily="66" charset="0"/>
              </a:rPr>
              <a:t>CHECKLIST</a:t>
            </a:r>
            <a:endParaRPr lang="en-GB" sz="60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576" y="1348915"/>
            <a:ext cx="9127319" cy="446276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300" dirty="0" smtClean="0">
                <a:solidFill>
                  <a:srgbClr val="FFFF66"/>
                </a:solidFill>
                <a:latin typeface="Comic Sans MS" pitchFamily="66" charset="0"/>
              </a:rPr>
              <a:t>I know most uses of the internet from memory.</a:t>
            </a:r>
            <a:endParaRPr lang="en-GB" sz="23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262062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give reasons for doing each activity.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2" y="2967335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say which activities I (dis)like doing.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76" y="3710211"/>
            <a:ext cx="9127318" cy="830997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use COMPARATIVES to make my </a:t>
            </a: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sentences more complex.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t.ward.HOLLY-LODGE\AppData\Local\Microsoft\Windows\Temporary Internet Files\Content.IE5\SEJL84K2\MC9000980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428" y="5365018"/>
            <a:ext cx="1186956" cy="136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77280" y="5806930"/>
            <a:ext cx="6192688" cy="923330"/>
          </a:xfrm>
          <a:prstGeom prst="rect">
            <a:avLst/>
          </a:prstGeom>
          <a:noFill/>
          <a:ln w="69850">
            <a:noFill/>
          </a:ln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FF66"/>
                </a:solidFill>
                <a:latin typeface="Comic Sans MS" pitchFamily="66" charset="0"/>
              </a:rPr>
              <a:t>BONNE CHANCE</a:t>
            </a:r>
            <a:endParaRPr lang="en-GB" sz="5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88224" y="1348915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504957" y="1373267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8405966" y="1373266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6588224" y="3894876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570516" y="2985535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588224" y="2262061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533988" y="2262060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7533988" y="2985535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533988" y="3887814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8391613" y="2274736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391613" y="2998050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8455982" y="3894876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5627" y="4869160"/>
            <a:ext cx="9127318" cy="461665"/>
          </a:xfrm>
          <a:prstGeom prst="rect">
            <a:avLst/>
          </a:prstGeom>
          <a:solidFill>
            <a:srgbClr val="9933FF"/>
          </a:solidFill>
          <a:ln w="698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I can use higher level structures.</a:t>
            </a: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645932" y="4840738"/>
            <a:ext cx="648072" cy="461665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533988" y="4840520"/>
            <a:ext cx="648072" cy="46166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8460250" y="4831538"/>
            <a:ext cx="648072" cy="46166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  <p:bldP spid="9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</a:rPr>
              <a:t>LA TECHNOLOGIE  - TECHNOLOGY</a:t>
            </a:r>
            <a:endParaRPr lang="en-US" sz="2000" dirty="0">
              <a:solidFill>
                <a:srgbClr val="FFFF00"/>
              </a:solidFill>
              <a:latin typeface="Arial" pitchFamily="34" charset="0"/>
            </a:endParaRP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33169"/>
              </p:ext>
            </p:extLst>
          </p:nvPr>
        </p:nvGraphicFramePr>
        <p:xfrm>
          <a:off x="-43284" y="764703"/>
          <a:ext cx="9120992" cy="2639568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778890"/>
                <a:gridCol w="1893518"/>
                <a:gridCol w="1820102"/>
              </a:tblGrid>
              <a:tr h="524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CAMERA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VIDEO GAME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RECORD PLAYER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RECORDS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VIDEO RECORDER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43284" y="2844120"/>
            <a:ext cx="1801131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appareil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-photo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numérique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7847" y="2851104"/>
            <a:ext cx="1864400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jeu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électronique</a:t>
            </a:r>
            <a:endParaRPr lang="en-GB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2247" y="2851743"/>
            <a:ext cx="1741841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tourne-disque</a:t>
            </a: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088" y="2855681"/>
            <a:ext cx="197398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des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disques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288" y="2851743"/>
            <a:ext cx="1962026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lecteur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DVD</a:t>
            </a:r>
          </a:p>
          <a:p>
            <a:pPr lvl="0" algn="ctr"/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09593"/>
              </p:ext>
            </p:extLst>
          </p:nvPr>
        </p:nvGraphicFramePr>
        <p:xfrm>
          <a:off x="5322" y="4144544"/>
          <a:ext cx="9120992" cy="2713456"/>
        </p:xfrm>
        <a:graphic>
          <a:graphicData uri="http://schemas.openxmlformats.org/drawingml/2006/table">
            <a:tbl>
              <a:tblPr/>
              <a:tblGrid>
                <a:gridCol w="1841662"/>
                <a:gridCol w="1786820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VIDEO TAPE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15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6131208"/>
            <a:ext cx="190770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une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cassette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vidéo</a:t>
            </a:r>
            <a:endParaRPr lang="en-GB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93" y="1556792"/>
            <a:ext cx="12477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01" y="1492602"/>
            <a:ext cx="1234892" cy="132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279" y="1511104"/>
            <a:ext cx="12477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839" y="1526274"/>
            <a:ext cx="1262484" cy="1262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39" y="4635783"/>
            <a:ext cx="14954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appereil phot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328768" y="3281229"/>
            <a:ext cx="304800" cy="304800"/>
          </a:xfrm>
          <a:prstGeom prst="rect">
            <a:avLst/>
          </a:prstGeom>
        </p:spPr>
      </p:pic>
      <p:pic>
        <p:nvPicPr>
          <p:cNvPr id="3" name="jeu electronique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3307493" y="3047151"/>
            <a:ext cx="304800" cy="304800"/>
          </a:xfrm>
          <a:prstGeom prst="rect">
            <a:avLst/>
          </a:prstGeom>
        </p:spPr>
      </p:pic>
      <p:pic>
        <p:nvPicPr>
          <p:cNvPr id="5" name="tourne disque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4990462" y="3199551"/>
            <a:ext cx="304800" cy="304800"/>
          </a:xfrm>
          <a:prstGeom prst="rect">
            <a:avLst/>
          </a:prstGeom>
        </p:spPr>
      </p:pic>
      <p:pic>
        <p:nvPicPr>
          <p:cNvPr id="6" name="disques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6198681" y="3209624"/>
            <a:ext cx="304800" cy="304800"/>
          </a:xfrm>
          <a:prstGeom prst="rect">
            <a:avLst/>
          </a:prstGeom>
        </p:spPr>
      </p:pic>
      <p:pic>
        <p:nvPicPr>
          <p:cNvPr id="9" name="magnetoscope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8660645" y="2909453"/>
            <a:ext cx="304800" cy="304800"/>
          </a:xfrm>
          <a:prstGeom prst="rect">
            <a:avLst/>
          </a:prstGeom>
        </p:spPr>
      </p:pic>
      <p:pic>
        <p:nvPicPr>
          <p:cNvPr id="10" name="cassette video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396764" y="6504528"/>
            <a:ext cx="304800" cy="3048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195" y="1505820"/>
            <a:ext cx="1713250" cy="121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0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92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45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90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72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95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216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6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6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19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535212" y="476672"/>
            <a:ext cx="8429276" cy="1656184"/>
          </a:xfrm>
          <a:prstGeom prst="wedgeRoundRectCallout">
            <a:avLst>
              <a:gd name="adj1" fmla="val -50300"/>
              <a:gd name="adj2" fmla="val 850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Comment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est-ce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que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tu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utilises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l’internet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?</a:t>
            </a:r>
            <a:endParaRPr lang="en-GB" sz="32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159195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solidFill>
                  <a:srgbClr val="FFFF00"/>
                </a:solidFill>
                <a:latin typeface="Comic Sans MS" pitchFamily="66" charset="0"/>
              </a:rPr>
              <a:t>How do you use the internet?</a:t>
            </a:r>
            <a:endParaRPr lang="en-GB" sz="2800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9" y="3601217"/>
            <a:ext cx="8208912" cy="1384995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6600"/>
                </a:solidFill>
                <a:latin typeface="Comic Sans MS" pitchFamily="66" charset="0"/>
              </a:rPr>
              <a:t>In order to answer this question you need to know the expressions for likes and dislikes off by heart.</a:t>
            </a:r>
            <a:endParaRPr lang="en-GB" sz="2800" dirty="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4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540326" y="1029949"/>
            <a:ext cx="8381591" cy="1656184"/>
          </a:xfrm>
          <a:prstGeom prst="wedgeRoundRectCallout">
            <a:avLst>
              <a:gd name="adj1" fmla="val -51814"/>
              <a:gd name="adj2" fmla="val 700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Comment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est-ce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que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tu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utilises </a:t>
            </a:r>
            <a:r>
              <a:rPr lang="en-GB" sz="32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l’internet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?</a:t>
            </a:r>
            <a:endParaRPr lang="en-GB" sz="32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0466" y="206084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solidFill>
                  <a:srgbClr val="FFFF00"/>
                </a:solidFill>
                <a:latin typeface="Comic Sans MS" pitchFamily="66" charset="0"/>
              </a:rPr>
              <a:t>How do you use the internet?</a:t>
            </a:r>
            <a:endParaRPr lang="en-GB" sz="2800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326" y="3614107"/>
            <a:ext cx="8208912" cy="523220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FF6600"/>
                </a:solidFill>
                <a:latin typeface="Comic Sans MS" pitchFamily="66" charset="0"/>
              </a:rPr>
              <a:t>J’utilise</a:t>
            </a:r>
            <a:r>
              <a:rPr lang="en-GB" sz="2800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6600"/>
                </a:solidFill>
                <a:latin typeface="Comic Sans MS" pitchFamily="66" charset="0"/>
              </a:rPr>
              <a:t>l’internet</a:t>
            </a:r>
            <a:r>
              <a:rPr lang="en-GB" sz="2800" dirty="0" smtClean="0">
                <a:solidFill>
                  <a:srgbClr val="FF6600"/>
                </a:solidFill>
                <a:latin typeface="Comic Sans MS" pitchFamily="66" charset="0"/>
              </a:rPr>
              <a:t> pour + INFINITIVE</a:t>
            </a:r>
            <a:endParaRPr lang="en-GB" sz="2800" dirty="0">
              <a:solidFill>
                <a:srgbClr val="FF66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59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3354" y="954107"/>
            <a:ext cx="4680800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shop. 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300" dirty="0" smtClean="0">
                <a:solidFill>
                  <a:srgbClr val="00FF99"/>
                </a:solidFill>
                <a:latin typeface="Comic Sans MS" pitchFamily="66" charset="0"/>
              </a:rPr>
              <a:t>to go on my my friends’ blogs.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chat in forums.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play games.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watch videos.</a:t>
            </a:r>
          </a:p>
          <a:p>
            <a:pPr marL="457200" indent="-457200"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download music.</a:t>
            </a:r>
          </a:p>
          <a:p>
            <a:pPr marL="457200" indent="-457200">
              <a:buFontTx/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send e-mails.</a:t>
            </a:r>
          </a:p>
          <a:p>
            <a:pPr marL="457200" indent="-457200">
              <a:buFontTx/>
              <a:buAutoNum type="alphaLcPeriod"/>
            </a:pP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to do research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54107"/>
            <a:ext cx="4320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1.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télécharger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de la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musique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2.  faire des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recherches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3.  faire des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achats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rabicPeriod" startAt="4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regarder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des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vidéos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buAutoNum type="arabicPeriod" startAt="4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5.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envoyer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des e-mails.</a:t>
            </a:r>
          </a:p>
          <a:p>
            <a:pPr marL="457200" indent="-457200">
              <a:buAutoNum type="alphaLcPeriod"/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rabicPeriod" startAt="6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tchater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dans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des forums</a:t>
            </a:r>
          </a:p>
          <a:p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buAutoNum type="arabicPeriod" startAt="7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jouer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à des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jeux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514350" indent="-514350">
              <a:buAutoNum type="arabicPeriod" startAt="7"/>
            </a:pPr>
            <a:endParaRPr lang="en-GB" sz="2400" dirty="0">
              <a:solidFill>
                <a:srgbClr val="FFFF66"/>
              </a:solidFill>
              <a:latin typeface="Comic Sans MS" pitchFamily="66" charset="0"/>
            </a:endParaRPr>
          </a:p>
          <a:p>
            <a:pPr marL="514350" indent="-514350">
              <a:buAutoNum type="arabicPeriod" startAt="7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aller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sur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les blogs de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mes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amies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  <a:endParaRPr lang="en-GB" sz="2800" dirty="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04634" y="986992"/>
            <a:ext cx="4676165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f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to download music.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2755" y="1628800"/>
            <a:ext cx="467616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h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to do research.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34405" y="2471876"/>
            <a:ext cx="464639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a.  to shop.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04633" y="3140967"/>
            <a:ext cx="462710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e.  to watch videos.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04634" y="3947456"/>
            <a:ext cx="4627102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g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to send e-mails.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30175" y="4682474"/>
            <a:ext cx="4641324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c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to chat in forums.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>
                <a:solidFill>
                  <a:srgbClr val="FF0000"/>
                </a:solidFill>
                <a:latin typeface="Comic Sans MS" pitchFamily="66" charset="0"/>
              </a:rPr>
              <a:t>J’utilise</a:t>
            </a:r>
            <a:r>
              <a:rPr lang="en-GB" sz="3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3600" dirty="0" err="1" smtClean="0">
                <a:solidFill>
                  <a:srgbClr val="FF0000"/>
                </a:solidFill>
                <a:latin typeface="Comic Sans MS" pitchFamily="66" charset="0"/>
              </a:rPr>
              <a:t>l’internet</a:t>
            </a:r>
            <a:r>
              <a:rPr lang="en-GB" sz="3600" dirty="0" smtClean="0">
                <a:solidFill>
                  <a:srgbClr val="FF0000"/>
                </a:solidFill>
                <a:latin typeface="Comic Sans MS" pitchFamily="66" charset="0"/>
              </a:rPr>
              <a:t> pour + INFINITIVE</a:t>
            </a:r>
          </a:p>
          <a:p>
            <a:pPr algn="ctr"/>
            <a:r>
              <a:rPr lang="en-GB" sz="2000" i="1" dirty="0" smtClean="0">
                <a:solidFill>
                  <a:srgbClr val="FF0000"/>
                </a:solidFill>
                <a:latin typeface="Comic Sans MS" pitchFamily="66" charset="0"/>
              </a:rPr>
              <a:t>I use the internet for……..</a:t>
            </a:r>
            <a:endParaRPr lang="en-GB" sz="20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0175" y="5404632"/>
            <a:ext cx="4609612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d.  to play games.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22124" y="6109364"/>
            <a:ext cx="4609612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b.  To go on my friends’ blogs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69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53998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n-GB" sz="3000" dirty="0" smtClean="0">
                <a:solidFill>
                  <a:srgbClr val="FF0000"/>
                </a:solidFill>
                <a:latin typeface="Comic Sans MS" pitchFamily="66" charset="0"/>
              </a:rPr>
              <a:t>ADD Time expressions to improve your work</a:t>
            </a:r>
          </a:p>
        </p:txBody>
      </p:sp>
      <p:pic>
        <p:nvPicPr>
          <p:cNvPr id="3" name="Picture 3" descr="C:\Users\t.ward\AppData\Local\Microsoft\Windows\Temporary Internet Files\Content.IE5\IP3K0GTJ\MC90028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190" y="34324"/>
            <a:ext cx="920891" cy="87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692696"/>
            <a:ext cx="4024682" cy="6001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Normalement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Généralement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D’habitude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Toujours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Tous</a:t>
            </a: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 les </a:t>
            </a: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jours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Quelquefois</a:t>
            </a: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De temps en temps</a:t>
            </a:r>
          </a:p>
          <a:p>
            <a:pPr>
              <a:lnSpc>
                <a:spcPct val="150000"/>
              </a:lnSpc>
            </a:pPr>
            <a:r>
              <a:rPr lang="en-GB" sz="3200" dirty="0" err="1" smtClean="0">
                <a:solidFill>
                  <a:srgbClr val="7030A0"/>
                </a:solidFill>
                <a:latin typeface="Comic Sans MS" pitchFamily="66" charset="0"/>
              </a:rPr>
              <a:t>Jamais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2751" y="720665"/>
            <a:ext cx="4024682" cy="600164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GB" sz="3200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5568" y="692696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Normally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5568" y="1442068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Generally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5568" y="2191440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Usually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85568" y="2780928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Always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2194" y="3593142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Every day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82751" y="4342514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Sometimes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2751" y="5091886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From time to time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633" y="5842408"/>
            <a:ext cx="3672408" cy="74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  <a:latin typeface="Comic Sans MS" pitchFamily="66" charset="0"/>
              </a:rPr>
              <a:t>Never</a:t>
            </a:r>
            <a:endParaRPr lang="en-GB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0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7399" y="170803"/>
            <a:ext cx="9161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CAN YOU TRANSLATE THESE SENTENCES?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" y="893911"/>
            <a:ext cx="9144001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1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. 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Normalement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télécharger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de la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musique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7" y="2020367"/>
            <a:ext cx="9144000" cy="4308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2. 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D’habitude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2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pour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regarder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 des </a:t>
            </a:r>
            <a:r>
              <a:rPr lang="en-GB" sz="2200" dirty="0" err="1" smtClean="0">
                <a:solidFill>
                  <a:srgbClr val="FFFF00"/>
                </a:solidFill>
                <a:latin typeface="Comic Sans MS" pitchFamily="66" charset="0"/>
              </a:rPr>
              <a:t>vidéos</a:t>
            </a:r>
            <a:r>
              <a:rPr lang="en-GB" sz="22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400" y="3284984"/>
            <a:ext cx="9191101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3. 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J’utilise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tous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les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jours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400" dirty="0" err="1">
                <a:solidFill>
                  <a:srgbClr val="FFFF00"/>
                </a:solidFill>
                <a:latin typeface="Comic Sans MS" pitchFamily="66" charset="0"/>
              </a:rPr>
              <a:t>jouer</a:t>
            </a:r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 à des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jeux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611" y="4429697"/>
            <a:ext cx="914399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4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.  Je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n’utilise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jamais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l’internet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pour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tchater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dans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d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es forums.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7399" y="1355576"/>
            <a:ext cx="9143998" cy="461665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  <a:latin typeface="Comic Sans MS" pitchFamily="66" charset="0"/>
              </a:rPr>
              <a:t>    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I normally use the internet in order to download music</a:t>
            </a:r>
            <a:r>
              <a:rPr lang="en-GB" sz="2200" dirty="0" smtClean="0">
                <a:solidFill>
                  <a:srgbClr val="FF6600"/>
                </a:solidFill>
                <a:latin typeface="Comic Sans MS" pitchFamily="66" charset="0"/>
              </a:rPr>
              <a:t>.</a:t>
            </a:r>
            <a:endParaRPr lang="en-GB" sz="220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8" y="2475389"/>
            <a:ext cx="9143999" cy="461665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  <a:latin typeface="Comic Sans MS" pitchFamily="66" charset="0"/>
              </a:rPr>
              <a:t>     </a:t>
            </a:r>
            <a:r>
              <a:rPr lang="en-GB" sz="2200" dirty="0" smtClean="0">
                <a:solidFill>
                  <a:srgbClr val="0000FF"/>
                </a:solidFill>
                <a:latin typeface="Comic Sans MS" pitchFamily="66" charset="0"/>
              </a:rPr>
              <a:t>I usually use the internet in order to watch videos.</a:t>
            </a:r>
            <a:endParaRPr lang="en-GB" sz="2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7" y="3746649"/>
            <a:ext cx="9143999" cy="461665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use the internet every day in order to play games.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7401" y="4916275"/>
            <a:ext cx="9143999" cy="461665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never use the internet in order to chat in </a:t>
            </a:r>
            <a:r>
              <a:rPr lang="en-GB" sz="2400" dirty="0" err="1" smtClean="0">
                <a:solidFill>
                  <a:srgbClr val="0000FF"/>
                </a:solidFill>
                <a:latin typeface="Comic Sans MS" pitchFamily="66" charset="0"/>
              </a:rPr>
              <a:t>chatrooms</a:t>
            </a: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01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9334" y="1558536"/>
            <a:ext cx="4320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BECAUSE…..</a:t>
            </a:r>
          </a:p>
          <a:p>
            <a:endParaRPr lang="en-GB" sz="2400" dirty="0" smtClean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useful. </a:t>
            </a: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better.</a:t>
            </a: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easy.</a:t>
            </a: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fast.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very dangerous.</a:t>
            </a:r>
            <a:endParaRPr lang="en-GB" sz="2400" dirty="0">
              <a:solidFill>
                <a:srgbClr val="00FF99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not expensive.</a:t>
            </a: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fun.</a:t>
            </a:r>
          </a:p>
          <a:p>
            <a:pPr marL="457200" indent="-457200">
              <a:lnSpc>
                <a:spcPct val="150000"/>
              </a:lnSpc>
              <a:buFontTx/>
              <a:buAutoNum type="alphaLcPeriod"/>
            </a:pP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it’s complicated.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688" y="1488920"/>
            <a:ext cx="43204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PARCE QUE…..</a:t>
            </a:r>
          </a:p>
          <a:p>
            <a:pPr>
              <a:lnSpc>
                <a:spcPct val="150000"/>
              </a:lnSpc>
            </a:pP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1.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amusant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2.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très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dangereux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3.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rapide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 startAt="4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pas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cher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5. 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mieux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 startAt="6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utile.</a:t>
            </a:r>
          </a:p>
          <a:p>
            <a:pPr marL="457200" indent="-457200">
              <a:lnSpc>
                <a:spcPct val="150000"/>
              </a:lnSpc>
              <a:buAutoNum type="arabicPeriod" startAt="6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compliqué</a:t>
            </a:r>
            <a:endParaRPr lang="en-GB" sz="24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  <a:buAutoNum type="arabicPeriod" startAt="6"/>
            </a:pPr>
            <a:r>
              <a:rPr lang="en-GB" sz="2400" dirty="0" err="1" smtClean="0">
                <a:solidFill>
                  <a:srgbClr val="FFFF66"/>
                </a:solidFill>
                <a:latin typeface="Comic Sans MS" pitchFamily="66" charset="0"/>
              </a:rPr>
              <a:t>c’est</a:t>
            </a:r>
            <a:r>
              <a:rPr lang="en-GB" sz="2400" dirty="0" smtClean="0">
                <a:solidFill>
                  <a:srgbClr val="FFFF66"/>
                </a:solidFill>
                <a:latin typeface="Comic Sans MS" pitchFamily="66" charset="0"/>
              </a:rPr>
              <a:t> facile.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79911" y="2409246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g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it’s fun.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81266" y="3016144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e.  it’s very dangerous.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9911" y="3525898"/>
            <a:ext cx="4152278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d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it’s fast.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290" y="4154286"/>
            <a:ext cx="4158476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f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it’s not expensive.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6926" y="4615951"/>
            <a:ext cx="4195620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FF99"/>
                </a:solidFill>
                <a:latin typeface="Comic Sans MS" pitchFamily="66" charset="0"/>
              </a:rPr>
              <a:t>b</a:t>
            </a:r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.  it’s better.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274" y="5179756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a.  it’s useful.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898" y="42370"/>
            <a:ext cx="7848872" cy="1446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98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>
                <a:solidFill>
                  <a:srgbClr val="FFFF00"/>
                </a:solidFill>
                <a:latin typeface="Comic Sans MS" pitchFamily="66" charset="0"/>
              </a:rPr>
              <a:t>REASONS</a:t>
            </a:r>
            <a:endParaRPr lang="en-GB" sz="8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10441" y="5818941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h.  it’s complicated.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21622" y="6280606"/>
            <a:ext cx="4150923" cy="461665"/>
          </a:xfrm>
          <a:prstGeom prst="rect">
            <a:avLst/>
          </a:prstGeom>
          <a:solidFill>
            <a:srgbClr val="9933FF"/>
          </a:solidFill>
          <a:ln w="3810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FF99"/>
                </a:solidFill>
                <a:latin typeface="Comic Sans MS" pitchFamily="66" charset="0"/>
              </a:rPr>
              <a:t>c.  it’s easy.</a:t>
            </a:r>
            <a:endParaRPr lang="en-GB" sz="2800" dirty="0">
              <a:solidFill>
                <a:srgbClr val="00FF9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0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41248" y="916768"/>
            <a:ext cx="570312" cy="568120"/>
          </a:xfrm>
          <a:prstGeom prst="smileyFace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13891" y="874404"/>
            <a:ext cx="783010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0070C0"/>
                </a:solidFill>
                <a:latin typeface="Comic Sans MS" pitchFamily="66" charset="0"/>
              </a:rPr>
              <a:t>J’aime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59839" y="1533585"/>
            <a:ext cx="551721" cy="529004"/>
          </a:xfrm>
          <a:prstGeom prst="smileyFace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Smiley Face 6"/>
          <p:cNvSpPr/>
          <p:nvPr/>
        </p:nvSpPr>
        <p:spPr>
          <a:xfrm>
            <a:off x="618598" y="1563565"/>
            <a:ext cx="527700" cy="502907"/>
          </a:xfrm>
          <a:prstGeom prst="smileyFace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13891" y="1487329"/>
            <a:ext cx="785616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0070C0"/>
                </a:solidFill>
                <a:latin typeface="Comic Sans MS" pitchFamily="66" charset="0"/>
              </a:rPr>
              <a:t>J’aime</a:t>
            </a:r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 beaucoup</a:t>
            </a:r>
          </a:p>
        </p:txBody>
      </p:sp>
      <p:sp>
        <p:nvSpPr>
          <p:cNvPr id="9" name="Heart 8"/>
          <p:cNvSpPr/>
          <p:nvPr/>
        </p:nvSpPr>
        <p:spPr>
          <a:xfrm>
            <a:off x="67574" y="2138091"/>
            <a:ext cx="536250" cy="505390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13890" y="2132041"/>
            <a:ext cx="78301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rgbClr val="0070C0"/>
                </a:solidFill>
                <a:latin typeface="Comic Sans MS" pitchFamily="66" charset="0"/>
              </a:rPr>
              <a:t>J’adore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4577" name="Picture 1" descr="C:\Users\t.ward\AppData\Local\Microsoft\Windows\Temporary Internet Files\Content.IE5\N9SNRYX1\MC90009803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90" y="2643481"/>
            <a:ext cx="605924" cy="69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13535" y="2773404"/>
            <a:ext cx="783046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Comic Sans MS" pitchFamily="66" charset="0"/>
              </a:rPr>
              <a:t>Je </a:t>
            </a:r>
            <a:r>
              <a:rPr lang="en-GB" sz="3200" dirty="0" err="1" smtClean="0">
                <a:solidFill>
                  <a:srgbClr val="0070C0"/>
                </a:solidFill>
                <a:latin typeface="Comic Sans MS" pitchFamily="66" charset="0"/>
              </a:rPr>
              <a:t>préfère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7901"/>
            <a:ext cx="9143999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YOU CAN ALSO USE THESE EXPRESSIONS WITH </a:t>
            </a:r>
          </a:p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LIKES / DISLIKES followed by an  INFINITIVE</a:t>
            </a:r>
            <a:endParaRPr lang="en-GB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1" name="Smiley Face 20"/>
          <p:cNvSpPr/>
          <p:nvPr/>
        </p:nvSpPr>
        <p:spPr>
          <a:xfrm>
            <a:off x="8341453" y="111903"/>
            <a:ext cx="828600" cy="66299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858869" y="84661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I like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85865" y="152263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I really like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85865" y="213809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I love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85865" y="279292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I prefer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" name="Smiley Face 17"/>
          <p:cNvSpPr/>
          <p:nvPr/>
        </p:nvSpPr>
        <p:spPr>
          <a:xfrm>
            <a:off x="-4714" y="69518"/>
            <a:ext cx="828600" cy="662992"/>
          </a:xfrm>
          <a:prstGeom prst="smileyFace">
            <a:avLst>
              <a:gd name="adj" fmla="val -4653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miley Face 19"/>
          <p:cNvSpPr/>
          <p:nvPr/>
        </p:nvSpPr>
        <p:spPr>
          <a:xfrm>
            <a:off x="102485" y="3380148"/>
            <a:ext cx="594329" cy="552908"/>
          </a:xfrm>
          <a:prstGeom prst="smileyFace">
            <a:avLst>
              <a:gd name="adj" fmla="val -4653"/>
            </a:avLst>
          </a:prstGeom>
          <a:solidFill>
            <a:schemeClr val="tx1">
              <a:lumMod val="85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Smiley Face 24"/>
          <p:cNvSpPr/>
          <p:nvPr/>
        </p:nvSpPr>
        <p:spPr>
          <a:xfrm>
            <a:off x="102484" y="4085456"/>
            <a:ext cx="594329" cy="552908"/>
          </a:xfrm>
          <a:prstGeom prst="smileyFace">
            <a:avLst>
              <a:gd name="adj" fmla="val -4653"/>
            </a:avLst>
          </a:prstGeom>
          <a:solidFill>
            <a:schemeClr val="tx1">
              <a:lumMod val="85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Smiley Face 25"/>
          <p:cNvSpPr/>
          <p:nvPr/>
        </p:nvSpPr>
        <p:spPr>
          <a:xfrm>
            <a:off x="743970" y="4085456"/>
            <a:ext cx="594329" cy="552908"/>
          </a:xfrm>
          <a:prstGeom prst="smileyFace">
            <a:avLst>
              <a:gd name="adj" fmla="val -4653"/>
            </a:avLst>
          </a:prstGeom>
          <a:solidFill>
            <a:schemeClr val="tx1">
              <a:lumMod val="85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9" name="Heart 28"/>
          <p:cNvSpPr/>
          <p:nvPr/>
        </p:nvSpPr>
        <p:spPr>
          <a:xfrm>
            <a:off x="288120" y="4866991"/>
            <a:ext cx="594328" cy="432247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>
            <a:off x="213299" y="4804792"/>
            <a:ext cx="720731" cy="494446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88120" y="4832227"/>
            <a:ext cx="645910" cy="467011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361449" y="4051954"/>
            <a:ext cx="778255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Je </a:t>
            </a:r>
            <a:r>
              <a:rPr lang="en-GB" sz="3200" dirty="0" err="1" smtClean="0">
                <a:solidFill>
                  <a:srgbClr val="0070C0"/>
                </a:solidFill>
                <a:latin typeface="Comic Sans MS" pitchFamily="66" charset="0"/>
              </a:rPr>
              <a:t>n’aime</a:t>
            </a:r>
            <a:r>
              <a:rPr lang="en-GB" sz="3200" dirty="0" smtClean="0">
                <a:solidFill>
                  <a:srgbClr val="0070C0"/>
                </a:solidFill>
                <a:latin typeface="Comic Sans MS" pitchFamily="66" charset="0"/>
              </a:rPr>
              <a:t> pas du tout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357465" y="3380148"/>
            <a:ext cx="7786533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Je </a:t>
            </a:r>
            <a:r>
              <a:rPr lang="en-GB" sz="3200" dirty="0" err="1">
                <a:solidFill>
                  <a:srgbClr val="0070C0"/>
                </a:solidFill>
                <a:latin typeface="Comic Sans MS" pitchFamily="66" charset="0"/>
              </a:rPr>
              <a:t>n’aime</a:t>
            </a:r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 pas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361449" y="4711554"/>
            <a:ext cx="7808604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itchFamily="66" charset="0"/>
              </a:rPr>
              <a:t>Je </a:t>
            </a:r>
            <a:r>
              <a:rPr lang="en-GB" sz="3200" dirty="0" err="1">
                <a:solidFill>
                  <a:srgbClr val="0070C0"/>
                </a:solidFill>
                <a:latin typeface="Comic Sans MS" pitchFamily="66" charset="0"/>
              </a:rPr>
              <a:t>déteste</a:t>
            </a:r>
            <a:endParaRPr lang="en-GB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85865" y="3467179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I don’t like</a:t>
            </a:r>
            <a:endParaRPr lang="en-GB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85865" y="4119407"/>
            <a:ext cx="3464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I don’t like….at all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02485" y="5733256"/>
            <a:ext cx="8960585" cy="792551"/>
          </a:xfrm>
          <a:prstGeom prst="round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rgbClr val="7030A0"/>
                </a:solidFill>
                <a:latin typeface="Comic Sans MS" pitchFamily="66" charset="0"/>
              </a:rPr>
              <a:t>+</a:t>
            </a:r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INFINITIVE (verb ending in -ER, - RE + -IR</a:t>
            </a:r>
            <a:endParaRPr lang="en-GB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76590" y="4711554"/>
            <a:ext cx="3186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I hate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6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4" grpId="0" animBg="1"/>
      <p:bldP spid="17" grpId="0" animBg="1"/>
      <p:bldP spid="3" grpId="0"/>
      <p:bldP spid="22" grpId="0"/>
      <p:bldP spid="23" grpId="0"/>
      <p:bldP spid="24" grpId="0"/>
      <p:bldP spid="36" grpId="0" animBg="1"/>
      <p:bldP spid="37" grpId="0" animBg="1"/>
      <p:bldP spid="39" grpId="0" animBg="1"/>
      <p:bldP spid="40" grpId="0"/>
      <p:bldP spid="41" grpId="0"/>
      <p:bldP spid="44" grpId="0" animBg="1"/>
      <p:bldP spid="44" grpId="1" animBg="1"/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922</Words>
  <Application>Microsoft Office PowerPoint</Application>
  <PresentationFormat>On-screen Show (4:3)</PresentationFormat>
  <Paragraphs>213</Paragraphs>
  <Slides>13</Slides>
  <Notes>1</Notes>
  <HiddenSlides>0</HiddenSlides>
  <MMClips>16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Holly Lodge Girls\'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Ward</dc:creator>
  <cp:lastModifiedBy>Win7</cp:lastModifiedBy>
  <cp:revision>87</cp:revision>
  <dcterms:created xsi:type="dcterms:W3CDTF">2011-12-08T17:54:42Z</dcterms:created>
  <dcterms:modified xsi:type="dcterms:W3CDTF">2012-04-02T13:04:11Z</dcterms:modified>
</cp:coreProperties>
</file>