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9" r:id="rId6"/>
    <p:sldId id="262" r:id="rId7"/>
    <p:sldId id="261" r:id="rId8"/>
    <p:sldId id="263" r:id="rId9"/>
    <p:sldId id="264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08/05/2012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892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08/05/2012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99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08/05/2012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065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08/05/2012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46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08/05/2012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792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08/05/2012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35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08/05/2012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094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08/05/2012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143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08/05/2012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312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08/05/2012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587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08/05/2012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151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B3060-C5B8-46AB-9FD6-0743B2922A82}" type="datetimeFigureOut">
              <a:rPr lang="en-GB" smtClean="0"/>
              <a:t>08/05/2012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4719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26" Type="http://schemas.openxmlformats.org/officeDocument/2006/relationships/image" Target="../media/image5.png"/><Relationship Id="rId3" Type="http://schemas.microsoft.com/office/2007/relationships/media" Target="../media/media2.mp3"/><Relationship Id="rId21" Type="http://schemas.openxmlformats.org/officeDocument/2006/relationships/slideLayout" Target="../slideLayouts/slideLayout1.xml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5" Type="http://schemas.openxmlformats.org/officeDocument/2006/relationships/image" Target="../media/image4.png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audio" Target="../media/media10.mp3"/><Relationship Id="rId29" Type="http://schemas.openxmlformats.org/officeDocument/2006/relationships/image" Target="../media/image8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image" Target="../media/image3.png"/><Relationship Id="rId32" Type="http://schemas.openxmlformats.org/officeDocument/2006/relationships/image" Target="../media/image11.png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openxmlformats.org/officeDocument/2006/relationships/image" Target="../media/image2.png"/><Relationship Id="rId28" Type="http://schemas.openxmlformats.org/officeDocument/2006/relationships/image" Target="../media/image7.png"/><Relationship Id="rId10" Type="http://schemas.openxmlformats.org/officeDocument/2006/relationships/audio" Target="../media/media5.mp3"/><Relationship Id="rId19" Type="http://schemas.microsoft.com/office/2007/relationships/media" Target="../media/media10.mp3"/><Relationship Id="rId31" Type="http://schemas.openxmlformats.org/officeDocument/2006/relationships/image" Target="../media/image10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image" Target="../media/image1.png"/><Relationship Id="rId27" Type="http://schemas.openxmlformats.org/officeDocument/2006/relationships/image" Target="../media/image6.png"/><Relationship Id="rId30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mp3"/><Relationship Id="rId13" Type="http://schemas.microsoft.com/office/2007/relationships/media" Target="../media/media17.mp3"/><Relationship Id="rId18" Type="http://schemas.openxmlformats.org/officeDocument/2006/relationships/audio" Target="../media/media19.mp3"/><Relationship Id="rId26" Type="http://schemas.openxmlformats.org/officeDocument/2006/relationships/image" Target="../media/image16.png"/><Relationship Id="rId3" Type="http://schemas.microsoft.com/office/2007/relationships/media" Target="../media/media12.mp3"/><Relationship Id="rId21" Type="http://schemas.openxmlformats.org/officeDocument/2006/relationships/slideLayout" Target="../slideLayouts/slideLayout1.xml"/><Relationship Id="rId7" Type="http://schemas.microsoft.com/office/2007/relationships/media" Target="../media/media14.mp3"/><Relationship Id="rId12" Type="http://schemas.openxmlformats.org/officeDocument/2006/relationships/audio" Target="../media/media16.mp3"/><Relationship Id="rId17" Type="http://schemas.microsoft.com/office/2007/relationships/media" Target="../media/media19.mp3"/><Relationship Id="rId25" Type="http://schemas.openxmlformats.org/officeDocument/2006/relationships/image" Target="../media/image15.png"/><Relationship Id="rId2" Type="http://schemas.openxmlformats.org/officeDocument/2006/relationships/audio" Target="../media/media11.mp3"/><Relationship Id="rId16" Type="http://schemas.openxmlformats.org/officeDocument/2006/relationships/audio" Target="../media/media18.mp3"/><Relationship Id="rId20" Type="http://schemas.openxmlformats.org/officeDocument/2006/relationships/audio" Target="../media/media20.mp3"/><Relationship Id="rId29" Type="http://schemas.openxmlformats.org/officeDocument/2006/relationships/image" Target="../media/image19.png"/><Relationship Id="rId1" Type="http://schemas.microsoft.com/office/2007/relationships/media" Target="../media/media11.mp3"/><Relationship Id="rId6" Type="http://schemas.openxmlformats.org/officeDocument/2006/relationships/audio" Target="../media/media13.mp3"/><Relationship Id="rId11" Type="http://schemas.microsoft.com/office/2007/relationships/media" Target="../media/media16.mp3"/><Relationship Id="rId24" Type="http://schemas.openxmlformats.org/officeDocument/2006/relationships/image" Target="../media/image14.png"/><Relationship Id="rId32" Type="http://schemas.openxmlformats.org/officeDocument/2006/relationships/image" Target="../media/image11.png"/><Relationship Id="rId5" Type="http://schemas.microsoft.com/office/2007/relationships/media" Target="../media/media13.mp3"/><Relationship Id="rId15" Type="http://schemas.microsoft.com/office/2007/relationships/media" Target="../media/media18.mp3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10" Type="http://schemas.openxmlformats.org/officeDocument/2006/relationships/audio" Target="../media/media15.mp3"/><Relationship Id="rId19" Type="http://schemas.microsoft.com/office/2007/relationships/media" Target="../media/media20.mp3"/><Relationship Id="rId31" Type="http://schemas.openxmlformats.org/officeDocument/2006/relationships/image" Target="../media/image21.png"/><Relationship Id="rId4" Type="http://schemas.openxmlformats.org/officeDocument/2006/relationships/audio" Target="../media/media12.mp3"/><Relationship Id="rId9" Type="http://schemas.microsoft.com/office/2007/relationships/media" Target="../media/media15.mp3"/><Relationship Id="rId14" Type="http://schemas.openxmlformats.org/officeDocument/2006/relationships/audio" Target="../media/media17.mp3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-12488" y="0"/>
            <a:ext cx="9144000" cy="457200"/>
          </a:xfrm>
          <a:prstGeom prst="rect">
            <a:avLst/>
          </a:prstGeom>
          <a:solidFill>
            <a:srgbClr val="0000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LES </a:t>
            </a:r>
            <a:r>
              <a:rPr kumimoji="0" lang="en-GB" sz="20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 MAGASINS  - SHOPS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7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427183"/>
              </p:ext>
            </p:extLst>
          </p:nvPr>
        </p:nvGraphicFramePr>
        <p:xfrm>
          <a:off x="-43284" y="764703"/>
          <a:ext cx="9120992" cy="2288716"/>
        </p:xfrm>
        <a:graphic>
          <a:graphicData uri="http://schemas.openxmlformats.org/drawingml/2006/table">
            <a:tbl>
              <a:tblPr/>
              <a:tblGrid>
                <a:gridCol w="1756274"/>
                <a:gridCol w="1872208"/>
                <a:gridCol w="1872208"/>
                <a:gridCol w="1800200"/>
                <a:gridCol w="1820102"/>
              </a:tblGrid>
              <a:tr h="5243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supermarket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bakers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cake shop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fishmongers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butchers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 </a:t>
                      </a:r>
                      <a:r>
                        <a:rPr lang="en-GB" sz="200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recyclage</a:t>
                      </a:r>
                      <a:endParaRPr lang="en-GB" sz="200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23010" y="2636912"/>
            <a:ext cx="1776176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le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supermarché</a:t>
            </a: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32892" y="2636912"/>
            <a:ext cx="1903004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la </a:t>
            </a:r>
          </a:p>
          <a:p>
            <a:pPr algn="ctr">
              <a:spcAft>
                <a:spcPts val="0"/>
              </a:spcAft>
            </a:pP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boulangerie</a:t>
            </a: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40576" y="2636912"/>
            <a:ext cx="1903004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la </a:t>
            </a:r>
          </a:p>
          <a:p>
            <a:pPr algn="ctr">
              <a:spcAft>
                <a:spcPts val="0"/>
              </a:spcAft>
            </a:pP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pâtisserie</a:t>
            </a: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03551" y="2636912"/>
            <a:ext cx="1788240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la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poisssonerie</a:t>
            </a: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96581" y="2636912"/>
            <a:ext cx="1788240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la </a:t>
            </a:r>
          </a:p>
          <a:p>
            <a:pPr lvl="0" algn="ctr"/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boucherie</a:t>
            </a: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graphicFrame>
        <p:nvGraphicFramePr>
          <p:cNvPr id="20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437577"/>
              </p:ext>
            </p:extLst>
          </p:nvPr>
        </p:nvGraphicFramePr>
        <p:xfrm>
          <a:off x="-5966" y="3717032"/>
          <a:ext cx="9120992" cy="2755344"/>
        </p:xfrm>
        <a:graphic>
          <a:graphicData uri="http://schemas.openxmlformats.org/drawingml/2006/table">
            <a:tbl>
              <a:tblPr/>
              <a:tblGrid>
                <a:gridCol w="1756274"/>
                <a:gridCol w="1872208"/>
                <a:gridCol w="1872208"/>
                <a:gridCol w="1800200"/>
                <a:gridCol w="1820102"/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stationers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jewellers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perfume shop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book shop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department store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151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39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 </a:t>
                      </a:r>
                      <a:r>
                        <a:rPr lang="en-GB" sz="200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recyclage</a:t>
                      </a:r>
                      <a:endParaRPr lang="en-GB" sz="200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-43284" y="5791383"/>
            <a:ext cx="1989050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la </a:t>
            </a:r>
          </a:p>
          <a:p>
            <a:pPr algn="ctr">
              <a:spcAft>
                <a:spcPts val="0"/>
              </a:spcAft>
            </a:pP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papeterie</a:t>
            </a: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53166" y="5791383"/>
            <a:ext cx="1882729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la </a:t>
            </a:r>
          </a:p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bijouterie</a:t>
            </a: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22247" y="5794683"/>
            <a:ext cx="1921333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   </a:t>
            </a: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la</a:t>
            </a:r>
          </a:p>
          <a:p>
            <a:pPr algn="ctr">
              <a:spcAft>
                <a:spcPts val="0"/>
              </a:spcAft>
            </a:pP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parfumerie</a:t>
            </a:r>
            <a:endParaRPr lang="en-GB" sz="2000" dirty="0" smtClean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36096" y="5799892"/>
            <a:ext cx="1874859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la </a:t>
            </a:r>
          </a:p>
          <a:p>
            <a:pPr algn="ctr">
              <a:spcAft>
                <a:spcPts val="0"/>
              </a:spcAft>
            </a:pP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librairie</a:t>
            </a: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31820" y="5790976"/>
            <a:ext cx="1847356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le grand </a:t>
            </a:r>
          </a:p>
          <a:p>
            <a:pPr algn="ctr">
              <a:spcAft>
                <a:spcPts val="0"/>
              </a:spcAft>
            </a:pPr>
            <a:r>
              <a:rPr lang="fr-FR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magasin</a:t>
            </a:r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50" y="1367986"/>
            <a:ext cx="11811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569" y="1388298"/>
            <a:ext cx="10096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388298"/>
            <a:ext cx="105727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444" y="1442924"/>
            <a:ext cx="1106162" cy="110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863" y="1402585"/>
            <a:ext cx="105727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50" y="4509120"/>
            <a:ext cx="11239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496" y="4509120"/>
            <a:ext cx="11239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440" y="4542457"/>
            <a:ext cx="105727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444" y="4461495"/>
            <a:ext cx="117157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535" y="4507876"/>
            <a:ext cx="1489929" cy="1091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le supermarch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313750" y="2727842"/>
            <a:ext cx="304800" cy="304800"/>
          </a:xfrm>
          <a:prstGeom prst="rect">
            <a:avLst/>
          </a:prstGeom>
        </p:spPr>
      </p:pic>
      <p:pic>
        <p:nvPicPr>
          <p:cNvPr id="3" name="la boulangerie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3189219" y="2727842"/>
            <a:ext cx="304800" cy="304800"/>
          </a:xfrm>
          <a:prstGeom prst="rect">
            <a:avLst/>
          </a:prstGeom>
        </p:spPr>
      </p:pic>
      <p:pic>
        <p:nvPicPr>
          <p:cNvPr id="5" name="la patisserie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5077219" y="2740132"/>
            <a:ext cx="304800" cy="304800"/>
          </a:xfrm>
          <a:prstGeom prst="rect">
            <a:avLst/>
          </a:prstGeom>
        </p:spPr>
      </p:pic>
      <p:pic>
        <p:nvPicPr>
          <p:cNvPr id="6" name="la poissonnerie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624193" y="2782755"/>
            <a:ext cx="315713" cy="315713"/>
          </a:xfrm>
          <a:prstGeom prst="rect">
            <a:avLst/>
          </a:prstGeom>
        </p:spPr>
      </p:pic>
      <p:pic>
        <p:nvPicPr>
          <p:cNvPr id="9" name="la boucherie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8537637" y="2660533"/>
            <a:ext cx="389002" cy="389002"/>
          </a:xfrm>
          <a:prstGeom prst="rect">
            <a:avLst/>
          </a:prstGeom>
        </p:spPr>
      </p:pic>
      <p:pic>
        <p:nvPicPr>
          <p:cNvPr id="10" name="la papeterie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313750" y="5814597"/>
            <a:ext cx="389002" cy="389002"/>
          </a:xfrm>
          <a:prstGeom prst="rect">
            <a:avLst/>
          </a:prstGeom>
        </p:spPr>
      </p:pic>
      <p:pic>
        <p:nvPicPr>
          <p:cNvPr id="11" name="la bijouterie.mp3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3104046" y="5856698"/>
            <a:ext cx="304800" cy="304800"/>
          </a:xfrm>
          <a:prstGeom prst="rect">
            <a:avLst/>
          </a:prstGeom>
        </p:spPr>
      </p:pic>
      <p:pic>
        <p:nvPicPr>
          <p:cNvPr id="12" name="la parfumerie.mp3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4981203" y="5778479"/>
            <a:ext cx="324878" cy="324878"/>
          </a:xfrm>
          <a:prstGeom prst="rect">
            <a:avLst/>
          </a:prstGeom>
        </p:spPr>
      </p:pic>
      <p:pic>
        <p:nvPicPr>
          <p:cNvPr id="13" name="la librairie.mp3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774206" y="5957479"/>
            <a:ext cx="304800" cy="304800"/>
          </a:xfrm>
          <a:prstGeom prst="rect">
            <a:avLst/>
          </a:prstGeom>
        </p:spPr>
      </p:pic>
      <p:pic>
        <p:nvPicPr>
          <p:cNvPr id="14" name="le grand magasin.mp3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8695819" y="6011781"/>
            <a:ext cx="389002" cy="38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4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9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5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6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8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72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11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82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82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159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67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8" grpId="0" animBg="1"/>
      <p:bldP spid="15" grpId="0" animBg="1"/>
      <p:bldP spid="16" grpId="0" animBg="1"/>
      <p:bldP spid="18" grpId="0" animBg="1"/>
      <p:bldP spid="19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8318" y="43458"/>
            <a:ext cx="796608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rgbClr val="00FF99"/>
                </a:solidFill>
                <a:latin typeface="Comic Sans MS" pitchFamily="66" charset="0"/>
              </a:rPr>
              <a:t>THE SHOE SHOP IS FAR FROM THE TOY SHOP</a:t>
            </a:r>
          </a:p>
          <a:p>
            <a:endParaRPr lang="en-GB" sz="2200" dirty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UcPeriod"/>
            </a:pP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Le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magasin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de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chaussures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est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près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du</a:t>
            </a:r>
          </a:p>
          <a:p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  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magasin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de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jouets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.</a:t>
            </a:r>
          </a:p>
          <a:p>
            <a:pPr marL="457200" indent="-457200">
              <a:buAutoNum type="alphaUcPeriod"/>
            </a:pPr>
            <a:endParaRPr lang="en-GB" sz="2200" dirty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UcPeriod" startAt="2"/>
            </a:pP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Le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magasin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de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chaussures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est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loin du</a:t>
            </a:r>
          </a:p>
          <a:p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    grand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magasin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.</a:t>
            </a:r>
            <a:endParaRPr lang="en-GB" sz="2200" dirty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UcPeriod"/>
            </a:pPr>
            <a:endParaRPr lang="en-GB" sz="2200" dirty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C.  Le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magasin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de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chaussures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est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loin du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magasin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de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jouets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.</a:t>
            </a:r>
            <a:endParaRPr lang="en-GB" sz="2200" dirty="0">
              <a:solidFill>
                <a:srgbClr val="FFFF66"/>
              </a:solidFill>
              <a:latin typeface="Comic Sans MS" pitchFamily="66" charset="0"/>
            </a:endParaRPr>
          </a:p>
          <a:p>
            <a:endParaRPr lang="en-GB" sz="2200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62181" y="611738"/>
            <a:ext cx="2304256" cy="1938992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0" dirty="0" smtClean="0">
                <a:solidFill>
                  <a:srgbClr val="00FF99"/>
                </a:solidFill>
                <a:latin typeface="Comic Sans MS" pitchFamily="66" charset="0"/>
              </a:rPr>
              <a:t>C</a:t>
            </a:r>
            <a:endParaRPr lang="en-GB" sz="12000" dirty="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2937" y="3521333"/>
            <a:ext cx="823301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rgbClr val="00FF99"/>
                </a:solidFill>
                <a:latin typeface="Comic Sans MS" pitchFamily="66" charset="0"/>
              </a:rPr>
              <a:t>THE BOOK SHOP IS NEXT TO THE TOBACCONIST’S.</a:t>
            </a:r>
          </a:p>
          <a:p>
            <a:endParaRPr lang="en-GB" sz="2200" dirty="0" smtClean="0">
              <a:solidFill>
                <a:srgbClr val="00FF99"/>
              </a:solidFill>
              <a:latin typeface="Comic Sans MS" pitchFamily="66" charset="0"/>
            </a:endParaRPr>
          </a:p>
          <a:p>
            <a:endParaRPr lang="en-GB" sz="2200" dirty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A. La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librairie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est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à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côté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du bureau de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tabac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.</a:t>
            </a:r>
          </a:p>
          <a:p>
            <a:pPr marL="457200" indent="-457200">
              <a:buAutoNum type="alphaUcPeriod"/>
            </a:pPr>
            <a:endParaRPr lang="en-GB" sz="2200" dirty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B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. 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La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librairie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est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en face du 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bureau de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tabac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.</a:t>
            </a:r>
          </a:p>
          <a:p>
            <a:pPr marL="457200" indent="-457200">
              <a:buAutoNum type="alphaUcPeriod"/>
            </a:pPr>
            <a:endParaRPr lang="en-GB" sz="2200" dirty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C.  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La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bibliothèque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est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à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côté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du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bureau de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tabac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.</a:t>
            </a:r>
          </a:p>
          <a:p>
            <a:endParaRPr lang="en-GB" sz="2200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88224" y="3933056"/>
            <a:ext cx="2304256" cy="1938992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0" dirty="0" smtClean="0">
                <a:solidFill>
                  <a:srgbClr val="00FF99"/>
                </a:solidFill>
                <a:latin typeface="Comic Sans MS" pitchFamily="66" charset="0"/>
              </a:rPr>
              <a:t>A</a:t>
            </a:r>
            <a:endParaRPr lang="en-GB" sz="12000" dirty="0">
              <a:solidFill>
                <a:srgbClr val="00FF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34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 build="allAtOnce"/>
      <p:bldP spid="12" grpId="0" animBg="1"/>
      <p:bldP spid="13" grpId="0"/>
      <p:bldP spid="13" grpId="1" build="allAtOnce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5115" y="1864117"/>
            <a:ext cx="2917956" cy="461665"/>
          </a:xfrm>
          <a:prstGeom prst="rect">
            <a:avLst/>
          </a:prstGeom>
          <a:solidFill>
            <a:srgbClr val="9933FF"/>
          </a:solidFill>
          <a:ln w="254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  EXAMPLES</a:t>
            </a:r>
            <a:endParaRPr lang="en-GB" sz="2400" dirty="0">
              <a:solidFill>
                <a:schemeClr val="accent6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8916" y="144586"/>
            <a:ext cx="604867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00" dirty="0" smtClean="0">
                <a:solidFill>
                  <a:srgbClr val="FFFF66"/>
                </a:solidFill>
                <a:latin typeface="Comic Sans MS" pitchFamily="66" charset="0"/>
              </a:rPr>
              <a:t>IMPROVE YOUR LANGUAGE </a:t>
            </a:r>
            <a:endParaRPr lang="en-GB" sz="34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6401" y="934014"/>
            <a:ext cx="77447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dirty="0" smtClean="0">
                <a:solidFill>
                  <a:srgbClr val="FFFF66"/>
                </a:solidFill>
                <a:latin typeface="Comic Sans MS" pitchFamily="66" charset="0"/>
              </a:rPr>
              <a:t>Try these HIGHER level sentences</a:t>
            </a:r>
            <a:endParaRPr lang="en-GB" sz="34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t.ward.HOLLY-LODGE\AppData\Local\Microsoft\Windows\Temporary Internet Files\Content.IE5\O4B2E8LA\MC9002819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"/>
            <a:ext cx="949587" cy="89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.ward.HOLLY-LODGE\AppData\Local\Microsoft\Windows\Temporary Internet Files\Content.IE5\SEJL84K2\MC90039162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83" y="1"/>
            <a:ext cx="858434" cy="87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-84850" y="5348883"/>
            <a:ext cx="957706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GB" sz="2300" dirty="0" err="1" smtClean="0">
                <a:solidFill>
                  <a:srgbClr val="FFFF00"/>
                </a:solidFill>
                <a:latin typeface="Comic Sans MS" pitchFamily="66" charset="0"/>
              </a:rPr>
              <a:t>Dans</a:t>
            </a:r>
            <a:r>
              <a:rPr lang="en-GB" sz="2300" dirty="0" smtClean="0">
                <a:solidFill>
                  <a:srgbClr val="FFFF00"/>
                </a:solidFill>
                <a:latin typeface="Comic Sans MS" pitchFamily="66" charset="0"/>
              </a:rPr>
              <a:t> ma </a:t>
            </a:r>
            <a:r>
              <a:rPr lang="en-GB" sz="2300" dirty="0" err="1" smtClean="0">
                <a:solidFill>
                  <a:srgbClr val="FFFF00"/>
                </a:solidFill>
                <a:latin typeface="Comic Sans MS" pitchFamily="66" charset="0"/>
              </a:rPr>
              <a:t>ville</a:t>
            </a:r>
            <a:r>
              <a:rPr lang="en-GB" sz="23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GB" sz="2300" dirty="0" err="1" smtClean="0">
                <a:solidFill>
                  <a:srgbClr val="FFFF00"/>
                </a:solidFill>
                <a:latin typeface="Comic Sans MS" pitchFamily="66" charset="0"/>
              </a:rPr>
              <a:t>il</a:t>
            </a:r>
            <a:r>
              <a:rPr lang="en-GB" sz="2300" dirty="0" smtClean="0">
                <a:solidFill>
                  <a:srgbClr val="FFFF00"/>
                </a:solidFill>
                <a:latin typeface="Comic Sans MS" pitchFamily="66" charset="0"/>
              </a:rPr>
              <a:t> y a </a:t>
            </a:r>
            <a:r>
              <a:rPr lang="en-GB" sz="2300" dirty="0" err="1" smtClean="0">
                <a:solidFill>
                  <a:srgbClr val="FFFF00"/>
                </a:solidFill>
                <a:latin typeface="Comic Sans MS" pitchFamily="66" charset="0"/>
              </a:rPr>
              <a:t>une</a:t>
            </a:r>
            <a:r>
              <a:rPr lang="en-GB" sz="23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GB" sz="2300" dirty="0" err="1" smtClean="0">
                <a:solidFill>
                  <a:srgbClr val="FFFF00"/>
                </a:solidFill>
                <a:latin typeface="Comic Sans MS" pitchFamily="66" charset="0"/>
              </a:rPr>
              <a:t>pâtisserie</a:t>
            </a:r>
            <a:r>
              <a:rPr lang="en-GB" sz="2300" dirty="0" smtClean="0">
                <a:solidFill>
                  <a:srgbClr val="FFFF00"/>
                </a:solidFill>
                <a:latin typeface="Comic Sans MS" pitchFamily="66" charset="0"/>
              </a:rPr>
              <a:t> qui vend les </a:t>
            </a:r>
            <a:r>
              <a:rPr lang="en-GB" sz="2300" dirty="0" err="1" smtClean="0">
                <a:solidFill>
                  <a:srgbClr val="FFFF00"/>
                </a:solidFill>
                <a:latin typeface="Comic Sans MS" pitchFamily="66" charset="0"/>
              </a:rPr>
              <a:t>meilleurs</a:t>
            </a:r>
            <a:r>
              <a:rPr lang="en-GB" sz="23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GB" sz="2300" dirty="0" err="1" smtClean="0">
                <a:solidFill>
                  <a:srgbClr val="FFFF00"/>
                </a:solidFill>
                <a:latin typeface="Comic Sans MS" pitchFamily="66" charset="0"/>
              </a:rPr>
              <a:t>gâteaux</a:t>
            </a:r>
            <a:r>
              <a:rPr lang="en-GB" sz="2300" dirty="0" smtClean="0">
                <a:solidFill>
                  <a:srgbClr val="FFFF00"/>
                </a:solidFill>
                <a:latin typeface="Comic Sans MS" pitchFamily="66" charset="0"/>
              </a:rPr>
              <a:t>. </a:t>
            </a:r>
            <a:endParaRPr lang="en-GB" sz="23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752" y="3678123"/>
            <a:ext cx="928586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 err="1" smtClean="0">
                <a:solidFill>
                  <a:srgbClr val="FFFF00"/>
                </a:solidFill>
                <a:latin typeface="Comic Sans MS" pitchFamily="66" charset="0"/>
              </a:rPr>
              <a:t>Dans</a:t>
            </a:r>
            <a:r>
              <a:rPr lang="en-GB" sz="2300" dirty="0" smtClean="0">
                <a:solidFill>
                  <a:srgbClr val="FFFF00"/>
                </a:solidFill>
                <a:latin typeface="Comic Sans MS" pitchFamily="66" charset="0"/>
              </a:rPr>
              <a:t> ma </a:t>
            </a:r>
            <a:r>
              <a:rPr lang="en-GB" sz="2300" dirty="0" err="1" smtClean="0">
                <a:solidFill>
                  <a:srgbClr val="FFFF00"/>
                </a:solidFill>
                <a:latin typeface="Comic Sans MS" pitchFamily="66" charset="0"/>
              </a:rPr>
              <a:t>ville</a:t>
            </a:r>
            <a:r>
              <a:rPr lang="en-GB" sz="23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GB" sz="2300" dirty="0" err="1" smtClean="0">
                <a:solidFill>
                  <a:srgbClr val="FFFF00"/>
                </a:solidFill>
                <a:latin typeface="Comic Sans MS" pitchFamily="66" charset="0"/>
              </a:rPr>
              <a:t>il</a:t>
            </a:r>
            <a:r>
              <a:rPr lang="en-GB" sz="2300" dirty="0" smtClean="0">
                <a:solidFill>
                  <a:srgbClr val="FFFF00"/>
                </a:solidFill>
                <a:latin typeface="Comic Sans MS" pitchFamily="66" charset="0"/>
              </a:rPr>
              <a:t> y a beaucoup de </a:t>
            </a:r>
            <a:r>
              <a:rPr lang="en-GB" sz="2300" dirty="0" err="1" smtClean="0">
                <a:solidFill>
                  <a:srgbClr val="FFFF00"/>
                </a:solidFill>
                <a:latin typeface="Comic Sans MS" pitchFamily="66" charset="0"/>
              </a:rPr>
              <a:t>magasins</a:t>
            </a:r>
            <a:r>
              <a:rPr lang="en-GB" sz="23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GB" sz="2300" dirty="0" err="1" smtClean="0">
                <a:solidFill>
                  <a:srgbClr val="FFFF00"/>
                </a:solidFill>
                <a:latin typeface="Comic Sans MS" pitchFamily="66" charset="0"/>
              </a:rPr>
              <a:t>mais</a:t>
            </a:r>
            <a:r>
              <a:rPr lang="en-GB" sz="23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GB" sz="2300" dirty="0" err="1" smtClean="0">
                <a:solidFill>
                  <a:srgbClr val="FFFF00"/>
                </a:solidFill>
                <a:latin typeface="Comic Sans MS" pitchFamily="66" charset="0"/>
              </a:rPr>
              <a:t>mon</a:t>
            </a:r>
            <a:r>
              <a:rPr lang="en-GB" sz="23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GB" sz="2300" dirty="0" err="1" smtClean="0">
                <a:solidFill>
                  <a:srgbClr val="FFFF00"/>
                </a:solidFill>
                <a:latin typeface="Comic Sans MS" pitchFamily="66" charset="0"/>
              </a:rPr>
              <a:t>magasin</a:t>
            </a:r>
            <a:r>
              <a:rPr lang="en-GB" sz="23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GB" sz="2300" dirty="0" err="1" smtClean="0">
                <a:solidFill>
                  <a:srgbClr val="FFFF00"/>
                </a:solidFill>
                <a:latin typeface="Comic Sans MS" pitchFamily="66" charset="0"/>
              </a:rPr>
              <a:t>préféré</a:t>
            </a:r>
            <a:r>
              <a:rPr lang="en-GB" sz="23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GB" sz="2300" dirty="0" err="1" smtClean="0">
                <a:solidFill>
                  <a:srgbClr val="FFFF00"/>
                </a:solidFill>
                <a:latin typeface="Comic Sans MS" pitchFamily="66" charset="0"/>
              </a:rPr>
              <a:t>c’est</a:t>
            </a:r>
            <a:r>
              <a:rPr lang="en-GB" sz="2300" dirty="0" smtClean="0">
                <a:solidFill>
                  <a:srgbClr val="FFFF00"/>
                </a:solidFill>
                <a:latin typeface="Comic Sans MS" pitchFamily="66" charset="0"/>
              </a:rPr>
              <a:t> le </a:t>
            </a:r>
            <a:r>
              <a:rPr lang="en-GB" sz="2300" dirty="0" err="1" smtClean="0">
                <a:solidFill>
                  <a:srgbClr val="FFFF00"/>
                </a:solidFill>
                <a:latin typeface="Comic Sans MS" pitchFamily="66" charset="0"/>
              </a:rPr>
              <a:t>magasin</a:t>
            </a:r>
            <a:r>
              <a:rPr lang="en-GB" sz="2300" dirty="0" smtClean="0">
                <a:solidFill>
                  <a:srgbClr val="FFFF00"/>
                </a:solidFill>
                <a:latin typeface="Comic Sans MS" pitchFamily="66" charset="0"/>
              </a:rPr>
              <a:t> de </a:t>
            </a:r>
            <a:r>
              <a:rPr lang="en-GB" sz="2300" dirty="0" err="1" smtClean="0">
                <a:solidFill>
                  <a:srgbClr val="FFFF00"/>
                </a:solidFill>
                <a:latin typeface="Comic Sans MS" pitchFamily="66" charset="0"/>
              </a:rPr>
              <a:t>jouets</a:t>
            </a:r>
            <a:r>
              <a:rPr lang="en-GB" sz="2300" dirty="0" smtClean="0">
                <a:solidFill>
                  <a:srgbClr val="FFFF00"/>
                </a:solidFill>
                <a:latin typeface="Comic Sans MS" pitchFamily="66" charset="0"/>
              </a:rPr>
              <a:t>. </a:t>
            </a:r>
            <a:endParaRPr lang="en-GB" sz="23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330" y="2325781"/>
            <a:ext cx="8941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 err="1" smtClean="0">
                <a:solidFill>
                  <a:srgbClr val="FFFF00"/>
                </a:solidFill>
                <a:latin typeface="Comic Sans MS" pitchFamily="66" charset="0"/>
              </a:rPr>
              <a:t>Dans</a:t>
            </a:r>
            <a:r>
              <a:rPr lang="en-GB" sz="2300" dirty="0" smtClean="0">
                <a:solidFill>
                  <a:srgbClr val="FFFF00"/>
                </a:solidFill>
                <a:latin typeface="Comic Sans MS" pitchFamily="66" charset="0"/>
              </a:rPr>
              <a:t> ma </a:t>
            </a:r>
            <a:r>
              <a:rPr lang="en-GB" sz="2300" dirty="0" err="1" smtClean="0">
                <a:solidFill>
                  <a:srgbClr val="FFFF00"/>
                </a:solidFill>
                <a:latin typeface="Comic Sans MS" pitchFamily="66" charset="0"/>
              </a:rPr>
              <a:t>grande</a:t>
            </a:r>
            <a:r>
              <a:rPr lang="en-GB" sz="23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GB" sz="2300" dirty="0" err="1" smtClean="0">
                <a:solidFill>
                  <a:srgbClr val="FFFF00"/>
                </a:solidFill>
                <a:latin typeface="Comic Sans MS" pitchFamily="66" charset="0"/>
              </a:rPr>
              <a:t>ville</a:t>
            </a:r>
            <a:r>
              <a:rPr lang="en-GB" sz="23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GB" sz="2300" dirty="0" err="1" smtClean="0">
                <a:solidFill>
                  <a:srgbClr val="FFFF00"/>
                </a:solidFill>
                <a:latin typeface="Comic Sans MS" pitchFamily="66" charset="0"/>
              </a:rPr>
              <a:t>il</a:t>
            </a:r>
            <a:r>
              <a:rPr lang="en-GB" sz="2300" dirty="0" smtClean="0">
                <a:solidFill>
                  <a:srgbClr val="FFFF00"/>
                </a:solidFill>
                <a:latin typeface="Comic Sans MS" pitchFamily="66" charset="0"/>
              </a:rPr>
              <a:t> y a un grand </a:t>
            </a:r>
            <a:r>
              <a:rPr lang="en-GB" sz="2300" dirty="0" err="1" smtClean="0">
                <a:solidFill>
                  <a:srgbClr val="FFFF00"/>
                </a:solidFill>
                <a:latin typeface="Comic Sans MS" pitchFamily="66" charset="0"/>
              </a:rPr>
              <a:t>supermarché</a:t>
            </a:r>
            <a:r>
              <a:rPr lang="en-GB" sz="2300" dirty="0" smtClean="0">
                <a:solidFill>
                  <a:srgbClr val="FFFF00"/>
                </a:solidFill>
                <a:latin typeface="Comic Sans MS" pitchFamily="66" charset="0"/>
              </a:rPr>
              <a:t> qui </a:t>
            </a:r>
            <a:r>
              <a:rPr lang="en-GB" sz="2300" dirty="0" err="1" smtClean="0">
                <a:solidFill>
                  <a:srgbClr val="FFFF00"/>
                </a:solidFill>
                <a:latin typeface="Comic Sans MS" pitchFamily="66" charset="0"/>
              </a:rPr>
              <a:t>s’appelle</a:t>
            </a:r>
            <a:r>
              <a:rPr lang="en-GB" sz="2300" dirty="0" smtClean="0">
                <a:solidFill>
                  <a:srgbClr val="FFFF00"/>
                </a:solidFill>
                <a:latin typeface="Comic Sans MS" pitchFamily="66" charset="0"/>
              </a:rPr>
              <a:t> Carrefour.</a:t>
            </a:r>
            <a:endParaRPr lang="en-GB" sz="2300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6209" y="3068960"/>
            <a:ext cx="893408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 smtClean="0">
                <a:solidFill>
                  <a:srgbClr val="00FF99"/>
                </a:solidFill>
                <a:latin typeface="Comic Sans MS" pitchFamily="66" charset="0"/>
              </a:rPr>
              <a:t>In my city there is a big supermarket which is called </a:t>
            </a:r>
            <a:r>
              <a:rPr lang="en-GB" sz="2300" dirty="0">
                <a:solidFill>
                  <a:srgbClr val="00FF99"/>
                </a:solidFill>
                <a:latin typeface="Comic Sans MS" pitchFamily="66" charset="0"/>
              </a:rPr>
              <a:t>C</a:t>
            </a:r>
            <a:r>
              <a:rPr lang="en-GB" sz="2300" dirty="0" smtClean="0">
                <a:solidFill>
                  <a:srgbClr val="00FF99"/>
                </a:solidFill>
                <a:latin typeface="Comic Sans MS" pitchFamily="66" charset="0"/>
              </a:rPr>
              <a:t>arrefour.</a:t>
            </a:r>
            <a:endParaRPr lang="en-GB" sz="2300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548" y="4365104"/>
            <a:ext cx="90330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 smtClean="0">
                <a:solidFill>
                  <a:srgbClr val="00FF99"/>
                </a:solidFill>
                <a:latin typeface="Comic Sans MS" pitchFamily="66" charset="0"/>
              </a:rPr>
              <a:t>In my town there are a lot of shops but my favourite shop is the toy shop.</a:t>
            </a:r>
            <a:endParaRPr lang="en-GB" sz="2300" dirty="0"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025" y="5816474"/>
            <a:ext cx="92125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 smtClean="0">
                <a:solidFill>
                  <a:srgbClr val="00FF99"/>
                </a:solidFill>
                <a:latin typeface="Comic Sans MS" pitchFamily="66" charset="0"/>
              </a:rPr>
              <a:t>In my town there is a cake shop which sells the best cakes.</a:t>
            </a:r>
            <a:endParaRPr lang="en-GB" sz="23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98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3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575" y="42370"/>
            <a:ext cx="9109423" cy="1015663"/>
          </a:xfrm>
          <a:prstGeom prst="rect">
            <a:avLst/>
          </a:prstGeom>
          <a:solidFill>
            <a:srgbClr val="9933FF"/>
          </a:solidFill>
          <a:ln w="698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00FF00"/>
                </a:solidFill>
                <a:latin typeface="Comic Sans MS" pitchFamily="66" charset="0"/>
              </a:rPr>
              <a:t>CHECKLIST</a:t>
            </a:r>
            <a:endParaRPr lang="en-GB" sz="6000" dirty="0">
              <a:solidFill>
                <a:srgbClr val="00FF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80" y="1556791"/>
            <a:ext cx="9127319" cy="461665"/>
          </a:xfrm>
          <a:prstGeom prst="rect">
            <a:avLst/>
          </a:prstGeom>
          <a:solidFill>
            <a:srgbClr val="9933FF"/>
          </a:solidFill>
          <a:ln w="698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I know most shops from memory.</a:t>
            </a: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81" y="2492896"/>
            <a:ext cx="9127318" cy="461665"/>
          </a:xfrm>
          <a:prstGeom prst="rect">
            <a:avLst/>
          </a:prstGeom>
          <a:solidFill>
            <a:srgbClr val="9933FF"/>
          </a:solidFill>
          <a:ln w="698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I can say where they are located.</a:t>
            </a: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76" y="3429000"/>
            <a:ext cx="9127318" cy="461665"/>
          </a:xfrm>
          <a:prstGeom prst="rect">
            <a:avLst/>
          </a:prstGeom>
          <a:solidFill>
            <a:srgbClr val="9933FF"/>
          </a:solidFill>
          <a:ln w="698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I can use connectives.</a:t>
            </a: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576" y="4293096"/>
            <a:ext cx="9127318" cy="461665"/>
          </a:xfrm>
          <a:prstGeom prst="rect">
            <a:avLst/>
          </a:prstGeom>
          <a:solidFill>
            <a:srgbClr val="9933FF"/>
          </a:solidFill>
          <a:ln w="698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I can understand higher level sentences.</a:t>
            </a: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pic>
        <p:nvPicPr>
          <p:cNvPr id="3074" name="Picture 2" descr="C:\Users\t.ward.HOLLY-LODGE\AppData\Local\Microsoft\Windows\Temporary Internet Files\Content.IE5\SEJL84K2\MC90009803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428" y="4930721"/>
            <a:ext cx="1564538" cy="179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55576" y="5368826"/>
            <a:ext cx="6192688" cy="923330"/>
          </a:xfrm>
          <a:prstGeom prst="rect">
            <a:avLst/>
          </a:prstGeom>
          <a:noFill/>
          <a:ln w="69850">
            <a:noFill/>
          </a:ln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rgbClr val="FFFF66"/>
                </a:solidFill>
                <a:latin typeface="Comic Sans MS" pitchFamily="66" charset="0"/>
              </a:rPr>
              <a:t>BONNE CHANCE</a:t>
            </a:r>
            <a:endParaRPr lang="en-GB" sz="54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588224" y="1556791"/>
            <a:ext cx="648072" cy="461665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7543638" y="1556789"/>
            <a:ext cx="648072" cy="46166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8405966" y="1556790"/>
            <a:ext cx="648072" cy="4616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6640322" y="4293095"/>
            <a:ext cx="648072" cy="461665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6624228" y="3392739"/>
            <a:ext cx="648072" cy="461665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6624228" y="2505569"/>
            <a:ext cx="648072" cy="461665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7520925" y="2492895"/>
            <a:ext cx="648072" cy="46166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7557205" y="3429000"/>
            <a:ext cx="648072" cy="46166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7605900" y="4286329"/>
            <a:ext cx="648072" cy="46166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8426057" y="2505569"/>
            <a:ext cx="648072" cy="4616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8455982" y="3429000"/>
            <a:ext cx="648072" cy="4616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8495928" y="4301079"/>
            <a:ext cx="648072" cy="4616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16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/>
      <p:bldP spid="9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-12488" y="0"/>
            <a:ext cx="9144000" cy="457200"/>
          </a:xfrm>
          <a:prstGeom prst="rect">
            <a:avLst/>
          </a:prstGeom>
          <a:solidFill>
            <a:srgbClr val="0000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LES </a:t>
            </a:r>
            <a:r>
              <a:rPr kumimoji="0" lang="en-GB" sz="20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 MAGASINS  - SHOPS</a:t>
            </a:r>
            <a:endParaRPr lang="en-US" dirty="0">
              <a:solidFill>
                <a:srgbClr val="FFFF00"/>
              </a:solidFill>
              <a:latin typeface="Arial" pitchFamily="34" charset="0"/>
            </a:endParaRPr>
          </a:p>
        </p:txBody>
      </p:sp>
      <p:graphicFrame>
        <p:nvGraphicFramePr>
          <p:cNvPr id="7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262108"/>
              </p:ext>
            </p:extLst>
          </p:nvPr>
        </p:nvGraphicFramePr>
        <p:xfrm>
          <a:off x="13274" y="1030538"/>
          <a:ext cx="9120992" cy="2196440"/>
        </p:xfrm>
        <a:graphic>
          <a:graphicData uri="http://schemas.openxmlformats.org/drawingml/2006/table">
            <a:tbl>
              <a:tblPr/>
              <a:tblGrid>
                <a:gridCol w="1756274"/>
                <a:gridCol w="1872208"/>
                <a:gridCol w="1872208"/>
                <a:gridCol w="1800200"/>
                <a:gridCol w="1820102"/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chemists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clothes shop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gift shop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furniture shop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toy store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 </a:t>
                      </a:r>
                      <a:r>
                        <a:rPr lang="en-GB" sz="200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recyclage</a:t>
                      </a:r>
                      <a:endParaRPr lang="en-GB" sz="200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12488" y="2852936"/>
            <a:ext cx="1776176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la</a:t>
            </a:r>
          </a:p>
          <a:p>
            <a:pPr algn="ctr">
              <a:spcAft>
                <a:spcPts val="0"/>
              </a:spcAft>
            </a:pP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pharmarcie</a:t>
            </a: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32892" y="2851743"/>
            <a:ext cx="1903004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le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magasin</a:t>
            </a: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 de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vêtements</a:t>
            </a: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40576" y="2851743"/>
            <a:ext cx="1903004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le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magasin</a:t>
            </a: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 de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cadeaux</a:t>
            </a: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43580" y="2851743"/>
            <a:ext cx="1788240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le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magasin</a:t>
            </a: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 de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meubles</a:t>
            </a: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38074" y="2851743"/>
            <a:ext cx="1788240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le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magasin</a:t>
            </a: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 de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jouets</a:t>
            </a: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graphicFrame>
        <p:nvGraphicFramePr>
          <p:cNvPr id="20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792457"/>
              </p:ext>
            </p:extLst>
          </p:nvPr>
        </p:nvGraphicFramePr>
        <p:xfrm>
          <a:off x="-5966" y="3717032"/>
          <a:ext cx="9120992" cy="3113112"/>
        </p:xfrm>
        <a:graphic>
          <a:graphicData uri="http://schemas.openxmlformats.org/drawingml/2006/table">
            <a:tbl>
              <a:tblPr/>
              <a:tblGrid>
                <a:gridCol w="1756274"/>
                <a:gridCol w="1872208"/>
                <a:gridCol w="1872208"/>
                <a:gridCol w="1800200"/>
                <a:gridCol w="1820102"/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DIY store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shoe shop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tobacconists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sports shop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electrical appliances shop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39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 </a:t>
                      </a:r>
                      <a:r>
                        <a:rPr lang="en-GB" sz="200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recyclage</a:t>
                      </a:r>
                      <a:endParaRPr lang="en-GB" sz="200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-60825" y="6115911"/>
            <a:ext cx="1989050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le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magasin</a:t>
            </a: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 de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bricolage</a:t>
            </a: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28224" y="6115911"/>
            <a:ext cx="1882729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le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magasin</a:t>
            </a: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 de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chaussures</a:t>
            </a: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22247" y="6115504"/>
            <a:ext cx="1921333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  le </a:t>
            </a: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bureau</a:t>
            </a:r>
          </a:p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de 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tabac</a:t>
            </a: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48960" y="6091170"/>
            <a:ext cx="1767376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le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magasin</a:t>
            </a: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de sports</a:t>
            </a: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36868" y="6115911"/>
            <a:ext cx="2166251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le 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magasin</a:t>
            </a: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d’électroménager</a:t>
            </a: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25" y="1552618"/>
            <a:ext cx="11239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756" y="1552618"/>
            <a:ext cx="105727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962" y="1524043"/>
            <a:ext cx="11811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668" y="1496783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228" y="1641092"/>
            <a:ext cx="114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39" y="4797152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956" y="4765730"/>
            <a:ext cx="7905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47" y="4797152"/>
            <a:ext cx="1187778" cy="118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376" y="4807169"/>
            <a:ext cx="1136322" cy="1136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228" y="4797152"/>
            <a:ext cx="1215566" cy="1116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la pharmaci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322739" y="2936843"/>
            <a:ext cx="304800" cy="304800"/>
          </a:xfrm>
          <a:prstGeom prst="rect">
            <a:avLst/>
          </a:prstGeom>
        </p:spPr>
      </p:pic>
      <p:pic>
        <p:nvPicPr>
          <p:cNvPr id="3" name="le magasin de vetements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3281725" y="3205686"/>
            <a:ext cx="284415" cy="284415"/>
          </a:xfrm>
          <a:prstGeom prst="rect">
            <a:avLst/>
          </a:prstGeom>
        </p:spPr>
      </p:pic>
      <p:pic>
        <p:nvPicPr>
          <p:cNvPr id="5" name="le magsin de cadeaux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5150062" y="3221628"/>
            <a:ext cx="304800" cy="304800"/>
          </a:xfrm>
          <a:prstGeom prst="rect">
            <a:avLst/>
          </a:prstGeom>
        </p:spPr>
      </p:pic>
      <p:pic>
        <p:nvPicPr>
          <p:cNvPr id="6" name="le magasin de meubles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936698" y="3205686"/>
            <a:ext cx="293887" cy="293887"/>
          </a:xfrm>
          <a:prstGeom prst="rect">
            <a:avLst/>
          </a:prstGeom>
        </p:spPr>
      </p:pic>
      <p:pic>
        <p:nvPicPr>
          <p:cNvPr id="9" name="le magasin de jouets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8707228" y="3168007"/>
            <a:ext cx="359772" cy="359772"/>
          </a:xfrm>
          <a:prstGeom prst="rect">
            <a:avLst/>
          </a:prstGeom>
        </p:spPr>
      </p:pic>
      <p:pic>
        <p:nvPicPr>
          <p:cNvPr id="10" name="le magasin de bricolage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580492" y="6469854"/>
            <a:ext cx="304800" cy="304800"/>
          </a:xfrm>
          <a:prstGeom prst="rect">
            <a:avLst/>
          </a:prstGeom>
        </p:spPr>
      </p:pic>
      <p:pic>
        <p:nvPicPr>
          <p:cNvPr id="11" name="le magasin de chaussures.mp3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3261340" y="6319017"/>
            <a:ext cx="304800" cy="304800"/>
          </a:xfrm>
          <a:prstGeom prst="rect">
            <a:avLst/>
          </a:prstGeom>
        </p:spPr>
      </p:pic>
      <p:pic>
        <p:nvPicPr>
          <p:cNvPr id="12" name="le bureau de tabac.mp3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5174643" y="6319017"/>
            <a:ext cx="304800" cy="304800"/>
          </a:xfrm>
          <a:prstGeom prst="rect">
            <a:avLst/>
          </a:prstGeom>
        </p:spPr>
      </p:pic>
      <p:pic>
        <p:nvPicPr>
          <p:cNvPr id="13" name="le magasin de sports.mp3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936698" y="6339095"/>
            <a:ext cx="284722" cy="284722"/>
          </a:xfrm>
          <a:prstGeom prst="rect">
            <a:avLst/>
          </a:prstGeom>
        </p:spPr>
      </p:pic>
      <p:pic>
        <p:nvPicPr>
          <p:cNvPr id="14" name="le magasin d'electromenager.mp3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8887114" y="6339095"/>
            <a:ext cx="285043" cy="28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2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0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9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7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72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11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229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214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222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276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8" grpId="0" animBg="1"/>
      <p:bldP spid="15" grpId="0" animBg="1"/>
      <p:bldP spid="16" grpId="0" animBg="1"/>
      <p:bldP spid="18" grpId="0" animBg="1"/>
      <p:bldP spid="19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l00036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45969"/>
            <a:ext cx="1257300" cy="8477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04266"/>
            <a:ext cx="1221627" cy="797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30913" y="188640"/>
            <a:ext cx="70406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LES MAGASINS</a:t>
            </a:r>
            <a:endParaRPr lang="en-GB" sz="6600" dirty="0">
              <a:solidFill>
                <a:schemeClr val="accent6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3990" y="3775337"/>
            <a:ext cx="7994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Giving information about the location of shops</a:t>
            </a:r>
            <a:endParaRPr lang="en-GB" sz="3600" dirty="0">
              <a:solidFill>
                <a:schemeClr val="accent6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1720" y="1513628"/>
            <a:ext cx="6456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solidFill>
                  <a:srgbClr val="FFFF00"/>
                </a:solidFill>
                <a:latin typeface="Comic Sans MS" pitchFamily="66" charset="0"/>
              </a:rPr>
              <a:t>Où</a:t>
            </a:r>
            <a:r>
              <a:rPr lang="en-GB" sz="28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GB" sz="2800" dirty="0" err="1" smtClean="0">
                <a:solidFill>
                  <a:srgbClr val="FFFF00"/>
                </a:solidFill>
                <a:latin typeface="Comic Sans MS" pitchFamily="66" charset="0"/>
              </a:rPr>
              <a:t>est</a:t>
            </a:r>
            <a:r>
              <a:rPr lang="en-GB" sz="2800" dirty="0" smtClean="0">
                <a:solidFill>
                  <a:srgbClr val="FFFF00"/>
                </a:solidFill>
                <a:latin typeface="Comic Sans MS" pitchFamily="66" charset="0"/>
              </a:rPr>
              <a:t> le </a:t>
            </a:r>
            <a:r>
              <a:rPr lang="en-GB" sz="2800" dirty="0" err="1" smtClean="0">
                <a:solidFill>
                  <a:srgbClr val="FFFF00"/>
                </a:solidFill>
                <a:latin typeface="Comic Sans MS" pitchFamily="66" charset="0"/>
              </a:rPr>
              <a:t>supermarché</a:t>
            </a:r>
            <a:r>
              <a:rPr lang="en-GB" sz="2800" dirty="0" smtClean="0">
                <a:solidFill>
                  <a:srgbClr val="FFFF00"/>
                </a:solidFill>
                <a:latin typeface="Comic Sans MS" pitchFamily="66" charset="0"/>
              </a:rPr>
              <a:t> ?</a:t>
            </a:r>
            <a:endParaRPr lang="en-GB" sz="2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1720" y="2553022"/>
            <a:ext cx="5295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FF00"/>
                </a:solidFill>
                <a:latin typeface="Comic Sans MS" pitchFamily="66" charset="0"/>
              </a:rPr>
              <a:t>Where is the supermarket ?</a:t>
            </a:r>
            <a:endParaRPr lang="en-GB" sz="28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52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0" y="55903"/>
            <a:ext cx="4824536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Q: Where is…………………….. ?</a:t>
            </a:r>
          </a:p>
          <a:p>
            <a:endParaRPr lang="en-GB" sz="2400" dirty="0">
              <a:solidFill>
                <a:srgbClr val="00FF99"/>
              </a:solidFill>
              <a:latin typeface="Comic Sans MS" pitchFamily="66" charset="0"/>
            </a:endParaRPr>
          </a:p>
          <a:p>
            <a:pPr marL="457200" indent="-457200">
              <a:buAutoNum type="alphaLcPeriod"/>
            </a:pP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the chemist’s</a:t>
            </a:r>
          </a:p>
          <a:p>
            <a:pPr marL="457200" indent="-457200">
              <a:buAutoNum type="alphaLcPeriod"/>
            </a:pPr>
            <a:endParaRPr lang="en-GB" sz="2400" dirty="0">
              <a:solidFill>
                <a:srgbClr val="00FF99"/>
              </a:solidFill>
              <a:latin typeface="Comic Sans MS" pitchFamily="66" charset="0"/>
            </a:endParaRPr>
          </a:p>
          <a:p>
            <a:pPr marL="457200" indent="-457200">
              <a:buAutoNum type="alphaLcPeriod"/>
            </a:pP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the gift shop</a:t>
            </a:r>
          </a:p>
          <a:p>
            <a:pPr marL="457200" indent="-457200">
              <a:buAutoNum type="alphaLcPeriod"/>
            </a:pPr>
            <a:endParaRPr lang="en-GB" sz="2400" dirty="0">
              <a:solidFill>
                <a:srgbClr val="00FF99"/>
              </a:solidFill>
              <a:latin typeface="Comic Sans MS" pitchFamily="66" charset="0"/>
            </a:endParaRPr>
          </a:p>
          <a:p>
            <a:pPr marL="457200" indent="-457200">
              <a:buAutoNum type="alphaLcPeriod"/>
            </a:pP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the jeweller’s</a:t>
            </a:r>
          </a:p>
          <a:p>
            <a:pPr marL="457200" indent="-457200">
              <a:buAutoNum type="alphaLcPeriod"/>
            </a:pPr>
            <a:endParaRPr lang="en-GB" sz="2400" dirty="0">
              <a:solidFill>
                <a:srgbClr val="00FF99"/>
              </a:solidFill>
              <a:latin typeface="Comic Sans MS" pitchFamily="66" charset="0"/>
            </a:endParaRPr>
          </a:p>
          <a:p>
            <a:pPr marL="457200" indent="-457200">
              <a:buAutoNum type="alphaLcPeriod"/>
            </a:pP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the supermarket</a:t>
            </a:r>
          </a:p>
          <a:p>
            <a:pPr marL="457200" indent="-457200">
              <a:buAutoNum type="alphaLcPeriod"/>
            </a:pPr>
            <a:endParaRPr lang="en-GB" sz="2400" dirty="0" smtClean="0">
              <a:solidFill>
                <a:srgbClr val="00FF99"/>
              </a:solidFill>
              <a:latin typeface="Comic Sans MS" pitchFamily="66" charset="0"/>
            </a:endParaRPr>
          </a:p>
          <a:p>
            <a:pPr marL="457200" indent="-457200">
              <a:buAutoNum type="alphaLcPeriod"/>
            </a:pP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the furniture shop</a:t>
            </a:r>
          </a:p>
          <a:p>
            <a:pPr marL="457200" indent="-457200">
              <a:buAutoNum type="alphaLcPeriod"/>
            </a:pPr>
            <a:endParaRPr lang="en-GB" sz="2400" dirty="0">
              <a:solidFill>
                <a:srgbClr val="00FF99"/>
              </a:solidFill>
              <a:latin typeface="Comic Sans MS" pitchFamily="66" charset="0"/>
            </a:endParaRPr>
          </a:p>
          <a:p>
            <a:pPr marL="457200" indent="-457200">
              <a:buAutoNum type="alphaLcPeriod"/>
            </a:pP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the fishmonger’s</a:t>
            </a:r>
          </a:p>
          <a:p>
            <a:pPr marL="457200" indent="-457200">
              <a:buAutoNum type="alphaLcPeriod"/>
            </a:pPr>
            <a:endParaRPr lang="en-GB" sz="2400" dirty="0">
              <a:solidFill>
                <a:srgbClr val="00FF99"/>
              </a:solidFill>
              <a:latin typeface="Comic Sans MS" pitchFamily="66" charset="0"/>
            </a:endParaRPr>
          </a:p>
          <a:p>
            <a:pPr marL="457200" indent="-457200">
              <a:buAutoNum type="alphaLcPeriod"/>
            </a:pP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the cake shop</a:t>
            </a:r>
          </a:p>
          <a:p>
            <a:pPr marL="457200" indent="-457200">
              <a:buAutoNum type="alphaLcPeriod"/>
            </a:pPr>
            <a:endParaRPr lang="en-GB" sz="2400" dirty="0">
              <a:solidFill>
                <a:srgbClr val="00FF99"/>
              </a:solidFill>
              <a:latin typeface="Comic Sans MS" pitchFamily="66" charset="0"/>
            </a:endParaRPr>
          </a:p>
          <a:p>
            <a:pPr marL="457200" indent="-457200">
              <a:buAutoNum type="alphaLcPeriod"/>
            </a:pP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the perfume shop</a:t>
            </a:r>
          </a:p>
          <a:p>
            <a:endParaRPr lang="en-GB" sz="28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11" y="41155"/>
            <a:ext cx="432048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Q: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Où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est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………………………..?</a:t>
            </a:r>
          </a:p>
          <a:p>
            <a:endParaRPr lang="en-GB" sz="24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1.  le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supermarché</a:t>
            </a:r>
            <a:endParaRPr lang="en-GB" sz="24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endParaRPr lang="en-GB" sz="24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2.  la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pharmacie</a:t>
            </a:r>
            <a:endParaRPr lang="en-GB" sz="24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LcPeriod"/>
            </a:pP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3.  la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poissonerie</a:t>
            </a:r>
            <a:endParaRPr lang="en-GB" sz="24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LcPeriod"/>
            </a:pP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4.  la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pâtisserie</a:t>
            </a:r>
            <a:endParaRPr lang="en-GB" sz="24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LcPeriod"/>
            </a:pPr>
            <a:endParaRPr lang="en-GB" sz="24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5.  la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parfumerie</a:t>
            </a:r>
            <a:endParaRPr lang="en-GB" sz="24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LcPeriod"/>
            </a:pP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6.  le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magasin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de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cadeaux</a:t>
            </a:r>
            <a:endParaRPr lang="en-GB" sz="24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rabicPeriod" startAt="7"/>
            </a:pP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le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magasin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de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meubles</a:t>
            </a:r>
            <a:endParaRPr lang="en-GB" sz="24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8.  la bijouterie</a:t>
            </a:r>
            <a:endParaRPr lang="en-GB" sz="28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836711"/>
            <a:ext cx="3240358" cy="461665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FF99"/>
                </a:solidFill>
                <a:latin typeface="Comic Sans MS" pitchFamily="66" charset="0"/>
              </a:rPr>
              <a:t>d</a:t>
            </a: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.  the supermarket</a:t>
            </a:r>
            <a:endParaRPr lang="en-GB" sz="2800" dirty="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60346" y="1593922"/>
            <a:ext cx="3226249" cy="461665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FF99"/>
                </a:solidFill>
                <a:latin typeface="Comic Sans MS" pitchFamily="66" charset="0"/>
              </a:rPr>
              <a:t>a</a:t>
            </a: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.  the chemist’s</a:t>
            </a:r>
            <a:endParaRPr lang="en-GB" sz="2800" dirty="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40487" y="2207504"/>
            <a:ext cx="3271872" cy="461665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f.  the fishmonger’s</a:t>
            </a:r>
            <a:endParaRPr lang="en-GB" sz="2800" dirty="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15847" y="2946803"/>
            <a:ext cx="3222171" cy="461665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FF99"/>
                </a:solidFill>
                <a:latin typeface="Comic Sans MS" pitchFamily="66" charset="0"/>
              </a:rPr>
              <a:t>g</a:t>
            </a: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.  the cake shop</a:t>
            </a:r>
            <a:endParaRPr lang="en-GB" sz="2800" dirty="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49611" y="3711529"/>
            <a:ext cx="3285135" cy="461665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FF99"/>
                </a:solidFill>
                <a:latin typeface="Comic Sans MS" pitchFamily="66" charset="0"/>
              </a:rPr>
              <a:t>h</a:t>
            </a: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.  the perfume shop</a:t>
            </a:r>
            <a:endParaRPr lang="en-GB" sz="2800" dirty="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19312" y="4407495"/>
            <a:ext cx="3293046" cy="461665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b.  the gift shop</a:t>
            </a:r>
            <a:endParaRPr lang="en-GB" sz="2800" dirty="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17272" y="5133433"/>
            <a:ext cx="3297125" cy="461665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FF99"/>
                </a:solidFill>
                <a:latin typeface="Comic Sans MS" pitchFamily="66" charset="0"/>
              </a:rPr>
              <a:t>e</a:t>
            </a: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.  the furniture shop</a:t>
            </a:r>
            <a:endParaRPr lang="en-GB" sz="2800" dirty="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7271" y="5943910"/>
            <a:ext cx="3297125" cy="461665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FF99"/>
                </a:solidFill>
                <a:latin typeface="Comic Sans MS" pitchFamily="66" charset="0"/>
              </a:rPr>
              <a:t>c</a:t>
            </a: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.  the jeweller’s</a:t>
            </a:r>
            <a:endParaRPr lang="en-GB" sz="2800" dirty="0">
              <a:solidFill>
                <a:srgbClr val="00FF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20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9630" y="2804662"/>
            <a:ext cx="3771590" cy="461665"/>
          </a:xfrm>
          <a:prstGeom prst="rect">
            <a:avLst/>
          </a:prstGeom>
          <a:solidFill>
            <a:srgbClr val="9933FF"/>
          </a:solidFill>
          <a:ln w="254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  KEY VERBS</a:t>
            </a:r>
            <a:endParaRPr lang="en-GB" sz="2400" dirty="0">
              <a:solidFill>
                <a:schemeClr val="accent6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4804" y="388414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FF66"/>
                </a:solidFill>
                <a:latin typeface="Comic Sans MS" pitchFamily="66" charset="0"/>
              </a:rPr>
              <a:t>IMPROVE YOUR LANGUAGE </a:t>
            </a:r>
            <a:endParaRPr lang="en-GB" sz="32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59210" y="1052736"/>
            <a:ext cx="7046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At GCSE you will be expected to say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what there is in your town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give the location of each place</a:t>
            </a: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t.ward.HOLLY-LODGE\AppData\Local\Microsoft\Windows\Temporary Internet Files\Content.IE5\O4B2E8LA\MC9002819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528" y="223227"/>
            <a:ext cx="1167435" cy="110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.ward.HOLLY-LODGE\AppData\Local\Microsoft\Windows\Temporary Internet Files\Content.IE5\SEJL84K2\MC90039162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17" y="223227"/>
            <a:ext cx="1133941" cy="11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9517" y="4138639"/>
            <a:ext cx="2751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  <a:latin typeface="Comic Sans MS" pitchFamily="66" charset="0"/>
              </a:rPr>
              <a:t>sont</a:t>
            </a:r>
            <a:endParaRPr lang="en-GB" sz="2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9517" y="3497158"/>
            <a:ext cx="2528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FF00"/>
                </a:solidFill>
                <a:latin typeface="Comic Sans MS" pitchFamily="66" charset="0"/>
              </a:rPr>
              <a:t>est</a:t>
            </a:r>
            <a:endParaRPr lang="en-GB" sz="2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90527" y="3513723"/>
            <a:ext cx="3771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is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90527" y="4138638"/>
            <a:ext cx="3771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are</a:t>
            </a:r>
            <a:endParaRPr lang="en-GB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33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3" grpId="0"/>
      <p:bldP spid="18" grpId="0"/>
      <p:bldP spid="19" grpId="0"/>
      <p:bldP spid="20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364804" y="388414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FF66"/>
                </a:solidFill>
                <a:latin typeface="Comic Sans MS" pitchFamily="66" charset="0"/>
              </a:rPr>
              <a:t>IMPROVE YOUR LANGUAGE </a:t>
            </a:r>
            <a:endParaRPr lang="en-GB" sz="28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7813" y="894120"/>
            <a:ext cx="6590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FF66"/>
                </a:solidFill>
                <a:latin typeface="Comic Sans MS" pitchFamily="66" charset="0"/>
              </a:rPr>
              <a:t>by giving more detailed information</a:t>
            </a:r>
            <a:endParaRPr lang="en-GB" sz="28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t.ward.HOLLY-LODGE\AppData\Local\Microsoft\Windows\Temporary Internet Files\Content.IE5\O4B2E8LA\MC9002819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528" y="223227"/>
            <a:ext cx="1167435" cy="110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.ward.HOLLY-LODGE\AppData\Local\Microsoft\Windows\Temporary Internet Files\Content.IE5\SEJL84K2\MC90039162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17" y="223227"/>
            <a:ext cx="1133941" cy="11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93782" y="1599183"/>
            <a:ext cx="6590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Comic Sans MS" pitchFamily="66" charset="0"/>
              </a:rPr>
              <a:t>LOCATION – SAY EXACTLY WHERE IT IS</a:t>
            </a:r>
            <a:endParaRPr lang="en-GB" sz="2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2708" y="1854245"/>
            <a:ext cx="17670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200" dirty="0" err="1" smtClean="0">
                <a:solidFill>
                  <a:srgbClr val="FFFF00"/>
                </a:solidFill>
                <a:latin typeface="Comic Sans MS" pitchFamily="66" charset="0"/>
              </a:rPr>
              <a:t>près</a:t>
            </a:r>
            <a:r>
              <a:rPr lang="en-GB" sz="2200" dirty="0" smtClean="0">
                <a:solidFill>
                  <a:srgbClr val="FFFF00"/>
                </a:solidFill>
                <a:latin typeface="Comic Sans MS" pitchFamily="66" charset="0"/>
              </a:rPr>
              <a:t> de </a:t>
            </a:r>
          </a:p>
          <a:p>
            <a:pPr>
              <a:lnSpc>
                <a:spcPct val="200000"/>
              </a:lnSpc>
            </a:pPr>
            <a:r>
              <a:rPr lang="en-GB" sz="2200" dirty="0" smtClean="0">
                <a:solidFill>
                  <a:srgbClr val="FFFF00"/>
                </a:solidFill>
                <a:latin typeface="Comic Sans MS" pitchFamily="66" charset="0"/>
              </a:rPr>
              <a:t>loin de</a:t>
            </a:r>
          </a:p>
          <a:p>
            <a:pPr>
              <a:lnSpc>
                <a:spcPct val="200000"/>
              </a:lnSpc>
            </a:pPr>
            <a:r>
              <a:rPr lang="en-GB" sz="2200" dirty="0" smtClean="0">
                <a:solidFill>
                  <a:srgbClr val="FFFF00"/>
                </a:solidFill>
                <a:latin typeface="Comic Sans MS" pitchFamily="66" charset="0"/>
              </a:rPr>
              <a:t>en face de</a:t>
            </a:r>
          </a:p>
          <a:p>
            <a:pPr>
              <a:lnSpc>
                <a:spcPct val="200000"/>
              </a:lnSpc>
            </a:pPr>
            <a:r>
              <a:rPr lang="en-GB" sz="2200" dirty="0" smtClean="0">
                <a:solidFill>
                  <a:srgbClr val="FFFF00"/>
                </a:solidFill>
                <a:latin typeface="Comic Sans MS" pitchFamily="66" charset="0"/>
              </a:rPr>
              <a:t>à </a:t>
            </a:r>
            <a:r>
              <a:rPr lang="en-GB" sz="2200" dirty="0" err="1" smtClean="0">
                <a:solidFill>
                  <a:srgbClr val="FFFF00"/>
                </a:solidFill>
                <a:latin typeface="Comic Sans MS" pitchFamily="66" charset="0"/>
              </a:rPr>
              <a:t>côté</a:t>
            </a:r>
            <a:r>
              <a:rPr lang="en-GB" sz="2200" dirty="0" smtClean="0">
                <a:solidFill>
                  <a:srgbClr val="FFFF00"/>
                </a:solidFill>
                <a:latin typeface="Comic Sans MS" pitchFamily="66" charset="0"/>
              </a:rPr>
              <a:t> de</a:t>
            </a:r>
          </a:p>
          <a:p>
            <a:pPr>
              <a:lnSpc>
                <a:spcPct val="200000"/>
              </a:lnSpc>
            </a:pPr>
            <a:r>
              <a:rPr lang="en-GB" sz="2200" smtClean="0">
                <a:solidFill>
                  <a:srgbClr val="FFFF00"/>
                </a:solidFill>
                <a:latin typeface="Comic Sans MS" pitchFamily="66" charset="0"/>
              </a:rPr>
              <a:t>au bout </a:t>
            </a:r>
            <a:r>
              <a:rPr lang="en-GB" sz="2200" dirty="0" smtClean="0">
                <a:solidFill>
                  <a:srgbClr val="FFFF00"/>
                </a:solidFill>
                <a:latin typeface="Comic Sans MS" pitchFamily="66" charset="0"/>
              </a:rPr>
              <a:t>de</a:t>
            </a:r>
          </a:p>
          <a:p>
            <a:pPr>
              <a:lnSpc>
                <a:spcPct val="200000"/>
              </a:lnSpc>
            </a:pPr>
            <a:r>
              <a:rPr lang="en-GB" sz="2200" dirty="0" err="1" smtClean="0">
                <a:solidFill>
                  <a:srgbClr val="FFFF00"/>
                </a:solidFill>
                <a:latin typeface="Comic Sans MS" pitchFamily="66" charset="0"/>
              </a:rPr>
              <a:t>devant</a:t>
            </a:r>
            <a:endParaRPr lang="en-GB" sz="22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lnSpc>
                <a:spcPct val="200000"/>
              </a:lnSpc>
            </a:pPr>
            <a:r>
              <a:rPr lang="en-GB" sz="2200" dirty="0" smtClean="0">
                <a:solidFill>
                  <a:srgbClr val="FFFF00"/>
                </a:solidFill>
                <a:latin typeface="Comic Sans MS" pitchFamily="66" charset="0"/>
              </a:rPr>
              <a:t>derrière</a:t>
            </a:r>
            <a:endParaRPr lang="en-GB" sz="22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4451" y="1749870"/>
            <a:ext cx="1767036" cy="671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near to</a:t>
            </a:r>
            <a:endParaRPr lang="en-GB" sz="2200" dirty="0">
              <a:solidFill>
                <a:schemeClr val="accent6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21002" y="2564904"/>
            <a:ext cx="1767036" cy="671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far from</a:t>
            </a:r>
            <a:endParaRPr lang="en-GB" sz="2200" dirty="0">
              <a:solidFill>
                <a:schemeClr val="accent6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24451" y="3140968"/>
            <a:ext cx="1767036" cy="671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opposite</a:t>
            </a:r>
            <a:endParaRPr lang="en-GB" sz="2200" dirty="0">
              <a:solidFill>
                <a:schemeClr val="accent6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59652" y="3824316"/>
            <a:ext cx="1767036" cy="671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next to</a:t>
            </a:r>
            <a:endParaRPr lang="en-GB" sz="2200" dirty="0">
              <a:solidFill>
                <a:schemeClr val="accent6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62388" y="4499192"/>
            <a:ext cx="1925143" cy="671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at the end of</a:t>
            </a:r>
            <a:endParaRPr lang="en-GB" sz="2200" dirty="0">
              <a:solidFill>
                <a:schemeClr val="accent6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89996" y="2564904"/>
            <a:ext cx="2232249" cy="3477875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200" dirty="0" smtClean="0">
                <a:solidFill>
                  <a:srgbClr val="FF0000"/>
                </a:solidFill>
                <a:latin typeface="Comic Sans MS" pitchFamily="66" charset="0"/>
              </a:rPr>
              <a:t>  REMEMBER!!</a:t>
            </a:r>
          </a:p>
          <a:p>
            <a:pPr>
              <a:lnSpc>
                <a:spcPct val="200000"/>
              </a:lnSpc>
            </a:pPr>
            <a:r>
              <a:rPr lang="en-GB" sz="2200" dirty="0" smtClean="0">
                <a:solidFill>
                  <a:srgbClr val="FF0000"/>
                </a:solidFill>
                <a:latin typeface="Comic Sans MS" pitchFamily="66" charset="0"/>
              </a:rPr>
              <a:t>  de + le  = </a:t>
            </a:r>
            <a:r>
              <a:rPr lang="en-GB" sz="2200" b="1" u="sng" dirty="0" smtClean="0">
                <a:solidFill>
                  <a:srgbClr val="7030A0"/>
                </a:solidFill>
                <a:latin typeface="Comic Sans MS" pitchFamily="66" charset="0"/>
              </a:rPr>
              <a:t>du</a:t>
            </a:r>
          </a:p>
          <a:p>
            <a:pPr>
              <a:lnSpc>
                <a:spcPct val="200000"/>
              </a:lnSpc>
            </a:pPr>
            <a:r>
              <a:rPr lang="en-GB" sz="2200" dirty="0" smtClean="0">
                <a:solidFill>
                  <a:srgbClr val="FF0000"/>
                </a:solidFill>
                <a:latin typeface="Comic Sans MS" pitchFamily="66" charset="0"/>
              </a:rPr>
              <a:t>  de + la  = de la</a:t>
            </a:r>
          </a:p>
          <a:p>
            <a:pPr>
              <a:lnSpc>
                <a:spcPct val="200000"/>
              </a:lnSpc>
            </a:pPr>
            <a:r>
              <a:rPr lang="en-GB" sz="2200" dirty="0" smtClean="0">
                <a:solidFill>
                  <a:srgbClr val="FF0000"/>
                </a:solidFill>
                <a:latin typeface="Comic Sans MS" pitchFamily="66" charset="0"/>
              </a:rPr>
              <a:t>  de + l’   = de l’</a:t>
            </a:r>
          </a:p>
          <a:p>
            <a:pPr>
              <a:lnSpc>
                <a:spcPct val="200000"/>
              </a:lnSpc>
            </a:pPr>
            <a:r>
              <a:rPr lang="en-GB" sz="2200" dirty="0" smtClean="0">
                <a:solidFill>
                  <a:srgbClr val="FF0000"/>
                </a:solidFill>
                <a:latin typeface="Comic Sans MS" pitchFamily="66" charset="0"/>
              </a:rPr>
              <a:t>  de + les = </a:t>
            </a:r>
            <a:r>
              <a:rPr lang="en-GB" sz="2200" b="1" u="sng" dirty="0" smtClean="0">
                <a:solidFill>
                  <a:srgbClr val="7030A0"/>
                </a:solidFill>
                <a:latin typeface="Comic Sans MS" pitchFamily="66" charset="0"/>
              </a:rPr>
              <a:t>des</a:t>
            </a:r>
            <a:r>
              <a:rPr lang="en-GB" sz="22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en-GB" sz="2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1002" y="5170210"/>
            <a:ext cx="1925143" cy="671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in front</a:t>
            </a:r>
            <a:endParaRPr lang="en-GB" sz="2200" dirty="0">
              <a:solidFill>
                <a:schemeClr val="accent6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62388" y="5898763"/>
            <a:ext cx="1925143" cy="671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behind</a:t>
            </a:r>
            <a:endParaRPr lang="en-GB" sz="2200" dirty="0">
              <a:solidFill>
                <a:schemeClr val="accent6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78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4" grpId="0"/>
      <p:bldP spid="5" grpId="0"/>
      <p:bldP spid="17" grpId="0"/>
      <p:bldP spid="20" grpId="0"/>
      <p:bldP spid="21" grpId="0"/>
      <p:bldP spid="22" grpId="0"/>
      <p:bldP spid="23" grpId="0"/>
      <p:bldP spid="24" grpId="0" animBg="1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47028" y="370900"/>
            <a:ext cx="6688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FF66"/>
                </a:solidFill>
                <a:latin typeface="Comic Sans MS" pitchFamily="66" charset="0"/>
              </a:rPr>
              <a:t>NOW PRACTICE YOUR LANGUAGE </a:t>
            </a:r>
            <a:endParaRPr lang="en-GB" sz="28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7027" y="784910"/>
            <a:ext cx="6688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FF66"/>
                </a:solidFill>
                <a:latin typeface="Comic Sans MS" pitchFamily="66" charset="0"/>
              </a:rPr>
              <a:t>Can you translate these sentences</a:t>
            </a:r>
            <a:endParaRPr lang="en-GB" sz="28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65867" y="1544431"/>
            <a:ext cx="5637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latin typeface="Comic Sans MS" pitchFamily="66" charset="0"/>
              </a:rPr>
              <a:t>1.  Le </a:t>
            </a:r>
            <a:r>
              <a:rPr lang="en-GB" sz="2000" dirty="0" err="1" smtClean="0">
                <a:solidFill>
                  <a:srgbClr val="FFFF00"/>
                </a:solidFill>
                <a:latin typeface="Comic Sans MS" pitchFamily="66" charset="0"/>
              </a:rPr>
              <a:t>supermarché</a:t>
            </a:r>
            <a:r>
              <a:rPr lang="en-GB" sz="20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GB" sz="2000" dirty="0" err="1" smtClean="0">
                <a:solidFill>
                  <a:srgbClr val="FFFF00"/>
                </a:solidFill>
                <a:latin typeface="Comic Sans MS" pitchFamily="66" charset="0"/>
              </a:rPr>
              <a:t>est</a:t>
            </a:r>
            <a:r>
              <a:rPr lang="en-GB" sz="2000" dirty="0" smtClean="0">
                <a:solidFill>
                  <a:srgbClr val="FFFF00"/>
                </a:solidFill>
                <a:latin typeface="Comic Sans MS" pitchFamily="66" charset="0"/>
              </a:rPr>
              <a:t> à </a:t>
            </a:r>
            <a:r>
              <a:rPr lang="en-GB" sz="2000" dirty="0" err="1" smtClean="0">
                <a:solidFill>
                  <a:srgbClr val="FFFF00"/>
                </a:solidFill>
                <a:latin typeface="Comic Sans MS" pitchFamily="66" charset="0"/>
              </a:rPr>
              <a:t>côté</a:t>
            </a:r>
            <a:r>
              <a:rPr lang="en-GB" sz="2000" dirty="0" smtClean="0">
                <a:solidFill>
                  <a:srgbClr val="FFFF00"/>
                </a:solidFill>
                <a:latin typeface="Comic Sans MS" pitchFamily="66" charset="0"/>
              </a:rPr>
              <a:t> de la </a:t>
            </a:r>
            <a:r>
              <a:rPr lang="en-GB" sz="2000" dirty="0" err="1" smtClean="0">
                <a:solidFill>
                  <a:srgbClr val="FFFF00"/>
                </a:solidFill>
                <a:latin typeface="Comic Sans MS" pitchFamily="66" charset="0"/>
              </a:rPr>
              <a:t>pâtisserie</a:t>
            </a:r>
            <a:r>
              <a:rPr lang="en-GB" sz="2000" dirty="0" smtClean="0">
                <a:solidFill>
                  <a:srgbClr val="FFFF00"/>
                </a:solidFill>
                <a:latin typeface="Comic Sans MS" pitchFamily="66" charset="0"/>
              </a:rPr>
              <a:t>.</a:t>
            </a:r>
            <a:endParaRPr lang="en-GB" sz="2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62439" y="1944541"/>
            <a:ext cx="6709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1.  The supermarket is next to the cake shop.</a:t>
            </a:r>
            <a:endParaRPr lang="en-GB" sz="2000" dirty="0">
              <a:solidFill>
                <a:schemeClr val="accent6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33778" y="2852936"/>
            <a:ext cx="7170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latin typeface="Comic Sans MS" pitchFamily="66" charset="0"/>
              </a:rPr>
              <a:t>2.  La </a:t>
            </a:r>
            <a:r>
              <a:rPr lang="en-GB" sz="2000" dirty="0" err="1" smtClean="0">
                <a:solidFill>
                  <a:srgbClr val="FFFF00"/>
                </a:solidFill>
                <a:latin typeface="Comic Sans MS" pitchFamily="66" charset="0"/>
              </a:rPr>
              <a:t>pharmacie</a:t>
            </a:r>
            <a:r>
              <a:rPr lang="en-GB" sz="20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GB" sz="2000" dirty="0" err="1" smtClean="0">
                <a:solidFill>
                  <a:srgbClr val="FFFF00"/>
                </a:solidFill>
                <a:latin typeface="Comic Sans MS" pitchFamily="66" charset="0"/>
              </a:rPr>
              <a:t>est</a:t>
            </a:r>
            <a:r>
              <a:rPr lang="en-GB" sz="2000" dirty="0" smtClean="0">
                <a:solidFill>
                  <a:srgbClr val="FFFF00"/>
                </a:solidFill>
                <a:latin typeface="Comic Sans MS" pitchFamily="66" charset="0"/>
              </a:rPr>
              <a:t> en face du </a:t>
            </a:r>
            <a:r>
              <a:rPr lang="en-GB" sz="2000" dirty="0" err="1" smtClean="0">
                <a:solidFill>
                  <a:srgbClr val="FFFF00"/>
                </a:solidFill>
                <a:latin typeface="Comic Sans MS" pitchFamily="66" charset="0"/>
              </a:rPr>
              <a:t>magasin</a:t>
            </a:r>
            <a:r>
              <a:rPr lang="en-GB" sz="20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GB" sz="2000" dirty="0" smtClean="0">
                <a:solidFill>
                  <a:srgbClr val="FFFF00"/>
                </a:solidFill>
                <a:latin typeface="Comic Sans MS" pitchFamily="66" charset="0"/>
              </a:rPr>
              <a:t>de </a:t>
            </a:r>
            <a:r>
              <a:rPr lang="en-GB" sz="2000" dirty="0" err="1" smtClean="0">
                <a:solidFill>
                  <a:srgbClr val="FFFF00"/>
                </a:solidFill>
                <a:latin typeface="Comic Sans MS" pitchFamily="66" charset="0"/>
              </a:rPr>
              <a:t>meubles</a:t>
            </a:r>
            <a:r>
              <a:rPr lang="en-GB" sz="2000" dirty="0" smtClean="0">
                <a:solidFill>
                  <a:srgbClr val="FFFF00"/>
                </a:solidFill>
                <a:latin typeface="Comic Sans MS" pitchFamily="66" charset="0"/>
              </a:rPr>
              <a:t>.</a:t>
            </a:r>
            <a:endParaRPr lang="en-GB" sz="2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97770" y="4118400"/>
            <a:ext cx="7106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latin typeface="Comic Sans MS" pitchFamily="66" charset="0"/>
              </a:rPr>
              <a:t>3.  Le </a:t>
            </a:r>
            <a:r>
              <a:rPr lang="en-GB" sz="2000" dirty="0" err="1" smtClean="0">
                <a:solidFill>
                  <a:srgbClr val="FFFF00"/>
                </a:solidFill>
                <a:latin typeface="Comic Sans MS" pitchFamily="66" charset="0"/>
              </a:rPr>
              <a:t>magasin</a:t>
            </a:r>
            <a:r>
              <a:rPr lang="en-GB" sz="2000" dirty="0" smtClean="0">
                <a:solidFill>
                  <a:srgbClr val="FFFF00"/>
                </a:solidFill>
                <a:latin typeface="Comic Sans MS" pitchFamily="66" charset="0"/>
              </a:rPr>
              <a:t> de </a:t>
            </a:r>
            <a:r>
              <a:rPr lang="en-GB" sz="2000" dirty="0" err="1" smtClean="0">
                <a:solidFill>
                  <a:srgbClr val="FFFF00"/>
                </a:solidFill>
                <a:latin typeface="Comic Sans MS" pitchFamily="66" charset="0"/>
              </a:rPr>
              <a:t>cadeaux</a:t>
            </a:r>
            <a:r>
              <a:rPr lang="en-GB" sz="20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GB" sz="2000" dirty="0" err="1" smtClean="0">
                <a:solidFill>
                  <a:srgbClr val="FFFF00"/>
                </a:solidFill>
                <a:latin typeface="Comic Sans MS" pitchFamily="66" charset="0"/>
              </a:rPr>
              <a:t>est</a:t>
            </a:r>
            <a:r>
              <a:rPr lang="en-GB" sz="20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GB" sz="2000" dirty="0" err="1" smtClean="0">
                <a:solidFill>
                  <a:srgbClr val="FFFF00"/>
                </a:solidFill>
                <a:latin typeface="Comic Sans MS" pitchFamily="66" charset="0"/>
              </a:rPr>
              <a:t>près</a:t>
            </a:r>
            <a:r>
              <a:rPr lang="en-GB" sz="2000" dirty="0" smtClean="0">
                <a:solidFill>
                  <a:srgbClr val="FFFF00"/>
                </a:solidFill>
                <a:latin typeface="Comic Sans MS" pitchFamily="66" charset="0"/>
              </a:rPr>
              <a:t> du </a:t>
            </a:r>
            <a:r>
              <a:rPr lang="en-GB" sz="2000" dirty="0" err="1" smtClean="0">
                <a:solidFill>
                  <a:srgbClr val="FFFF00"/>
                </a:solidFill>
                <a:latin typeface="Comic Sans MS" pitchFamily="66" charset="0"/>
              </a:rPr>
              <a:t>magasin</a:t>
            </a:r>
            <a:r>
              <a:rPr lang="en-GB" sz="2000" dirty="0" smtClean="0">
                <a:solidFill>
                  <a:srgbClr val="FFFF00"/>
                </a:solidFill>
                <a:latin typeface="Comic Sans MS" pitchFamily="66" charset="0"/>
              </a:rPr>
              <a:t> de sports.</a:t>
            </a:r>
            <a:endParaRPr lang="en-GB" sz="2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47014" y="5310517"/>
            <a:ext cx="6625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latin typeface="Comic Sans MS" pitchFamily="66" charset="0"/>
              </a:rPr>
              <a:t>4.  Les toilettes </a:t>
            </a:r>
            <a:r>
              <a:rPr lang="en-GB" sz="2000" dirty="0" err="1" smtClean="0">
                <a:solidFill>
                  <a:srgbClr val="FFFF00"/>
                </a:solidFill>
                <a:latin typeface="Comic Sans MS" pitchFamily="66" charset="0"/>
              </a:rPr>
              <a:t>sont</a:t>
            </a:r>
            <a:r>
              <a:rPr lang="en-GB" sz="2000" dirty="0" smtClean="0">
                <a:solidFill>
                  <a:srgbClr val="FFFF00"/>
                </a:solidFill>
                <a:latin typeface="Comic Sans MS" pitchFamily="66" charset="0"/>
              </a:rPr>
              <a:t> loin de la </a:t>
            </a:r>
            <a:r>
              <a:rPr lang="en-GB" sz="2000" dirty="0" err="1" smtClean="0">
                <a:solidFill>
                  <a:srgbClr val="FFFF00"/>
                </a:solidFill>
                <a:latin typeface="Comic Sans MS" pitchFamily="66" charset="0"/>
              </a:rPr>
              <a:t>boucherie</a:t>
            </a:r>
            <a:r>
              <a:rPr lang="en-GB" sz="2000" dirty="0" smtClean="0">
                <a:solidFill>
                  <a:srgbClr val="FFFF00"/>
                </a:solidFill>
                <a:latin typeface="Comic Sans MS" pitchFamily="66" charset="0"/>
              </a:rPr>
              <a:t>.</a:t>
            </a:r>
            <a:endParaRPr lang="en-GB" sz="2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62438" y="3207013"/>
            <a:ext cx="7358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2</a:t>
            </a:r>
            <a:r>
              <a:rPr lang="en-GB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.  The chemist’s is opposite the furniture shop.</a:t>
            </a:r>
            <a:endParaRPr lang="en-GB" sz="2000" dirty="0">
              <a:solidFill>
                <a:schemeClr val="accent6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97995" y="4518510"/>
            <a:ext cx="5637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3.  The gift shop is near to the sports shop.</a:t>
            </a:r>
            <a:endParaRPr lang="en-GB" sz="2000" dirty="0">
              <a:solidFill>
                <a:schemeClr val="accent6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47890" y="5710627"/>
            <a:ext cx="6624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4</a:t>
            </a:r>
            <a:r>
              <a:rPr lang="en-GB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.  The toilets are far from the butcher’s.</a:t>
            </a:r>
            <a:endParaRPr lang="en-GB" sz="2000" dirty="0">
              <a:solidFill>
                <a:schemeClr val="accent6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58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784" y="412209"/>
            <a:ext cx="76175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rgbClr val="00FF99"/>
                </a:solidFill>
                <a:latin typeface="Comic Sans MS" pitchFamily="66" charset="0"/>
              </a:rPr>
              <a:t>THE STATIONER’S IS NEXT TO THE BOOK SHOP</a:t>
            </a:r>
            <a:r>
              <a:rPr lang="en-GB" sz="2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.</a:t>
            </a:r>
          </a:p>
          <a:p>
            <a:endParaRPr lang="en-GB" sz="2200" dirty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UcPeriod"/>
            </a:pP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La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papeterie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est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à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côté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de 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la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bibliothèque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.</a:t>
            </a:r>
          </a:p>
          <a:p>
            <a:pPr marL="457200" indent="-457200">
              <a:buAutoNum type="alphaUcPeriod"/>
            </a:pPr>
            <a:endParaRPr lang="en-GB" sz="2200" dirty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UcPeriod"/>
            </a:pP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La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papeterie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est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à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côté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de la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librairie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.</a:t>
            </a:r>
          </a:p>
          <a:p>
            <a:pPr marL="457200" indent="-457200">
              <a:buAutoNum type="alphaUcPeriod"/>
            </a:pPr>
            <a:endParaRPr lang="en-GB" sz="2200" dirty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UcPeriod"/>
            </a:pP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La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papeterie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est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à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côté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du café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.</a:t>
            </a:r>
            <a:endParaRPr lang="en-GB" sz="22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endParaRPr lang="en-GB" sz="2200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79826" y="1052736"/>
            <a:ext cx="2304256" cy="1938992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0" dirty="0">
                <a:solidFill>
                  <a:srgbClr val="00FF99"/>
                </a:solidFill>
                <a:latin typeface="Comic Sans MS" pitchFamily="66" charset="0"/>
              </a:rPr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7504" y="3358152"/>
            <a:ext cx="89289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rgbClr val="00FF99"/>
                </a:solidFill>
                <a:latin typeface="Comic Sans MS" pitchFamily="66" charset="0"/>
              </a:rPr>
              <a:t>THE PERFUME SHOP IS NEAR TO THE DEPARTMENT STORE.</a:t>
            </a:r>
          </a:p>
          <a:p>
            <a:endParaRPr lang="en-GB" sz="2200" dirty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UcPeriod"/>
            </a:pP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La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parfumerie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est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près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du grand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magasin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.</a:t>
            </a:r>
          </a:p>
          <a:p>
            <a:pPr marL="457200" indent="-457200">
              <a:buAutoNum type="alphaUcPeriod"/>
            </a:pPr>
            <a:endParaRPr lang="en-GB" sz="2200" dirty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UcPeriod"/>
            </a:pP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La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pharmacie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est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près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du grand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magasin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.</a:t>
            </a:r>
            <a:endParaRPr lang="en-GB" sz="22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UcPeriod"/>
            </a:pPr>
            <a:endParaRPr lang="en-GB" sz="2200" dirty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UcPeriod"/>
            </a:pP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La bijouterie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est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près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du grand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magasin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.</a:t>
            </a:r>
          </a:p>
          <a:p>
            <a:endParaRPr lang="en-GB" sz="2200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79826" y="4077072"/>
            <a:ext cx="2304256" cy="1938992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0" dirty="0" smtClean="0">
                <a:solidFill>
                  <a:srgbClr val="00FF99"/>
                </a:solidFill>
                <a:latin typeface="Comic Sans MS" pitchFamily="66" charset="0"/>
              </a:rPr>
              <a:t>A</a:t>
            </a:r>
            <a:endParaRPr lang="en-GB" sz="12000" dirty="0">
              <a:solidFill>
                <a:srgbClr val="00FF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18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12" grpId="0" animBg="1"/>
      <p:bldP spid="13" grpId="0"/>
      <p:bldP spid="13" grpId="1" build="allAtOnce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0220" y="332656"/>
            <a:ext cx="746013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rgbClr val="00FF99"/>
                </a:solidFill>
                <a:latin typeface="Comic Sans MS" pitchFamily="66" charset="0"/>
              </a:rPr>
              <a:t>THE BUTCHER’S IS AT THE END OF THE STREET.</a:t>
            </a:r>
          </a:p>
          <a:p>
            <a:endParaRPr lang="en-GB" sz="2200" dirty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UcPeriod"/>
            </a:pP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La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boucherie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est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au bout de la rue.</a:t>
            </a:r>
          </a:p>
          <a:p>
            <a:pPr marL="457200" indent="-457200">
              <a:buAutoNum type="alphaUcPeriod"/>
            </a:pPr>
            <a:endParaRPr lang="en-GB" sz="2200" dirty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UcPeriod"/>
            </a:pP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La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boulangerie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est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au 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bout 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de la rue.</a:t>
            </a:r>
            <a:endParaRPr lang="en-GB" sz="22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UcPeriod"/>
            </a:pPr>
            <a:endParaRPr lang="en-GB" sz="2200" dirty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UcPeriod"/>
            </a:pP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La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parfumerie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est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au 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bout 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de la rue.</a:t>
            </a:r>
            <a:endParaRPr lang="en-GB" sz="22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endParaRPr lang="en-GB" sz="2200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88224" y="1196752"/>
            <a:ext cx="2304256" cy="1938992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0" dirty="0" smtClean="0">
                <a:solidFill>
                  <a:srgbClr val="00FF99"/>
                </a:solidFill>
                <a:latin typeface="Comic Sans MS" pitchFamily="66" charset="0"/>
              </a:rPr>
              <a:t>A</a:t>
            </a:r>
            <a:endParaRPr lang="en-GB" sz="12000" dirty="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9717" y="3429000"/>
            <a:ext cx="721461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rgbClr val="00FF99"/>
                </a:solidFill>
                <a:latin typeface="Comic Sans MS" pitchFamily="66" charset="0"/>
              </a:rPr>
              <a:t>THE CAKE SHOP IS OPPOSITE THE JEWELLER’S.</a:t>
            </a:r>
          </a:p>
          <a:p>
            <a:endParaRPr lang="en-GB" sz="2200" dirty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UcPeriod"/>
            </a:pP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La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pâtisserie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est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en face 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de la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boulangerie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.</a:t>
            </a:r>
          </a:p>
          <a:p>
            <a:pPr marL="457200" indent="-457200">
              <a:buAutoNum type="alphaUcPeriod"/>
            </a:pPr>
            <a:endParaRPr lang="en-GB" sz="2200" dirty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UcPeriod"/>
            </a:pP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La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pâtisserie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est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en face de la bijouterie.</a:t>
            </a:r>
          </a:p>
          <a:p>
            <a:pPr marL="457200" indent="-457200">
              <a:buAutoNum type="alphaUcPeriod"/>
            </a:pPr>
            <a:endParaRPr lang="en-GB" sz="2200" dirty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lphaUcPeriod"/>
            </a:pP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La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pâtisserie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est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FFFF66"/>
                </a:solidFill>
                <a:latin typeface="Comic Sans MS" pitchFamily="66" charset="0"/>
              </a:rPr>
              <a:t>près</a:t>
            </a:r>
            <a:r>
              <a:rPr lang="en-GB" sz="2200" dirty="0" smtClean="0">
                <a:solidFill>
                  <a:srgbClr val="FFFF66"/>
                </a:solidFill>
                <a:latin typeface="Comic Sans MS" pitchFamily="66" charset="0"/>
              </a:rPr>
              <a:t> de 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la </a:t>
            </a:r>
            <a:r>
              <a:rPr lang="en-GB" sz="2200" dirty="0" err="1">
                <a:solidFill>
                  <a:srgbClr val="FFFF66"/>
                </a:solidFill>
                <a:latin typeface="Comic Sans MS" pitchFamily="66" charset="0"/>
              </a:rPr>
              <a:t>boulangerie</a:t>
            </a:r>
            <a:r>
              <a:rPr lang="en-GB" sz="2200" dirty="0">
                <a:solidFill>
                  <a:srgbClr val="FFFF66"/>
                </a:solidFill>
                <a:latin typeface="Comic Sans MS" pitchFamily="66" charset="0"/>
              </a:rPr>
              <a:t>.</a:t>
            </a:r>
            <a:endParaRPr lang="en-GB" sz="22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endParaRPr lang="en-GB" sz="2200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60232" y="3874842"/>
            <a:ext cx="2304256" cy="1938992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0" dirty="0" smtClean="0">
                <a:solidFill>
                  <a:srgbClr val="00FF99"/>
                </a:solidFill>
                <a:latin typeface="Comic Sans MS" pitchFamily="66" charset="0"/>
              </a:rPr>
              <a:t>B</a:t>
            </a:r>
            <a:endParaRPr lang="en-GB" sz="12000" dirty="0">
              <a:solidFill>
                <a:srgbClr val="00FF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04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 build="allAtOnce"/>
      <p:bldP spid="12" grpId="0" animBg="1"/>
      <p:bldP spid="13" grpId="0"/>
      <p:bldP spid="13" grpId="1" build="allAtOnce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802</Words>
  <Application>Microsoft Office PowerPoint</Application>
  <PresentationFormat>On-screen Show (4:3)</PresentationFormat>
  <Paragraphs>214</Paragraphs>
  <Slides>12</Slides>
  <Notes>0</Notes>
  <HiddenSlides>0</HiddenSlides>
  <MMClips>20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Holly Lodge Girls\'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Ward</dc:creator>
  <cp:lastModifiedBy>Win7</cp:lastModifiedBy>
  <cp:revision>58</cp:revision>
  <dcterms:created xsi:type="dcterms:W3CDTF">2011-12-08T17:54:42Z</dcterms:created>
  <dcterms:modified xsi:type="dcterms:W3CDTF">2012-05-08T15:37:43Z</dcterms:modified>
</cp:coreProperties>
</file>