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A1D62-915E-4956-B412-B152B580A02C}" type="datetimeFigureOut">
              <a:rPr lang="en-GB" smtClean="0"/>
              <a:t>18/04/2012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102F3-E27E-4350-9005-E09FCA210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12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102F3-E27E-4350-9005-E09FCA21092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177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116A14D-3134-46F6-A7FC-B0D0E64B5566}" type="slidenum">
              <a:rPr lang="fr-FR" b="0" smtClean="0"/>
              <a:pPr eaLnBrk="1" hangingPunct="1"/>
              <a:t>8</a:t>
            </a:fld>
            <a:endParaRPr lang="fr-FR" b="0" smtClean="0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Pupils decide whether the opinions given are positive or negative.  Answers appear one by one on mouseclick.</a:t>
            </a:r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B0C3251-F4DE-496D-9383-A118CC2827D2}" type="slidenum">
              <a:rPr lang="fr-FR" b="0" smtClean="0"/>
              <a:pPr eaLnBrk="1" hangingPunct="1"/>
              <a:t>10</a:t>
            </a:fld>
            <a:endParaRPr lang="fr-FR" b="0" smtClean="0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GB" smtClean="0"/>
              <a:t>Answers appear one by one on mouseclick.</a:t>
            </a:r>
          </a:p>
          <a:p>
            <a:pPr eaLnBrk="1" hangingPunct="1"/>
            <a:r>
              <a:rPr lang="en-GB" u="sng" smtClean="0"/>
              <a:t>Transcript</a:t>
            </a:r>
          </a:p>
          <a:p>
            <a:pPr eaLnBrk="1" hangingPunct="1"/>
            <a:r>
              <a:rPr lang="en-GB" smtClean="0"/>
              <a:t>1   Je trouve les maths assez difficiles et le prof me fait peur!</a:t>
            </a:r>
          </a:p>
          <a:p>
            <a:pPr eaLnBrk="1" hangingPunct="1"/>
            <a:r>
              <a:rPr lang="en-GB" smtClean="0"/>
              <a:t>2   Je trouve que le latin est très utile.</a:t>
            </a:r>
          </a:p>
          <a:p>
            <a:pPr eaLnBrk="1" hangingPunct="1"/>
            <a:r>
              <a:rPr lang="en-GB" smtClean="0"/>
              <a:t>3   A mon avis, la chimie est trop compliquée.</a:t>
            </a:r>
          </a:p>
          <a:p>
            <a:pPr eaLnBrk="1" hangingPunct="1"/>
            <a:r>
              <a:rPr lang="en-GB" smtClean="0"/>
              <a:t>4   Mon prof de dessin est très drôle.</a:t>
            </a:r>
          </a:p>
          <a:p>
            <a:pPr eaLnBrk="1" hangingPunct="1"/>
            <a:r>
              <a:rPr lang="en-GB" smtClean="0"/>
              <a:t>5   Je ne brille pas en espagnol mais j’aime beaucoup les cours.</a:t>
            </a:r>
          </a:p>
          <a:p>
            <a:pPr eaLnBrk="1" hangingPunct="1"/>
            <a:r>
              <a:rPr lang="en-GB" smtClean="0"/>
              <a:t>6   Mon prof d’informatique est trop strict.</a:t>
            </a:r>
          </a:p>
          <a:p>
            <a:pPr eaLnBrk="1" hangingPunct="1"/>
            <a:r>
              <a:rPr lang="en-GB" smtClean="0"/>
              <a:t>7   La musique est tout à fait nulle comme matière!</a:t>
            </a:r>
          </a:p>
          <a:p>
            <a:pPr eaLnBrk="1" hangingPunct="1"/>
            <a:r>
              <a:rPr lang="en-GB" smtClean="0"/>
              <a:t>8   J’ai de très bonnes notes en géographie.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CE486E0-0FEF-42FA-9150-61D1DBC932FB}" type="slidenum">
              <a:rPr lang="fr-FR" b="0" smtClean="0"/>
              <a:pPr eaLnBrk="1" hangingPunct="1"/>
              <a:t>11</a:t>
            </a:fld>
            <a:endParaRPr lang="fr-FR" b="0" smtClean="0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18/04/2012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892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18/04/2012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99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18/04/2012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06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18/04/2012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46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18/04/2012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79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18/04/2012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3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18/04/2012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09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18/04/2012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14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18/04/2012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31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18/04/2012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58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18/04/2012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15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B3060-C5B8-46AB-9FD6-0743B2922A82}" type="datetimeFigureOut">
              <a:rPr lang="en-GB" smtClean="0"/>
              <a:t>18/04/2012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471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image" Target="../media/image4.png"/><Relationship Id="rId3" Type="http://schemas.microsoft.com/office/2007/relationships/media" Target="../media/media2.mp3"/><Relationship Id="rId21" Type="http://schemas.openxmlformats.org/officeDocument/2006/relationships/slideLayout" Target="../slideLayouts/slideLayout1.xml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openxmlformats.org/officeDocument/2006/relationships/image" Target="../media/image3.png"/><Relationship Id="rId33" Type="http://schemas.openxmlformats.org/officeDocument/2006/relationships/image" Target="../media/image11.pn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29" Type="http://schemas.openxmlformats.org/officeDocument/2006/relationships/image" Target="../media/image7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2.png"/><Relationship Id="rId32" Type="http://schemas.openxmlformats.org/officeDocument/2006/relationships/image" Target="../media/image10.pn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1.png"/><Relationship Id="rId28" Type="http://schemas.openxmlformats.org/officeDocument/2006/relationships/image" Target="../media/image6.png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31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notesSlide" Target="../notesSlides/notesSlide1.xml"/><Relationship Id="rId27" Type="http://schemas.openxmlformats.org/officeDocument/2006/relationships/image" Target="../media/image5.png"/><Relationship Id="rId30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YEAR%2010%20AND%20YEAR%2011%20WORK/School%20and%20Future%20Plans/Au%20Coll&#232;ge%20Writing%20Frame%20for%20School%20Subjects%20Using%20Opinion%20Phrases.do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p3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16.png"/><Relationship Id="rId3" Type="http://schemas.microsoft.com/office/2007/relationships/media" Target="../media/media12.mp3"/><Relationship Id="rId7" Type="http://schemas.microsoft.com/office/2007/relationships/media" Target="../media/media14.mp3"/><Relationship Id="rId12" Type="http://schemas.openxmlformats.org/officeDocument/2006/relationships/audio" Target="../media/media16.mp3"/><Relationship Id="rId17" Type="http://schemas.openxmlformats.org/officeDocument/2006/relationships/image" Target="../media/image15.png"/><Relationship Id="rId2" Type="http://schemas.openxmlformats.org/officeDocument/2006/relationships/audio" Target="../media/media11.mp3"/><Relationship Id="rId16" Type="http://schemas.openxmlformats.org/officeDocument/2006/relationships/image" Target="../media/image14.png"/><Relationship Id="rId20" Type="http://schemas.openxmlformats.org/officeDocument/2006/relationships/image" Target="../media/image11.png"/><Relationship Id="rId1" Type="http://schemas.microsoft.com/office/2007/relationships/media" Target="../media/media11.mp3"/><Relationship Id="rId6" Type="http://schemas.openxmlformats.org/officeDocument/2006/relationships/audio" Target="../media/media13.mp3"/><Relationship Id="rId11" Type="http://schemas.microsoft.com/office/2007/relationships/media" Target="../media/media16.mp3"/><Relationship Id="rId5" Type="http://schemas.microsoft.com/office/2007/relationships/media" Target="../media/media13.mp3"/><Relationship Id="rId15" Type="http://schemas.openxmlformats.org/officeDocument/2006/relationships/image" Target="../media/image13.png"/><Relationship Id="rId10" Type="http://schemas.openxmlformats.org/officeDocument/2006/relationships/audio" Target="../media/media15.mp3"/><Relationship Id="rId19" Type="http://schemas.openxmlformats.org/officeDocument/2006/relationships/image" Target="../media/image17.png"/><Relationship Id="rId4" Type="http://schemas.openxmlformats.org/officeDocument/2006/relationships/audio" Target="../media/media12.mp3"/><Relationship Id="rId9" Type="http://schemas.microsoft.com/office/2007/relationships/media" Target="../media/media15.mp3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../../Year%209%20Alternative%20Curriculum/Au%20Coll&#232;ge%20starter%20and%20plenary%20and%20letter.doc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12488" y="0"/>
            <a:ext cx="9144000" cy="457200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LES MATIÈRES – SCHOOL SUBJECTS</a:t>
            </a:r>
          </a:p>
        </p:txBody>
      </p:sp>
      <p:graphicFrame>
        <p:nvGraphicFramePr>
          <p:cNvPr id="7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7267"/>
              </p:ext>
            </p:extLst>
          </p:nvPr>
        </p:nvGraphicFramePr>
        <p:xfrm>
          <a:off x="10520" y="744151"/>
          <a:ext cx="9120992" cy="2196440"/>
        </p:xfrm>
        <a:graphic>
          <a:graphicData uri="http://schemas.openxmlformats.org/drawingml/2006/table">
            <a:tbl>
              <a:tblPr/>
              <a:tblGrid>
                <a:gridCol w="1756274"/>
                <a:gridCol w="1872208"/>
                <a:gridCol w="1872208"/>
                <a:gridCol w="1800200"/>
                <a:gridCol w="1820102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SPANISH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ENGLISH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FRENCH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GERMAN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GEOGRAPHY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2565904"/>
            <a:ext cx="1776176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l’espagnol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67849" y="2565904"/>
            <a:ext cx="1903004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l’anglais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70853" y="2565904"/>
            <a:ext cx="1903004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le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français</a:t>
            </a:r>
            <a:endParaRPr lang="en-GB" sz="2000" dirty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73857" y="2565904"/>
            <a:ext cx="178824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l’allemand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90227" y="2544142"/>
            <a:ext cx="178824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la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géographie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lvl="0" algn="ctr"/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graphicFrame>
        <p:nvGraphicFramePr>
          <p:cNvPr id="20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566210"/>
              </p:ext>
            </p:extLst>
          </p:nvPr>
        </p:nvGraphicFramePr>
        <p:xfrm>
          <a:off x="-5966" y="3717032"/>
          <a:ext cx="9120992" cy="2869272"/>
        </p:xfrm>
        <a:graphic>
          <a:graphicData uri="http://schemas.openxmlformats.org/drawingml/2006/table">
            <a:tbl>
              <a:tblPr/>
              <a:tblGrid>
                <a:gridCol w="1756274"/>
                <a:gridCol w="1872208"/>
                <a:gridCol w="1872208"/>
                <a:gridCol w="1800200"/>
                <a:gridCol w="1820102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HISTORY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I.C.T.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RELIGION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MUSIC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39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-48872" y="5834644"/>
            <a:ext cx="1824513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l’histoire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67849" y="5845071"/>
            <a:ext cx="1868047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l’informatique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03073" y="5848256"/>
            <a:ext cx="1940507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la religion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45480" y="5865295"/>
            <a:ext cx="1874152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les maths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19633" y="5848256"/>
            <a:ext cx="181188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la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musique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6" y="1268760"/>
            <a:ext cx="1532007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156" y="1367805"/>
            <a:ext cx="15144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94470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756" y="1172542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72542"/>
            <a:ext cx="1297978" cy="127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94" y="4485020"/>
            <a:ext cx="1327410" cy="136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156" y="4540757"/>
            <a:ext cx="1514475" cy="124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464" y="4540757"/>
            <a:ext cx="1515616" cy="11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756" y="4540757"/>
            <a:ext cx="1398156" cy="11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741" y="4620875"/>
            <a:ext cx="1750510" cy="9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llema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6315577" y="2919847"/>
            <a:ext cx="304800" cy="304800"/>
          </a:xfrm>
          <a:prstGeom prst="rect">
            <a:avLst/>
          </a:prstGeom>
        </p:spPr>
      </p:pic>
      <p:pic>
        <p:nvPicPr>
          <p:cNvPr id="3" name="l'espagnol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63384" y="2946886"/>
            <a:ext cx="304800" cy="304800"/>
          </a:xfrm>
          <a:prstGeom prst="rect">
            <a:avLst/>
          </a:prstGeom>
        </p:spPr>
      </p:pic>
      <p:pic>
        <p:nvPicPr>
          <p:cNvPr id="5" name="anglais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2684393" y="2953130"/>
            <a:ext cx="292312" cy="292312"/>
          </a:xfrm>
          <a:prstGeom prst="rect">
            <a:avLst/>
          </a:prstGeom>
        </p:spPr>
      </p:pic>
      <p:pic>
        <p:nvPicPr>
          <p:cNvPr id="6" name="francais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469955" y="2885509"/>
            <a:ext cx="304800" cy="304800"/>
          </a:xfrm>
          <a:prstGeom prst="rect">
            <a:avLst/>
          </a:prstGeom>
        </p:spPr>
      </p:pic>
      <p:pic>
        <p:nvPicPr>
          <p:cNvPr id="9" name="geog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073173" y="2885509"/>
            <a:ext cx="304800" cy="304800"/>
          </a:xfrm>
          <a:prstGeom prst="rect">
            <a:avLst/>
          </a:prstGeom>
        </p:spPr>
      </p:pic>
      <p:pic>
        <p:nvPicPr>
          <p:cNvPr id="10" name="histoire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691319" y="6186129"/>
            <a:ext cx="304800" cy="304800"/>
          </a:xfrm>
          <a:prstGeom prst="rect">
            <a:avLst/>
          </a:prstGeom>
        </p:spPr>
      </p:pic>
      <p:pic>
        <p:nvPicPr>
          <p:cNvPr id="12" name="informatique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2566951" y="6219238"/>
            <a:ext cx="304800" cy="304800"/>
          </a:xfrm>
          <a:prstGeom prst="rect">
            <a:avLst/>
          </a:prstGeom>
        </p:spPr>
      </p:pic>
      <p:pic>
        <p:nvPicPr>
          <p:cNvPr id="13" name="religion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475003" y="6229238"/>
            <a:ext cx="304800" cy="304800"/>
          </a:xfrm>
          <a:prstGeom prst="rect">
            <a:avLst/>
          </a:prstGeom>
        </p:spPr>
      </p:pic>
      <p:pic>
        <p:nvPicPr>
          <p:cNvPr id="14" name="maths.mp3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6243434" y="6216762"/>
            <a:ext cx="304800" cy="304800"/>
          </a:xfrm>
          <a:prstGeom prst="rect">
            <a:avLst/>
          </a:prstGeom>
        </p:spPr>
      </p:pic>
      <p:pic>
        <p:nvPicPr>
          <p:cNvPr id="17" name="musique.mp3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041596" y="621676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2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3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4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8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22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93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8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56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59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 animBg="1"/>
      <p:bldP spid="15" grpId="0" animBg="1"/>
      <p:bldP spid="16" grpId="0" animBg="1"/>
      <p:bldP spid="18" grpId="0" animBg="1"/>
      <p:bldP spid="19" grpId="0" animBg="1"/>
      <p:bldP spid="26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2895600" y="0"/>
            <a:ext cx="3581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400" b="0" dirty="0" err="1">
                <a:solidFill>
                  <a:schemeClr val="tx2">
                    <a:lumMod val="75000"/>
                  </a:schemeClr>
                </a:solidFill>
              </a:rPr>
              <a:t>Ecoute</a:t>
            </a:r>
            <a:r>
              <a:rPr lang="en-GB" sz="2400" b="0" dirty="0">
                <a:solidFill>
                  <a:schemeClr val="tx2">
                    <a:lumMod val="75000"/>
                  </a:schemeClr>
                </a:solidFill>
              </a:rPr>
              <a:t>!  </a:t>
            </a:r>
            <a:r>
              <a:rPr lang="en-GB" sz="2400" b="0" dirty="0" err="1">
                <a:solidFill>
                  <a:schemeClr val="tx2">
                    <a:lumMod val="75000"/>
                  </a:schemeClr>
                </a:solidFill>
              </a:rPr>
              <a:t>C’est</a:t>
            </a:r>
            <a:r>
              <a:rPr lang="en-GB" sz="2400" b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400" b="0" dirty="0" err="1">
                <a:solidFill>
                  <a:schemeClr val="tx2">
                    <a:lumMod val="75000"/>
                  </a:schemeClr>
                </a:solidFill>
              </a:rPr>
              <a:t>positif</a:t>
            </a:r>
            <a:r>
              <a:rPr lang="en-GB" sz="2400" b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400" b="0" dirty="0" err="1">
                <a:solidFill>
                  <a:schemeClr val="tx2">
                    <a:lumMod val="75000"/>
                  </a:schemeClr>
                </a:solidFill>
              </a:rPr>
              <a:t>ou</a:t>
            </a:r>
            <a:r>
              <a:rPr lang="en-GB" sz="2400" b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400" b="0" dirty="0" err="1">
                <a:solidFill>
                  <a:schemeClr val="tx2">
                    <a:lumMod val="75000"/>
                  </a:schemeClr>
                </a:solidFill>
              </a:rPr>
              <a:t>négatif</a:t>
            </a:r>
            <a:r>
              <a:rPr lang="en-GB" sz="2400" b="0" dirty="0">
                <a:solidFill>
                  <a:schemeClr val="tx2">
                    <a:lumMod val="75000"/>
                  </a:schemeClr>
                </a:solidFill>
              </a:rPr>
              <a:t>?  On </a:t>
            </a:r>
            <a:r>
              <a:rPr lang="en-GB" sz="2400" b="0" dirty="0" err="1">
                <a:solidFill>
                  <a:schemeClr val="tx2">
                    <a:lumMod val="75000"/>
                  </a:schemeClr>
                </a:solidFill>
              </a:rPr>
              <a:t>parle</a:t>
            </a:r>
            <a:r>
              <a:rPr lang="en-GB" sz="2400" b="0" dirty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GB" sz="2400" b="0" dirty="0" err="1">
                <a:solidFill>
                  <a:schemeClr val="tx2">
                    <a:lumMod val="75000"/>
                  </a:schemeClr>
                </a:solidFill>
              </a:rPr>
              <a:t>quelle</a:t>
            </a:r>
            <a:r>
              <a:rPr lang="en-GB" sz="2400" b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400" b="0" dirty="0" err="1">
                <a:solidFill>
                  <a:schemeClr val="tx2">
                    <a:lumMod val="75000"/>
                  </a:schemeClr>
                </a:solidFill>
              </a:rPr>
              <a:t>matière</a:t>
            </a:r>
            <a:r>
              <a:rPr lang="en-GB" sz="2400" b="0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201295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000" b="0" dirty="0">
                <a:solidFill>
                  <a:schemeClr val="tx2">
                    <a:lumMod val="75000"/>
                  </a:schemeClr>
                </a:solidFill>
              </a:rPr>
              <a:t>1	</a:t>
            </a:r>
          </a:p>
          <a:p>
            <a:endParaRPr lang="en-GB" sz="2000" b="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GB" sz="2000" b="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GB" sz="2000" b="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2000" b="0" dirty="0">
                <a:solidFill>
                  <a:schemeClr val="tx2">
                    <a:lumMod val="75000"/>
                  </a:schemeClr>
                </a:solidFill>
              </a:rPr>
              <a:t>2	</a:t>
            </a:r>
          </a:p>
          <a:p>
            <a:endParaRPr lang="en-GB" sz="2000" b="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GB" sz="2000" b="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GB" sz="2000" b="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2000" b="0" dirty="0">
                <a:solidFill>
                  <a:schemeClr val="tx2">
                    <a:lumMod val="75000"/>
                  </a:schemeClr>
                </a:solidFill>
              </a:rPr>
              <a:t>3	</a:t>
            </a:r>
          </a:p>
          <a:p>
            <a:endParaRPr lang="en-GB" sz="2000" b="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GB" sz="2000" b="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GB" sz="2000" b="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2000" b="0" dirty="0">
                <a:solidFill>
                  <a:schemeClr val="tx2">
                    <a:lumMod val="75000"/>
                  </a:schemeClr>
                </a:solidFill>
              </a:rPr>
              <a:t>4	</a:t>
            </a:r>
          </a:p>
          <a:p>
            <a:endParaRPr lang="en-GB" sz="2000" b="0" dirty="0">
              <a:solidFill>
                <a:srgbClr val="0000FF"/>
              </a:solidFill>
            </a:endParaRPr>
          </a:p>
          <a:p>
            <a:r>
              <a:rPr lang="en-GB" sz="2000" b="0" dirty="0">
                <a:solidFill>
                  <a:srgbClr val="0000FF"/>
                </a:solidFill>
              </a:rPr>
              <a:t>		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838200" y="838200"/>
            <a:ext cx="457200" cy="457200"/>
          </a:xfrm>
          <a:prstGeom prst="smileyFace">
            <a:avLst>
              <a:gd name="adj" fmla="val -4653"/>
            </a:avLst>
          </a:prstGeom>
          <a:solidFill>
            <a:schemeClr val="tx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838200" y="2057400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28575">
            <a:solidFill>
              <a:srgbClr val="66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838200" y="3276600"/>
            <a:ext cx="457200" cy="457200"/>
          </a:xfrm>
          <a:prstGeom prst="smileyFace">
            <a:avLst>
              <a:gd name="adj" fmla="val -4653"/>
            </a:avLst>
          </a:prstGeom>
          <a:solidFill>
            <a:schemeClr val="tx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838200" y="4495800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28575">
            <a:solidFill>
              <a:srgbClr val="66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3200400" y="1752600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28575">
            <a:solidFill>
              <a:srgbClr val="66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3200400" y="2895600"/>
            <a:ext cx="457200" cy="457200"/>
          </a:xfrm>
          <a:prstGeom prst="smileyFace">
            <a:avLst>
              <a:gd name="adj" fmla="val -4653"/>
            </a:avLst>
          </a:prstGeom>
          <a:solidFill>
            <a:schemeClr val="tx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3200400" y="4114800"/>
            <a:ext cx="457200" cy="457200"/>
          </a:xfrm>
          <a:prstGeom prst="smileyFace">
            <a:avLst>
              <a:gd name="adj" fmla="val -4653"/>
            </a:avLst>
          </a:prstGeom>
          <a:solidFill>
            <a:schemeClr val="tx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3200400" y="5410200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28575">
            <a:solidFill>
              <a:srgbClr val="66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1277" name="Picture 13" descr="math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6159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 descr="lat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7223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5" descr="chimi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24200"/>
            <a:ext cx="914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5" name="Rectangle 16"/>
          <p:cNvSpPr>
            <a:spLocks noChangeArrowheads="1"/>
          </p:cNvSpPr>
          <p:nvPr/>
        </p:nvSpPr>
        <p:spPr bwMode="auto">
          <a:xfrm>
            <a:off x="2483768" y="1752600"/>
            <a:ext cx="549275" cy="40934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GB" sz="200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</a:p>
          <a:p>
            <a:pPr eaLnBrk="0" hangingPunct="0"/>
            <a:r>
              <a:rPr lang="en-GB" sz="200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eaLnBrk="0" hangingPunct="0"/>
            <a:endParaRPr lang="en-GB" sz="2000" b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endParaRPr lang="en-GB" sz="2000" b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n-GB" sz="200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	</a:t>
            </a:r>
          </a:p>
          <a:p>
            <a:pPr eaLnBrk="0" hangingPunct="0"/>
            <a:endParaRPr lang="en-GB" sz="2000" b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endParaRPr lang="en-GB" sz="2000" b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n-GB" sz="20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GB" sz="200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eaLnBrk="0" hangingPunct="0"/>
            <a:endParaRPr lang="en-GB" sz="2000" b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endParaRPr lang="en-GB" sz="2000" b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n-GB" sz="200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pic>
        <p:nvPicPr>
          <p:cNvPr id="11281" name="Picture 17" descr="dessi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67200"/>
            <a:ext cx="890588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18" descr="espagno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00200"/>
            <a:ext cx="1219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19" descr="informatiqu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743200"/>
            <a:ext cx="10668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20" descr="musiqu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10000"/>
            <a:ext cx="43656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21" descr="geographi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1816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26" name="ShockwaveFlash1" r:id="rId2" imgW="2209524" imgH="990738"/>
        </mc:Choice>
        <mc:Fallback>
          <p:control name="ShockwaveFlash1" r:id="rId2" imgW="2209524" imgH="990738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38800" y="5410200"/>
                  <a:ext cx="2209800" cy="990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6654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0" grpId="0" animBg="1"/>
      <p:bldP spid="11271" grpId="0" animBg="1"/>
      <p:bldP spid="11272" grpId="0" animBg="1"/>
      <p:bldP spid="11273" grpId="0" animBg="1"/>
      <p:bldP spid="11274" grpId="0" animBg="1"/>
      <p:bldP spid="11275" grpId="0" animBg="1"/>
      <p:bldP spid="112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0"/>
            <a:ext cx="9144000" cy="6629400"/>
            <a:chOff x="0" y="0"/>
            <a:chExt cx="5760" cy="4176"/>
          </a:xfrm>
        </p:grpSpPr>
        <p:sp>
          <p:nvSpPr>
            <p:cNvPr id="1230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176"/>
            </a:xfrm>
            <a:prstGeom prst="rect">
              <a:avLst/>
            </a:prstGeom>
            <a:solidFill>
              <a:srgbClr val="5200A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03" name="AutoShape 4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5367" y="3911"/>
              <a:ext cx="288" cy="14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600CC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04" name="AutoShape 5">
              <a:hlinkClick r:id="" action="ppaction://hlinkshowjump?jump=previousslide"/>
            </p:cNvPr>
            <p:cNvSpPr>
              <a:spLocks noChangeArrowheads="1"/>
            </p:cNvSpPr>
            <p:nvPr/>
          </p:nvSpPr>
          <p:spPr bwMode="auto">
            <a:xfrm rot="-10798459">
              <a:off x="87" y="3911"/>
              <a:ext cx="288" cy="14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600CC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0" y="0"/>
            <a:ext cx="18038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 sz="2800" b="0" u="sng" dirty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Quantifiers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0" y="1479550"/>
            <a:ext cx="509626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8925" indent="-2889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AutoNum type="arabicPlain"/>
            </a:pPr>
            <a:r>
              <a:rPr lang="en-US" sz="2400" b="0" dirty="0" err="1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L’histoire</a:t>
            </a:r>
            <a:r>
              <a:rPr lang="en-US" sz="2400" b="0" dirty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, </a:t>
            </a:r>
            <a:r>
              <a:rPr lang="en-US" sz="2400" b="0" dirty="0" err="1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c’est</a:t>
            </a:r>
            <a:r>
              <a:rPr lang="en-US" sz="2400" b="0" dirty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 </a:t>
            </a:r>
            <a:r>
              <a:rPr lang="en-US" sz="2400" b="0" u="sng" dirty="0" err="1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très</a:t>
            </a:r>
            <a:r>
              <a:rPr lang="en-US" sz="2400" b="0" dirty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 </a:t>
            </a:r>
            <a:r>
              <a:rPr lang="en-US" sz="2400" b="0" dirty="0" err="1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int</a:t>
            </a:r>
            <a:r>
              <a:rPr lang="en-US" sz="2400" b="0" dirty="0" err="1">
                <a:solidFill>
                  <a:schemeClr val="tx2">
                    <a:lumMod val="75000"/>
                  </a:schemeClr>
                </a:solidFill>
              </a:rPr>
              <a:t>éressant</a:t>
            </a:r>
            <a:r>
              <a:rPr lang="en-US" sz="2400" b="0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n-US" sz="2400" b="0" dirty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 </a:t>
            </a:r>
          </a:p>
          <a:p>
            <a:pPr>
              <a:buFontTx/>
              <a:buAutoNum type="arabicPlain"/>
            </a:pPr>
            <a:r>
              <a:rPr lang="en-US" sz="2400" b="0" dirty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Les </a:t>
            </a:r>
            <a:r>
              <a:rPr lang="en-US" sz="2400" b="0" dirty="0" err="1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maths</a:t>
            </a:r>
            <a:r>
              <a:rPr lang="en-US" sz="2400" b="0" dirty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, </a:t>
            </a:r>
            <a:r>
              <a:rPr lang="en-US" sz="2400" b="0" dirty="0" err="1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c’est</a:t>
            </a:r>
            <a:r>
              <a:rPr lang="en-US" sz="2400" b="0" dirty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 </a:t>
            </a:r>
            <a:r>
              <a:rPr lang="en-US" sz="2400" b="0" u="sng" dirty="0" err="1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assez</a:t>
            </a:r>
            <a:r>
              <a:rPr lang="en-US" sz="2400" b="0" dirty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 </a:t>
            </a:r>
            <a:r>
              <a:rPr lang="en-US" sz="2400" b="0" dirty="0" err="1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ennuyeux</a:t>
            </a:r>
            <a:r>
              <a:rPr lang="en-US" sz="2400" b="0" dirty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.</a:t>
            </a:r>
          </a:p>
          <a:p>
            <a:pPr>
              <a:buFontTx/>
              <a:buAutoNum type="arabicPlain"/>
            </a:pPr>
            <a:r>
              <a:rPr lang="en-US" sz="2400" b="0" dirty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Le </a:t>
            </a:r>
            <a:r>
              <a:rPr lang="en-US" sz="2400" b="0" dirty="0" err="1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fran</a:t>
            </a:r>
            <a:r>
              <a:rPr lang="en-US" sz="2400" b="0" dirty="0" err="1">
                <a:solidFill>
                  <a:schemeClr val="tx2">
                    <a:lumMod val="75000"/>
                  </a:schemeClr>
                </a:solidFill>
              </a:rPr>
              <a:t>çais</a:t>
            </a:r>
            <a:r>
              <a:rPr lang="en-US" sz="2400" b="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400" b="0" dirty="0" err="1">
                <a:solidFill>
                  <a:schemeClr val="tx2">
                    <a:lumMod val="75000"/>
                  </a:schemeClr>
                </a:solidFill>
              </a:rPr>
              <a:t>c’est</a:t>
            </a:r>
            <a:r>
              <a:rPr lang="en-US" sz="2400" b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0" u="sng" dirty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trop</a:t>
            </a:r>
            <a:r>
              <a:rPr lang="en-US" sz="2400" b="0" dirty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 facile.</a:t>
            </a:r>
          </a:p>
          <a:p>
            <a:pPr>
              <a:buFontTx/>
              <a:buAutoNum type="arabicPlain"/>
            </a:pPr>
            <a:r>
              <a:rPr lang="en-US" sz="2400" b="0" dirty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Le </a:t>
            </a:r>
            <a:r>
              <a:rPr lang="en-US" sz="2400" b="0" dirty="0" err="1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dessin</a:t>
            </a:r>
            <a:r>
              <a:rPr lang="en-US" sz="2400" b="0" dirty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, </a:t>
            </a:r>
            <a:r>
              <a:rPr lang="en-US" sz="2400" b="0" dirty="0" err="1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c’est</a:t>
            </a:r>
            <a:r>
              <a:rPr lang="en-US" sz="2400" b="0" dirty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 </a:t>
            </a:r>
            <a:r>
              <a:rPr lang="en-US" sz="2400" b="0" u="sng" dirty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un </a:t>
            </a:r>
            <a:r>
              <a:rPr lang="en-US" sz="2400" b="0" u="sng" dirty="0" err="1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peu</a:t>
            </a:r>
            <a:r>
              <a:rPr lang="en-US" sz="2400" b="0" dirty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 </a:t>
            </a:r>
            <a:r>
              <a:rPr lang="en-US" sz="2400" b="0" dirty="0" err="1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difficile</a:t>
            </a:r>
            <a:r>
              <a:rPr lang="en-US" sz="2400" b="0" dirty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.</a:t>
            </a:r>
            <a:endParaRPr lang="fr-FR" sz="2400" b="0" dirty="0">
              <a:solidFill>
                <a:schemeClr val="tx2">
                  <a:lumMod val="75000"/>
                </a:schemeClr>
              </a:solidFill>
              <a:cs typeface="Times New Roman" charset="0"/>
            </a:endParaRP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0" y="64135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2400" b="0" dirty="0">
                <a:solidFill>
                  <a:schemeClr val="tx2">
                    <a:lumMod val="75000"/>
                  </a:schemeClr>
                </a:solidFill>
              </a:rPr>
              <a:t>Can </a:t>
            </a:r>
            <a:r>
              <a:rPr lang="fr-FR" sz="2400" b="0" dirty="0" err="1">
                <a:solidFill>
                  <a:schemeClr val="tx2">
                    <a:lumMod val="75000"/>
                  </a:schemeClr>
                </a:solidFill>
              </a:rPr>
              <a:t>you</a:t>
            </a:r>
            <a:r>
              <a:rPr lang="fr-FR" sz="2400" b="0" dirty="0">
                <a:solidFill>
                  <a:schemeClr val="tx2">
                    <a:lumMod val="75000"/>
                  </a:schemeClr>
                </a:solidFill>
              </a:rPr>
              <a:t> match up the French </a:t>
            </a:r>
            <a:r>
              <a:rPr lang="fr-FR" sz="2400" b="0" dirty="0" err="1">
                <a:solidFill>
                  <a:schemeClr val="tx2">
                    <a:lumMod val="75000"/>
                  </a:schemeClr>
                </a:solidFill>
              </a:rPr>
              <a:t>with</a:t>
            </a:r>
            <a:r>
              <a:rPr lang="fr-FR" sz="2400" b="0" dirty="0">
                <a:solidFill>
                  <a:schemeClr val="tx2">
                    <a:lumMod val="75000"/>
                  </a:schemeClr>
                </a:solidFill>
              </a:rPr>
              <a:t> the English in the sentences </a:t>
            </a:r>
            <a:r>
              <a:rPr lang="fr-FR" sz="2400" b="0" dirty="0" err="1">
                <a:solidFill>
                  <a:schemeClr val="tx2">
                    <a:lumMod val="75000"/>
                  </a:schemeClr>
                </a:solidFill>
              </a:rPr>
              <a:t>below</a:t>
            </a:r>
            <a:r>
              <a:rPr lang="fr-FR" sz="2400" b="0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5011738" y="1479550"/>
            <a:ext cx="441665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AutoNum type="alphaUcParenR"/>
            </a:pPr>
            <a:r>
              <a:rPr lang="fr-FR" sz="2400" b="0" dirty="0">
                <a:solidFill>
                  <a:schemeClr val="tx2">
                    <a:lumMod val="75000"/>
                  </a:schemeClr>
                </a:solidFill>
              </a:rPr>
              <a:t>French </a:t>
            </a:r>
            <a:r>
              <a:rPr lang="fr-FR" sz="2400" b="0" dirty="0" err="1">
                <a:solidFill>
                  <a:schemeClr val="tx2">
                    <a:lumMod val="75000"/>
                  </a:schemeClr>
                </a:solidFill>
              </a:rPr>
              <a:t>is</a:t>
            </a:r>
            <a:r>
              <a:rPr lang="fr-FR" sz="2400" b="0" dirty="0">
                <a:solidFill>
                  <a:schemeClr val="tx2">
                    <a:lumMod val="75000"/>
                  </a:schemeClr>
                </a:solidFill>
              </a:rPr>
              <a:t> TOO </a:t>
            </a:r>
            <a:r>
              <a:rPr lang="fr-FR" sz="2400" b="0" dirty="0" err="1">
                <a:solidFill>
                  <a:schemeClr val="tx2">
                    <a:lumMod val="75000"/>
                  </a:schemeClr>
                </a:solidFill>
              </a:rPr>
              <a:t>easy</a:t>
            </a:r>
            <a:r>
              <a:rPr lang="fr-FR" sz="2400" b="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buFontTx/>
              <a:buAutoNum type="alphaUcParenR"/>
            </a:pPr>
            <a:r>
              <a:rPr lang="fr-FR" sz="2400" b="0" dirty="0" err="1">
                <a:solidFill>
                  <a:schemeClr val="tx2">
                    <a:lumMod val="75000"/>
                  </a:schemeClr>
                </a:solidFill>
              </a:rPr>
              <a:t>History</a:t>
            </a:r>
            <a:r>
              <a:rPr lang="fr-FR" sz="2400" b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400" b="0" dirty="0" err="1">
                <a:solidFill>
                  <a:schemeClr val="tx2">
                    <a:lumMod val="75000"/>
                  </a:schemeClr>
                </a:solidFill>
              </a:rPr>
              <a:t>is</a:t>
            </a:r>
            <a:r>
              <a:rPr lang="fr-FR" sz="2400" b="0" dirty="0">
                <a:solidFill>
                  <a:schemeClr val="tx2">
                    <a:lumMod val="75000"/>
                  </a:schemeClr>
                </a:solidFill>
              </a:rPr>
              <a:t> VERY </a:t>
            </a:r>
            <a:r>
              <a:rPr lang="fr-FR" sz="2400" b="0" dirty="0" err="1">
                <a:solidFill>
                  <a:schemeClr val="tx2">
                    <a:lumMod val="75000"/>
                  </a:schemeClr>
                </a:solidFill>
              </a:rPr>
              <a:t>interesting</a:t>
            </a:r>
            <a:r>
              <a:rPr lang="fr-FR" sz="2400" b="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buFontTx/>
              <a:buAutoNum type="alphaUcParenR"/>
            </a:pPr>
            <a:r>
              <a:rPr lang="fr-FR" sz="2400" b="0" dirty="0">
                <a:solidFill>
                  <a:schemeClr val="tx2">
                    <a:lumMod val="75000"/>
                  </a:schemeClr>
                </a:solidFill>
              </a:rPr>
              <a:t>Art </a:t>
            </a:r>
            <a:r>
              <a:rPr lang="fr-FR" sz="2400" b="0" dirty="0" err="1">
                <a:solidFill>
                  <a:schemeClr val="tx2">
                    <a:lumMod val="75000"/>
                  </a:schemeClr>
                </a:solidFill>
              </a:rPr>
              <a:t>is</a:t>
            </a:r>
            <a:r>
              <a:rPr lang="fr-FR" sz="2400" b="0" dirty="0">
                <a:solidFill>
                  <a:schemeClr val="tx2">
                    <a:lumMod val="75000"/>
                  </a:schemeClr>
                </a:solidFill>
              </a:rPr>
              <a:t> A BIT hard.</a:t>
            </a:r>
          </a:p>
          <a:p>
            <a:pPr>
              <a:buFontTx/>
              <a:buAutoNum type="alphaUcParenR"/>
            </a:pPr>
            <a:r>
              <a:rPr lang="fr-FR" sz="2400" b="0" dirty="0">
                <a:solidFill>
                  <a:schemeClr val="tx2">
                    <a:lumMod val="75000"/>
                  </a:schemeClr>
                </a:solidFill>
              </a:rPr>
              <a:t>Maths </a:t>
            </a:r>
            <a:r>
              <a:rPr lang="fr-FR" sz="2400" b="0" dirty="0" err="1">
                <a:solidFill>
                  <a:schemeClr val="tx2">
                    <a:lumMod val="75000"/>
                  </a:schemeClr>
                </a:solidFill>
              </a:rPr>
              <a:t>is</a:t>
            </a:r>
            <a:r>
              <a:rPr lang="fr-FR" sz="2400" b="0" dirty="0">
                <a:solidFill>
                  <a:schemeClr val="tx2">
                    <a:lumMod val="75000"/>
                  </a:schemeClr>
                </a:solidFill>
              </a:rPr>
              <a:t> QUITE </a:t>
            </a:r>
            <a:r>
              <a:rPr lang="fr-FR" sz="2400" b="0" dirty="0" err="1">
                <a:solidFill>
                  <a:schemeClr val="tx2">
                    <a:lumMod val="75000"/>
                  </a:schemeClr>
                </a:solidFill>
              </a:rPr>
              <a:t>boring</a:t>
            </a:r>
            <a:r>
              <a:rPr lang="fr-FR" sz="2400" b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0" y="3079750"/>
            <a:ext cx="888538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2400" b="0" dirty="0" err="1">
                <a:solidFill>
                  <a:schemeClr val="tx2">
                    <a:lumMod val="75000"/>
                  </a:schemeClr>
                </a:solidFill>
              </a:rPr>
              <a:t>I’m</a:t>
            </a:r>
            <a:r>
              <a:rPr lang="fr-FR" sz="2400" b="0" dirty="0">
                <a:solidFill>
                  <a:schemeClr val="tx2">
                    <a:lumMod val="75000"/>
                  </a:schemeClr>
                </a:solidFill>
              </a:rPr>
              <a:t> sure </a:t>
            </a:r>
            <a:r>
              <a:rPr lang="fr-FR" sz="2400" b="0" dirty="0" err="1">
                <a:solidFill>
                  <a:schemeClr val="tx2">
                    <a:lumMod val="75000"/>
                  </a:schemeClr>
                </a:solidFill>
              </a:rPr>
              <a:t>you</a:t>
            </a:r>
            <a:r>
              <a:rPr lang="fr-FR" sz="2400" b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400" b="0" dirty="0" err="1">
                <a:solidFill>
                  <a:schemeClr val="tx2">
                    <a:lumMod val="75000"/>
                  </a:schemeClr>
                </a:solidFill>
              </a:rPr>
              <a:t>found</a:t>
            </a:r>
            <a:r>
              <a:rPr lang="fr-FR" sz="2400" b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400" b="0" dirty="0" err="1">
                <a:solidFill>
                  <a:schemeClr val="tx2">
                    <a:lumMod val="75000"/>
                  </a:schemeClr>
                </a:solidFill>
              </a:rPr>
              <a:t>that</a:t>
            </a:r>
            <a:r>
              <a:rPr lang="fr-FR" sz="2400" b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400" b="0" dirty="0" err="1">
                <a:solidFill>
                  <a:schemeClr val="tx2">
                    <a:lumMod val="75000"/>
                  </a:schemeClr>
                </a:solidFill>
              </a:rPr>
              <a:t>easy</a:t>
            </a:r>
            <a:r>
              <a:rPr lang="fr-FR" sz="2400" b="0" dirty="0">
                <a:solidFill>
                  <a:schemeClr val="tx2">
                    <a:lumMod val="75000"/>
                  </a:schemeClr>
                </a:solidFill>
              </a:rPr>
              <a:t>, but </a:t>
            </a:r>
            <a:r>
              <a:rPr lang="fr-FR" sz="2400" b="0" dirty="0" err="1">
                <a:solidFill>
                  <a:schemeClr val="tx2">
                    <a:lumMod val="75000"/>
                  </a:schemeClr>
                </a:solidFill>
              </a:rPr>
              <a:t>can</a:t>
            </a:r>
            <a:r>
              <a:rPr lang="fr-FR" sz="2400" b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400" b="0" dirty="0" err="1">
                <a:solidFill>
                  <a:schemeClr val="tx2">
                    <a:lumMod val="75000"/>
                  </a:schemeClr>
                </a:solidFill>
              </a:rPr>
              <a:t>you</a:t>
            </a:r>
            <a:r>
              <a:rPr lang="fr-FR" sz="2400" b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400" b="0" dirty="0" err="1">
                <a:solidFill>
                  <a:schemeClr val="tx2">
                    <a:lumMod val="75000"/>
                  </a:schemeClr>
                </a:solidFill>
              </a:rPr>
              <a:t>pick</a:t>
            </a:r>
            <a:r>
              <a:rPr lang="fr-FR" sz="2400" b="0" dirty="0">
                <a:solidFill>
                  <a:schemeClr val="tx2">
                    <a:lumMod val="75000"/>
                  </a:schemeClr>
                </a:solidFill>
              </a:rPr>
              <a:t> out the </a:t>
            </a:r>
            <a:r>
              <a:rPr lang="fr-FR" sz="2400" b="0" dirty="0" err="1">
                <a:solidFill>
                  <a:schemeClr val="tx2">
                    <a:lumMod val="75000"/>
                  </a:schemeClr>
                </a:solidFill>
              </a:rPr>
              <a:t>words</a:t>
            </a:r>
            <a:r>
              <a:rPr lang="fr-FR" sz="2400" b="0" dirty="0">
                <a:solidFill>
                  <a:schemeClr val="tx2">
                    <a:lumMod val="75000"/>
                  </a:schemeClr>
                </a:solidFill>
              </a:rPr>
              <a:t> for:</a:t>
            </a:r>
          </a:p>
          <a:p>
            <a:r>
              <a:rPr lang="fr-FR" sz="2400" b="0" i="1" dirty="0" err="1">
                <a:solidFill>
                  <a:schemeClr val="tx2">
                    <a:lumMod val="75000"/>
                  </a:schemeClr>
                </a:solidFill>
              </a:rPr>
              <a:t>too</a:t>
            </a:r>
            <a:endParaRPr lang="fr-FR" sz="2400" b="0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sz="2400" b="0" i="1" dirty="0" err="1">
                <a:solidFill>
                  <a:schemeClr val="tx2">
                    <a:lumMod val="75000"/>
                  </a:schemeClr>
                </a:solidFill>
              </a:rPr>
              <a:t>very</a:t>
            </a:r>
            <a:endParaRPr lang="fr-FR" sz="2400" b="0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sz="2400" b="0" i="1" dirty="0">
                <a:solidFill>
                  <a:schemeClr val="tx2">
                    <a:lumMod val="75000"/>
                  </a:schemeClr>
                </a:solidFill>
              </a:rPr>
              <a:t>a bit</a:t>
            </a:r>
          </a:p>
          <a:p>
            <a:r>
              <a:rPr lang="fr-FR" sz="2400" b="0" i="1" dirty="0" err="1">
                <a:solidFill>
                  <a:schemeClr val="tx2">
                    <a:lumMod val="75000"/>
                  </a:schemeClr>
                </a:solidFill>
              </a:rPr>
              <a:t>quite</a:t>
            </a:r>
            <a:endParaRPr lang="fr-FR" sz="2400" b="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143000" y="3460750"/>
            <a:ext cx="1125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400" i="1">
                <a:solidFill>
                  <a:srgbClr val="FF0000"/>
                </a:solidFill>
              </a:rPr>
              <a:t>TROP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1143000" y="3821113"/>
            <a:ext cx="1052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2400" i="1">
                <a:solidFill>
                  <a:srgbClr val="FF0000"/>
                </a:solidFill>
              </a:rPr>
              <a:t>TRES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1143000" y="4181475"/>
            <a:ext cx="133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2400" i="1">
                <a:solidFill>
                  <a:srgbClr val="FF0000"/>
                </a:solidFill>
              </a:rPr>
              <a:t>UN PEU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1143000" y="4540250"/>
            <a:ext cx="120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2400" i="1">
                <a:solidFill>
                  <a:srgbClr val="FF0000"/>
                </a:solidFill>
              </a:rPr>
              <a:t>ASSEZ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0" y="506095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2400" b="0" dirty="0" err="1">
                <a:solidFill>
                  <a:schemeClr val="tx2">
                    <a:lumMod val="75000"/>
                  </a:schemeClr>
                </a:solidFill>
              </a:rPr>
              <a:t>These</a:t>
            </a:r>
            <a:r>
              <a:rPr lang="fr-FR" sz="2400" b="0" dirty="0">
                <a:solidFill>
                  <a:schemeClr val="tx2">
                    <a:lumMod val="75000"/>
                  </a:schemeClr>
                </a:solidFill>
              </a:rPr>
              <a:t> are </a:t>
            </a:r>
            <a:r>
              <a:rPr lang="fr-FR" sz="2400" b="0" i="1" dirty="0" err="1">
                <a:solidFill>
                  <a:schemeClr val="tx2">
                    <a:lumMod val="75000"/>
                  </a:schemeClr>
                </a:solidFill>
              </a:rPr>
              <a:t>quantifiers</a:t>
            </a:r>
            <a:r>
              <a:rPr lang="fr-FR" sz="2400" b="0" dirty="0">
                <a:solidFill>
                  <a:schemeClr val="tx2">
                    <a:lumMod val="75000"/>
                  </a:schemeClr>
                </a:solidFill>
              </a:rPr>
              <a:t>.  </a:t>
            </a:r>
            <a:r>
              <a:rPr lang="fr-FR" sz="2400" b="0" dirty="0" err="1">
                <a:solidFill>
                  <a:schemeClr val="tx2">
                    <a:lumMod val="75000"/>
                  </a:schemeClr>
                </a:solidFill>
              </a:rPr>
              <a:t>They</a:t>
            </a:r>
            <a:r>
              <a:rPr lang="fr-FR" sz="2400" b="0" dirty="0">
                <a:solidFill>
                  <a:schemeClr val="tx2">
                    <a:lumMod val="75000"/>
                  </a:schemeClr>
                </a:solidFill>
              </a:rPr>
              <a:t> are </a:t>
            </a:r>
            <a:r>
              <a:rPr lang="fr-FR" sz="2400" b="0" dirty="0" err="1">
                <a:solidFill>
                  <a:schemeClr val="tx2">
                    <a:lumMod val="75000"/>
                  </a:schemeClr>
                </a:solidFill>
              </a:rPr>
              <a:t>really</a:t>
            </a:r>
            <a:r>
              <a:rPr lang="fr-FR" sz="2400" b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400" b="0" dirty="0" err="1">
                <a:solidFill>
                  <a:schemeClr val="tx2">
                    <a:lumMod val="75000"/>
                  </a:schemeClr>
                </a:solidFill>
              </a:rPr>
              <a:t>useful</a:t>
            </a:r>
            <a:r>
              <a:rPr lang="fr-FR" sz="2400" b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400" b="0" dirty="0" err="1">
                <a:solidFill>
                  <a:schemeClr val="tx2">
                    <a:lumMod val="75000"/>
                  </a:schemeClr>
                </a:solidFill>
              </a:rPr>
              <a:t>when</a:t>
            </a:r>
            <a:r>
              <a:rPr lang="fr-FR" sz="2400" b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400" b="0" dirty="0" err="1">
                <a:solidFill>
                  <a:schemeClr val="tx2">
                    <a:lumMod val="75000"/>
                  </a:schemeClr>
                </a:solidFill>
              </a:rPr>
              <a:t>you</a:t>
            </a:r>
            <a:r>
              <a:rPr lang="fr-FR" sz="2400" b="0" dirty="0">
                <a:solidFill>
                  <a:schemeClr val="tx2">
                    <a:lumMod val="75000"/>
                  </a:schemeClr>
                </a:solidFill>
              </a:rPr>
              <a:t> are </a:t>
            </a:r>
            <a:r>
              <a:rPr lang="fr-FR" sz="2400" b="0" dirty="0" err="1">
                <a:solidFill>
                  <a:schemeClr val="tx2">
                    <a:lumMod val="75000"/>
                  </a:schemeClr>
                </a:solidFill>
              </a:rPr>
              <a:t>giving</a:t>
            </a:r>
            <a:r>
              <a:rPr lang="fr-FR" sz="2400" b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400" b="0" dirty="0" err="1">
                <a:solidFill>
                  <a:schemeClr val="tx2">
                    <a:lumMod val="75000"/>
                  </a:schemeClr>
                </a:solidFill>
              </a:rPr>
              <a:t>your</a:t>
            </a:r>
            <a:r>
              <a:rPr lang="fr-FR" sz="2400" b="0" dirty="0">
                <a:solidFill>
                  <a:schemeClr val="tx2">
                    <a:lumMod val="75000"/>
                  </a:schemeClr>
                </a:solidFill>
              </a:rPr>
              <a:t> opinion of </a:t>
            </a:r>
            <a:r>
              <a:rPr lang="fr-FR" sz="2400" b="0" dirty="0" err="1">
                <a:solidFill>
                  <a:schemeClr val="tx2">
                    <a:lumMod val="75000"/>
                  </a:schemeClr>
                </a:solidFill>
              </a:rPr>
              <a:t>something</a:t>
            </a:r>
            <a:r>
              <a:rPr lang="fr-FR" sz="2400" b="0" dirty="0">
                <a:solidFill>
                  <a:schemeClr val="tx2">
                    <a:lumMod val="75000"/>
                  </a:schemeClr>
                </a:solidFill>
              </a:rPr>
              <a:t>, as </a:t>
            </a:r>
            <a:r>
              <a:rPr lang="fr-FR" sz="2400" b="0" dirty="0" err="1">
                <a:solidFill>
                  <a:schemeClr val="tx2">
                    <a:lumMod val="75000"/>
                  </a:schemeClr>
                </a:solidFill>
              </a:rPr>
              <a:t>they</a:t>
            </a:r>
            <a:r>
              <a:rPr lang="fr-FR" sz="2400" b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400" b="0" dirty="0" err="1">
                <a:solidFill>
                  <a:schemeClr val="tx2">
                    <a:lumMod val="75000"/>
                  </a:schemeClr>
                </a:solidFill>
              </a:rPr>
              <a:t>allow</a:t>
            </a:r>
            <a:r>
              <a:rPr lang="fr-FR" sz="2400" b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400" b="0" dirty="0" err="1">
                <a:solidFill>
                  <a:schemeClr val="tx2">
                    <a:lumMod val="75000"/>
                  </a:schemeClr>
                </a:solidFill>
              </a:rPr>
              <a:t>you</a:t>
            </a:r>
            <a:r>
              <a:rPr lang="fr-FR" sz="2400" b="0" dirty="0">
                <a:solidFill>
                  <a:schemeClr val="tx2">
                    <a:lumMod val="75000"/>
                  </a:schemeClr>
                </a:solidFill>
              </a:rPr>
              <a:t> to </a:t>
            </a:r>
            <a:r>
              <a:rPr lang="fr-FR" sz="2400" b="0" dirty="0" err="1">
                <a:solidFill>
                  <a:schemeClr val="tx2">
                    <a:lumMod val="75000"/>
                  </a:schemeClr>
                </a:solidFill>
              </a:rPr>
              <a:t>be</a:t>
            </a:r>
            <a:r>
              <a:rPr lang="fr-FR" sz="2400" b="0" dirty="0">
                <a:solidFill>
                  <a:schemeClr val="tx2">
                    <a:lumMod val="75000"/>
                  </a:schemeClr>
                </a:solidFill>
              </a:rPr>
              <a:t> more </a:t>
            </a:r>
            <a:r>
              <a:rPr lang="fr-FR" sz="2400" b="0" dirty="0" err="1">
                <a:solidFill>
                  <a:schemeClr val="tx2">
                    <a:lumMod val="75000"/>
                  </a:schemeClr>
                </a:solidFill>
              </a:rPr>
              <a:t>precise</a:t>
            </a:r>
            <a:r>
              <a:rPr lang="fr-FR" sz="2400" b="0" dirty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fr-FR" sz="2400" b="0" dirty="0" err="1">
                <a:solidFill>
                  <a:schemeClr val="tx2">
                    <a:lumMod val="75000"/>
                  </a:schemeClr>
                </a:solidFill>
              </a:rPr>
              <a:t>they</a:t>
            </a:r>
            <a:r>
              <a:rPr lang="fr-FR" sz="2400" b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400" b="0" dirty="0" err="1">
                <a:solidFill>
                  <a:schemeClr val="tx2">
                    <a:lumMod val="75000"/>
                  </a:schemeClr>
                </a:solidFill>
              </a:rPr>
              <a:t>make</a:t>
            </a:r>
            <a:r>
              <a:rPr lang="fr-FR" sz="2400" b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400" b="0" dirty="0" err="1">
                <a:solidFill>
                  <a:schemeClr val="tx2">
                    <a:lumMod val="75000"/>
                  </a:schemeClr>
                </a:solidFill>
              </a:rPr>
              <a:t>your</a:t>
            </a:r>
            <a:r>
              <a:rPr lang="fr-FR" sz="2400" b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400" b="0" dirty="0" err="1">
                <a:solidFill>
                  <a:schemeClr val="tx2">
                    <a:lumMod val="75000"/>
                  </a:schemeClr>
                </a:solidFill>
              </a:rPr>
              <a:t>writing</a:t>
            </a:r>
            <a:r>
              <a:rPr lang="fr-FR" sz="2400" b="0" dirty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fr-FR" sz="2400" b="0" dirty="0" err="1">
                <a:solidFill>
                  <a:schemeClr val="tx2">
                    <a:lumMod val="75000"/>
                  </a:schemeClr>
                </a:solidFill>
              </a:rPr>
              <a:t>speaking</a:t>
            </a:r>
            <a:r>
              <a:rPr lang="fr-FR" sz="2400" b="0" dirty="0">
                <a:solidFill>
                  <a:schemeClr val="tx2">
                    <a:lumMod val="75000"/>
                  </a:schemeClr>
                </a:solidFill>
              </a:rPr>
              <a:t> more </a:t>
            </a:r>
            <a:r>
              <a:rPr lang="fr-FR" sz="2400" b="0" dirty="0" err="1">
                <a:solidFill>
                  <a:schemeClr val="tx2">
                    <a:lumMod val="75000"/>
                  </a:schemeClr>
                </a:solidFill>
              </a:rPr>
              <a:t>natural</a:t>
            </a:r>
            <a:r>
              <a:rPr lang="fr-FR" sz="2400" b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2301" name="Picture 17" descr="j0174012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005263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68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 autoUpdateAnimBg="0"/>
      <p:bldP spid="13323" grpId="0" autoUpdateAnimBg="0"/>
      <p:bldP spid="13324" grpId="0" autoUpdateAnimBg="0"/>
      <p:bldP spid="13325" grpId="0" autoUpdateAnimBg="0"/>
      <p:bldP spid="13326" grpId="0" autoUpdateAnimBg="0"/>
      <p:bldP spid="1332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12488" y="0"/>
            <a:ext cx="9144000" cy="457200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LES MATIÈRES – SCHOOL SUBJECTS</a:t>
            </a:r>
          </a:p>
        </p:txBody>
      </p:sp>
      <p:graphicFrame>
        <p:nvGraphicFramePr>
          <p:cNvPr id="7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597124"/>
              </p:ext>
            </p:extLst>
          </p:nvPr>
        </p:nvGraphicFramePr>
        <p:xfrm>
          <a:off x="-43284" y="764703"/>
          <a:ext cx="9120992" cy="2462852"/>
        </p:xfrm>
        <a:graphic>
          <a:graphicData uri="http://schemas.openxmlformats.org/drawingml/2006/table">
            <a:tbl>
              <a:tblPr/>
              <a:tblGrid>
                <a:gridCol w="1756274"/>
                <a:gridCol w="1872208"/>
                <a:gridCol w="1872208"/>
                <a:gridCol w="1800200"/>
                <a:gridCol w="1820102"/>
              </a:tblGrid>
              <a:tr h="52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P.E.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TECHNOLOGY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DRAMA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PHYSICS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CHEMISTRY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54052" y="2809078"/>
            <a:ext cx="2095004" cy="1015663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l’éducation</a:t>
            </a:r>
            <a:r>
              <a:rPr lang="en-GB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physique</a:t>
            </a:r>
          </a:p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GB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l’EPS</a:t>
            </a:r>
            <a:r>
              <a:rPr lang="en-GB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7847" y="2851104"/>
            <a:ext cx="1864400" cy="1015663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la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technologie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0576" y="2851743"/>
            <a:ext cx="1903004" cy="1015663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l’art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dramatique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43580" y="2851743"/>
            <a:ext cx="1788240" cy="1015663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la physique</a:t>
            </a:r>
          </a:p>
          <a:p>
            <a:pPr algn="ctr">
              <a:spcAft>
                <a:spcPts val="0"/>
              </a:spcAft>
            </a:pP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38074" y="2851743"/>
            <a:ext cx="1788240" cy="1015663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la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chimie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lvl="0" algn="ctr"/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lvl="0" algn="ctr"/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graphicFrame>
        <p:nvGraphicFramePr>
          <p:cNvPr id="20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515329"/>
              </p:ext>
            </p:extLst>
          </p:nvPr>
        </p:nvGraphicFramePr>
        <p:xfrm>
          <a:off x="-54052" y="3867406"/>
          <a:ext cx="9120992" cy="2713456"/>
        </p:xfrm>
        <a:graphic>
          <a:graphicData uri="http://schemas.openxmlformats.org/drawingml/2006/table">
            <a:tbl>
              <a:tblPr/>
              <a:tblGrid>
                <a:gridCol w="1756274"/>
                <a:gridCol w="1872208"/>
                <a:gridCol w="1872208"/>
                <a:gridCol w="1800200"/>
                <a:gridCol w="1820102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BIOLOGY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15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39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-54052" y="5877272"/>
            <a:ext cx="1757847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la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biologie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18" y="1340768"/>
            <a:ext cx="1056525" cy="146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72" y="1340768"/>
            <a:ext cx="152555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940" y="1277131"/>
            <a:ext cx="143827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275" y="1343866"/>
            <a:ext cx="146685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142" y="1343866"/>
            <a:ext cx="936104" cy="143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8" y="4509119"/>
            <a:ext cx="124777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EP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82862" y="3226858"/>
            <a:ext cx="292312" cy="292312"/>
          </a:xfrm>
          <a:prstGeom prst="rect">
            <a:avLst/>
          </a:prstGeom>
        </p:spPr>
      </p:pic>
      <p:pic>
        <p:nvPicPr>
          <p:cNvPr id="3" name="technologi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543891" y="3413473"/>
            <a:ext cx="292312" cy="292312"/>
          </a:xfrm>
          <a:prstGeom prst="rect">
            <a:avLst/>
          </a:prstGeom>
        </p:spPr>
      </p:pic>
      <p:pic>
        <p:nvPicPr>
          <p:cNvPr id="5" name="drama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419600" y="3519170"/>
            <a:ext cx="304800" cy="304800"/>
          </a:xfrm>
          <a:prstGeom prst="rect">
            <a:avLst/>
          </a:prstGeom>
        </p:spPr>
      </p:pic>
      <p:pic>
        <p:nvPicPr>
          <p:cNvPr id="6" name="physics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285300" y="3413473"/>
            <a:ext cx="304800" cy="304800"/>
          </a:xfrm>
          <a:prstGeom prst="rect">
            <a:avLst/>
          </a:prstGeom>
        </p:spPr>
      </p:pic>
      <p:pic>
        <p:nvPicPr>
          <p:cNvPr id="9" name="chimie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190796" y="3316909"/>
            <a:ext cx="320327" cy="320327"/>
          </a:xfrm>
          <a:prstGeom prst="rect">
            <a:avLst/>
          </a:prstGeom>
        </p:spPr>
      </p:pic>
      <p:pic>
        <p:nvPicPr>
          <p:cNvPr id="10" name="biologie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72471" y="628035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4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6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1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4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3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4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 animBg="1"/>
      <p:bldP spid="15" grpId="0" animBg="1"/>
      <p:bldP spid="16" grpId="0" animBg="1"/>
      <p:bldP spid="18" grpId="0" animBg="1"/>
      <p:bldP spid="19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476375" y="981075"/>
            <a:ext cx="6265863" cy="75882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4000">
                <a:solidFill>
                  <a:srgbClr val="FF0000"/>
                </a:solidFill>
              </a:rPr>
              <a:t>C’est positif ou négatif?</a:t>
            </a: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395288" y="2565400"/>
            <a:ext cx="8424862" cy="136842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GB" sz="4000">
                <a:solidFill>
                  <a:srgbClr val="FF0000"/>
                </a:solidFill>
              </a:rPr>
              <a:t>Mettez les phrases dans la bonne correcte.</a:t>
            </a:r>
          </a:p>
        </p:txBody>
      </p:sp>
    </p:spTree>
    <p:extLst>
      <p:ext uri="{BB962C8B-B14F-4D97-AF65-F5344CB8AC3E}">
        <p14:creationId xmlns:p14="http://schemas.microsoft.com/office/powerpoint/2010/main" val="30255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/>
          <p:cNvSpPr>
            <a:spLocks noChangeArrowheads="1"/>
          </p:cNvSpPr>
          <p:nvPr/>
        </p:nvSpPr>
        <p:spPr bwMode="auto">
          <a:xfrm>
            <a:off x="8027988" y="0"/>
            <a:ext cx="1116012" cy="620712"/>
          </a:xfrm>
          <a:prstGeom prst="smileyFace">
            <a:avLst>
              <a:gd name="adj" fmla="val -4653"/>
            </a:avLst>
          </a:prstGeom>
          <a:solidFill>
            <a:schemeClr val="tx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47" name="AutoShape 5"/>
          <p:cNvSpPr>
            <a:spLocks noChangeArrowheads="1"/>
          </p:cNvSpPr>
          <p:nvPr/>
        </p:nvSpPr>
        <p:spPr bwMode="auto">
          <a:xfrm>
            <a:off x="0" y="-1"/>
            <a:ext cx="1116013" cy="620713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28575">
            <a:solidFill>
              <a:srgbClr val="66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484438" y="2636838"/>
            <a:ext cx="4392612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800">
                <a:solidFill>
                  <a:srgbClr val="FF0000"/>
                </a:solidFill>
              </a:rPr>
              <a:t>Je suis faible en ......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484438" y="3141663"/>
            <a:ext cx="4392612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800">
                <a:solidFill>
                  <a:srgbClr val="FF0000"/>
                </a:solidFill>
              </a:rPr>
              <a:t>C’est intéressant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484438" y="3644900"/>
            <a:ext cx="4392612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800">
                <a:solidFill>
                  <a:srgbClr val="FF0000"/>
                </a:solidFill>
              </a:rPr>
              <a:t>C’est très utile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2484438" y="4149725"/>
            <a:ext cx="4392612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800">
                <a:solidFill>
                  <a:srgbClr val="FF0000"/>
                </a:solidFill>
              </a:rPr>
              <a:t>C’est difficile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2484438" y="4652963"/>
            <a:ext cx="4392612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800">
                <a:solidFill>
                  <a:srgbClr val="FF0000"/>
                </a:solidFill>
              </a:rPr>
              <a:t>J’ai trop de devoirs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2484438" y="5157788"/>
            <a:ext cx="4392612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800">
                <a:solidFill>
                  <a:srgbClr val="FF0000"/>
                </a:solidFill>
              </a:rPr>
              <a:t>Le prof est trop sévère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2484438" y="5661025"/>
            <a:ext cx="4392612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800">
                <a:solidFill>
                  <a:srgbClr val="FF0000"/>
                </a:solidFill>
              </a:rPr>
              <a:t>Le prof est sympa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2484438" y="6165850"/>
            <a:ext cx="4392612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800">
                <a:solidFill>
                  <a:srgbClr val="FF0000"/>
                </a:solidFill>
              </a:rPr>
              <a:t>Je ne comprends rien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2484438" y="1125538"/>
            <a:ext cx="4392612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800">
                <a:solidFill>
                  <a:srgbClr val="FF0000"/>
                </a:solidFill>
              </a:rPr>
              <a:t>C’est ennuyeux</a:t>
            </a: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2484438" y="1628775"/>
            <a:ext cx="4392612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800">
                <a:solidFill>
                  <a:srgbClr val="FF0000"/>
                </a:solidFill>
              </a:rPr>
              <a:t>Je suis nulle en......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2484438" y="2133600"/>
            <a:ext cx="4392612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800">
                <a:solidFill>
                  <a:srgbClr val="FF0000"/>
                </a:solidFill>
              </a:rPr>
              <a:t>Je suis forte en.........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2484438" y="620713"/>
            <a:ext cx="4392612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800">
                <a:solidFill>
                  <a:srgbClr val="FF0000"/>
                </a:solidFill>
              </a:rPr>
              <a:t>C’est facile</a:t>
            </a: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0" y="620713"/>
            <a:ext cx="4392613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800">
                <a:solidFill>
                  <a:srgbClr val="FF0000"/>
                </a:solidFill>
              </a:rPr>
              <a:t>C’est facile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4751388" y="1125538"/>
            <a:ext cx="4392612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800">
                <a:solidFill>
                  <a:srgbClr val="FF0000"/>
                </a:solidFill>
              </a:rPr>
              <a:t>C’est ennuyeux</a:t>
            </a: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4751388" y="1628775"/>
            <a:ext cx="4392612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800">
                <a:solidFill>
                  <a:srgbClr val="FF0000"/>
                </a:solidFill>
              </a:rPr>
              <a:t>Je suis nulle en......</a:t>
            </a:r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0" y="2133600"/>
            <a:ext cx="4392613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800">
                <a:solidFill>
                  <a:srgbClr val="FF0000"/>
                </a:solidFill>
              </a:rPr>
              <a:t>Je suis forte en.........</a:t>
            </a:r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4751388" y="2636838"/>
            <a:ext cx="4392612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800">
                <a:solidFill>
                  <a:srgbClr val="FF0000"/>
                </a:solidFill>
              </a:rPr>
              <a:t>Je suis faible en ......</a:t>
            </a: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0" y="3141663"/>
            <a:ext cx="4392613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800">
                <a:solidFill>
                  <a:srgbClr val="FF0000"/>
                </a:solidFill>
              </a:rPr>
              <a:t>C’est intéressant</a:t>
            </a:r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0" y="3644900"/>
            <a:ext cx="4392613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800">
                <a:solidFill>
                  <a:srgbClr val="FF0000"/>
                </a:solidFill>
              </a:rPr>
              <a:t>C’est très utile</a:t>
            </a:r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4751388" y="4149725"/>
            <a:ext cx="4392612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800">
                <a:solidFill>
                  <a:srgbClr val="FF0000"/>
                </a:solidFill>
              </a:rPr>
              <a:t>C’est difficile</a:t>
            </a:r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4751388" y="4652963"/>
            <a:ext cx="4392612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800">
                <a:solidFill>
                  <a:srgbClr val="FF0000"/>
                </a:solidFill>
              </a:rPr>
              <a:t>J’ai trop de devoirs</a:t>
            </a:r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4751388" y="5157788"/>
            <a:ext cx="4392612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800">
                <a:solidFill>
                  <a:srgbClr val="FF0000"/>
                </a:solidFill>
              </a:rPr>
              <a:t>Le prof est trop sévère</a:t>
            </a: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0" y="5661025"/>
            <a:ext cx="4392613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800">
                <a:solidFill>
                  <a:srgbClr val="FF0000"/>
                </a:solidFill>
              </a:rPr>
              <a:t>Le prof est sympa</a:t>
            </a:r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4751388" y="6165850"/>
            <a:ext cx="4392612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800">
                <a:solidFill>
                  <a:srgbClr val="FF0000"/>
                </a:solidFill>
              </a:rPr>
              <a:t>Je ne comprends rien</a:t>
            </a:r>
          </a:p>
        </p:txBody>
      </p:sp>
    </p:spTree>
    <p:extLst>
      <p:ext uri="{BB962C8B-B14F-4D97-AF65-F5344CB8AC3E}">
        <p14:creationId xmlns:p14="http://schemas.microsoft.com/office/powerpoint/2010/main" val="337877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5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5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25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5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25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5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25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5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25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5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25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25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25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25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25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25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25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25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25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25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25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25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  <p:bldP spid="10253" grpId="0" animBg="1"/>
      <p:bldP spid="10254" grpId="0" animBg="1"/>
      <p:bldP spid="10255" grpId="0" animBg="1"/>
      <p:bldP spid="10256" grpId="0" animBg="1"/>
      <p:bldP spid="10257" grpId="0" animBg="1"/>
      <p:bldP spid="10258" grpId="0" animBg="1"/>
      <p:bldP spid="10259" grpId="0" animBg="1"/>
      <p:bldP spid="10260" grpId="0" animBg="1"/>
      <p:bldP spid="10261" grpId="0" animBg="1"/>
      <p:bldP spid="10262" grpId="0" animBg="1"/>
      <p:bldP spid="10263" grpId="0" animBg="1"/>
      <p:bldP spid="10264" grpId="0" animBg="1"/>
      <p:bldP spid="10265" grpId="0" animBg="1"/>
      <p:bldP spid="10266" grpId="0" animBg="1"/>
      <p:bldP spid="10268" grpId="0" animBg="1"/>
      <p:bldP spid="10269" grpId="0" animBg="1"/>
      <p:bldP spid="102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4925" y="44450"/>
            <a:ext cx="4392613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sz="2800">
                <a:solidFill>
                  <a:srgbClr val="FF0000"/>
                </a:solidFill>
              </a:rPr>
              <a:t>1.	It is easy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751388" y="46038"/>
            <a:ext cx="4392612" cy="5032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800"/>
              <a:t>C’est facile</a:t>
            </a: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34925" y="981075"/>
            <a:ext cx="4392613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sz="2800">
                <a:solidFill>
                  <a:srgbClr val="FF0000"/>
                </a:solidFill>
              </a:rPr>
              <a:t>2.	It is interesting</a:t>
            </a:r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34925" y="1916113"/>
            <a:ext cx="4392613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sz="2800">
                <a:solidFill>
                  <a:srgbClr val="FF0000"/>
                </a:solidFill>
              </a:rPr>
              <a:t>3.	It is useful</a:t>
            </a:r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34925" y="2925763"/>
            <a:ext cx="4392613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sz="2800">
                <a:solidFill>
                  <a:srgbClr val="FF0000"/>
                </a:solidFill>
              </a:rPr>
              <a:t>4.	It is fun</a:t>
            </a:r>
          </a:p>
        </p:txBody>
      </p:sp>
      <p:sp>
        <p:nvSpPr>
          <p:cNvPr id="7175" name="Rectangle 9"/>
          <p:cNvSpPr>
            <a:spLocks noChangeArrowheads="1"/>
          </p:cNvSpPr>
          <p:nvPr/>
        </p:nvSpPr>
        <p:spPr bwMode="auto">
          <a:xfrm>
            <a:off x="34925" y="3933825"/>
            <a:ext cx="4392613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sz="2800">
                <a:solidFill>
                  <a:srgbClr val="FF0000"/>
                </a:solidFill>
              </a:rPr>
              <a:t>5.	The teacher is nice</a:t>
            </a:r>
          </a:p>
        </p:txBody>
      </p:sp>
      <p:sp>
        <p:nvSpPr>
          <p:cNvPr id="7176" name="Rectangle 10"/>
          <p:cNvSpPr>
            <a:spLocks noChangeArrowheads="1"/>
          </p:cNvSpPr>
          <p:nvPr/>
        </p:nvSpPr>
        <p:spPr bwMode="auto">
          <a:xfrm>
            <a:off x="34925" y="4943475"/>
            <a:ext cx="4392613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sz="2800">
                <a:solidFill>
                  <a:srgbClr val="FF0000"/>
                </a:solidFill>
              </a:rPr>
              <a:t>6.	I am strong in....</a:t>
            </a: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4716463" y="981075"/>
            <a:ext cx="4392612" cy="5032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800"/>
              <a:t>C‘est intéressant</a:t>
            </a: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4716463" y="1917700"/>
            <a:ext cx="4392612" cy="5032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800"/>
              <a:t>C’est utile</a:t>
            </a: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4716463" y="2925763"/>
            <a:ext cx="4392612" cy="5032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800"/>
              <a:t>C’est amusant</a:t>
            </a: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4716463" y="3933825"/>
            <a:ext cx="4392612" cy="5032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800"/>
              <a:t>Le prof est sympa</a:t>
            </a: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4716463" y="4941888"/>
            <a:ext cx="4392612" cy="5032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800"/>
              <a:t>Je suis forte en</a:t>
            </a:r>
          </a:p>
        </p:txBody>
      </p:sp>
    </p:spTree>
    <p:extLst>
      <p:ext uri="{BB962C8B-B14F-4D97-AF65-F5344CB8AC3E}">
        <p14:creationId xmlns:p14="http://schemas.microsoft.com/office/powerpoint/2010/main" val="413687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9" grpId="0" animBg="1"/>
      <p:bldP spid="17420" grpId="0" animBg="1"/>
      <p:bldP spid="17421" grpId="0" animBg="1"/>
      <p:bldP spid="17422" grpId="0" animBg="1"/>
      <p:bldP spid="174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4925" y="44450"/>
            <a:ext cx="4392613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sz="2800">
                <a:solidFill>
                  <a:srgbClr val="FF0000"/>
                </a:solidFill>
              </a:rPr>
              <a:t>7.	It is boring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751388" y="46038"/>
            <a:ext cx="4392612" cy="5032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800"/>
              <a:t>C’est ennuyeux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4925" y="981075"/>
            <a:ext cx="4392613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sz="2800">
                <a:solidFill>
                  <a:srgbClr val="FF0000"/>
                </a:solidFill>
              </a:rPr>
              <a:t>8.	It is difficult	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1916113"/>
            <a:ext cx="4392613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sz="2500">
                <a:solidFill>
                  <a:srgbClr val="FF0000"/>
                </a:solidFill>
              </a:rPr>
              <a:t>9.	I’ve too much h/work	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4925" y="2925763"/>
            <a:ext cx="4392613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sz="2800">
                <a:solidFill>
                  <a:srgbClr val="FF0000"/>
                </a:solidFill>
              </a:rPr>
              <a:t>10.	I am rubbish in...	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4925" y="3933825"/>
            <a:ext cx="4392613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sz="2800">
                <a:solidFill>
                  <a:srgbClr val="FF0000"/>
                </a:solidFill>
              </a:rPr>
              <a:t>11.	It is rubbish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34925" y="4941888"/>
            <a:ext cx="4608513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sz="2500">
                <a:solidFill>
                  <a:srgbClr val="FF0000"/>
                </a:solidFill>
              </a:rPr>
              <a:t>12.	The teacher is too strict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4716463" y="981075"/>
            <a:ext cx="4392612" cy="5032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800"/>
              <a:t>C’est difficile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4716463" y="1917700"/>
            <a:ext cx="4392612" cy="5032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800"/>
              <a:t>J’ai trop de devoirs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4716463" y="2925763"/>
            <a:ext cx="4392612" cy="5032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800"/>
              <a:t>Je suis nulle en.....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4716463" y="3933825"/>
            <a:ext cx="4392612" cy="5032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800"/>
              <a:t>C’est nul</a:t>
            </a: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4716463" y="4941888"/>
            <a:ext cx="4392612" cy="5032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800"/>
              <a:t>Le prof est trop sévère</a:t>
            </a:r>
          </a:p>
        </p:txBody>
      </p:sp>
    </p:spTree>
    <p:extLst>
      <p:ext uri="{BB962C8B-B14F-4D97-AF65-F5344CB8AC3E}">
        <p14:creationId xmlns:p14="http://schemas.microsoft.com/office/powerpoint/2010/main" val="43491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 autoUpdateAnimBg="0"/>
      <p:bldP spid="18435" grpId="0" animBg="1" autoUpdateAnimBg="0"/>
      <p:bldP spid="18436" grpId="0" animBg="1" autoUpdateAnimBg="0"/>
      <p:bldP spid="18437" grpId="0" animBg="1" autoUpdateAnimBg="0"/>
      <p:bldP spid="18438" grpId="0" animBg="1" autoUpdateAnimBg="0"/>
      <p:bldP spid="18439" grpId="0" animBg="1" autoUpdateAnimBg="0"/>
      <p:bldP spid="18440" grpId="0" animBg="1" autoUpdateAnimBg="0"/>
      <p:bldP spid="18441" grpId="0" animBg="1" autoUpdateAnimBg="0"/>
      <p:bldP spid="18442" grpId="0" animBg="1" autoUpdateAnimBg="0"/>
      <p:bldP spid="18443" grpId="0" animBg="1" autoUpdateAnimBg="0"/>
      <p:bldP spid="18444" grpId="0" animBg="1" autoUpdateAnimBg="0"/>
      <p:bldP spid="18445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34925" y="44450"/>
            <a:ext cx="892968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800">
                <a:solidFill>
                  <a:srgbClr val="FF0000"/>
                </a:solidFill>
              </a:rPr>
              <a:t>facile    car    le 	   français     J’aime     c’est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4925" y="549275"/>
            <a:ext cx="8929688" cy="5032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800"/>
              <a:t>J’aime le français car c’est facile</a:t>
            </a: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34925" y="1630363"/>
            <a:ext cx="892968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800">
                <a:solidFill>
                  <a:srgbClr val="FF0000"/>
                </a:solidFill>
              </a:rPr>
              <a:t>utile    les    maths    car    J’adore    c’est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4925" y="2168771"/>
            <a:ext cx="8929688" cy="5032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800"/>
              <a:t>J’adore les maths car c’est utile</a:t>
            </a:r>
          </a:p>
        </p:txBody>
      </p: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34925" y="3357563"/>
            <a:ext cx="892968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800">
                <a:solidFill>
                  <a:srgbClr val="FF0000"/>
                </a:solidFill>
              </a:rPr>
              <a:t>Je   c’est   les   sciences  car   difficile   n’aime   pas 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4925" y="3862388"/>
            <a:ext cx="8929688" cy="5032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800"/>
              <a:t>Je n’aime pas les sciences car c’est difficile</a:t>
            </a:r>
          </a:p>
        </p:txBody>
      </p:sp>
      <p:sp>
        <p:nvSpPr>
          <p:cNvPr id="9224" name="Rectangle 10"/>
          <p:cNvSpPr>
            <a:spLocks noChangeArrowheads="1"/>
          </p:cNvSpPr>
          <p:nvPr/>
        </p:nvSpPr>
        <p:spPr bwMode="auto">
          <a:xfrm>
            <a:off x="34925" y="4868863"/>
            <a:ext cx="892968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700">
                <a:solidFill>
                  <a:srgbClr val="FF0000"/>
                </a:solidFill>
              </a:rPr>
              <a:t>le  dessin  Je  déteste   car   est   trop   le  prof   sévère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4925" y="5373688"/>
            <a:ext cx="8929688" cy="5032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800"/>
              <a:t>Je déteste le dessin car le prof est trop sévère</a:t>
            </a:r>
          </a:p>
        </p:txBody>
      </p:sp>
      <p:pic>
        <p:nvPicPr>
          <p:cNvPr id="9226" name="Picture 12" descr="j0174012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021388"/>
            <a:ext cx="838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69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3" grpId="0" animBg="1" autoUpdateAnimBg="0"/>
      <p:bldP spid="19465" grpId="0" animBg="1" autoUpdateAnimBg="0"/>
      <p:bldP spid="19467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228600" y="685800"/>
            <a:ext cx="1752600" cy="1066800"/>
          </a:xfrm>
          <a:prstGeom prst="wedgeRectCallout">
            <a:avLst>
              <a:gd name="adj1" fmla="val -54347"/>
              <a:gd name="adj2" fmla="val 101486"/>
            </a:avLst>
          </a:prstGeom>
          <a:solidFill>
            <a:srgbClr val="FF0000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b="0">
                <a:solidFill>
                  <a:schemeClr val="bg1"/>
                </a:solidFill>
              </a:rPr>
              <a:t>Je déteste les </a:t>
            </a:r>
          </a:p>
          <a:p>
            <a:pPr algn="ctr" eaLnBrk="0" hangingPunct="0"/>
            <a:r>
              <a:rPr lang="en-US" sz="2000" b="0">
                <a:solidFill>
                  <a:schemeClr val="bg1"/>
                </a:solidFill>
              </a:rPr>
              <a:t>cours de </a:t>
            </a:r>
          </a:p>
          <a:p>
            <a:pPr algn="ctr" eaLnBrk="0" hangingPunct="0"/>
            <a:r>
              <a:rPr lang="en-US" sz="2000" b="0">
                <a:solidFill>
                  <a:schemeClr val="bg1"/>
                </a:solidFill>
              </a:rPr>
              <a:t>physique </a:t>
            </a: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990600" y="1752600"/>
            <a:ext cx="2514600" cy="1676400"/>
          </a:xfrm>
          <a:prstGeom prst="wedgeEllipseCallout">
            <a:avLst>
              <a:gd name="adj1" fmla="val -78347"/>
              <a:gd name="adj2" fmla="val 50380"/>
            </a:avLst>
          </a:prstGeom>
          <a:solidFill>
            <a:srgbClr val="0000FF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b="0">
                <a:solidFill>
                  <a:schemeClr val="bg1"/>
                </a:solidFill>
              </a:rPr>
              <a:t>Je n’aime pas </a:t>
            </a:r>
          </a:p>
          <a:p>
            <a:pPr algn="ctr" eaLnBrk="0" hangingPunct="0"/>
            <a:r>
              <a:rPr lang="en-US" sz="2000" b="0">
                <a:solidFill>
                  <a:schemeClr val="bg1"/>
                </a:solidFill>
              </a:rPr>
              <a:t>du tout </a:t>
            </a:r>
          </a:p>
          <a:p>
            <a:pPr algn="ctr" eaLnBrk="0" hangingPunct="0"/>
            <a:r>
              <a:rPr lang="en-US" sz="2000" b="0">
                <a:solidFill>
                  <a:schemeClr val="bg1"/>
                </a:solidFill>
              </a:rPr>
              <a:t>l’informatique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5181600" y="3810000"/>
            <a:ext cx="1981200" cy="1143000"/>
          </a:xfrm>
          <a:prstGeom prst="wedgeRectCallout">
            <a:avLst>
              <a:gd name="adj1" fmla="val 100241"/>
              <a:gd name="adj2" fmla="val -4861"/>
            </a:avLst>
          </a:prstGeom>
          <a:solidFill>
            <a:srgbClr val="FF0000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b="0">
                <a:solidFill>
                  <a:schemeClr val="bg1"/>
                </a:solidFill>
              </a:rPr>
              <a:t>Je suis nul en </a:t>
            </a:r>
          </a:p>
          <a:p>
            <a:pPr algn="ctr" eaLnBrk="0" hangingPunct="0"/>
            <a:r>
              <a:rPr lang="en-US" sz="2000" b="0">
                <a:solidFill>
                  <a:schemeClr val="bg1"/>
                </a:solidFill>
              </a:rPr>
              <a:t>maths!  C’est </a:t>
            </a:r>
          </a:p>
          <a:p>
            <a:pPr algn="ctr" eaLnBrk="0" hangingPunct="0"/>
            <a:r>
              <a:rPr lang="en-US" sz="2000" b="0">
                <a:solidFill>
                  <a:schemeClr val="bg1"/>
                </a:solidFill>
              </a:rPr>
              <a:t>casse-pieds!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762000" y="5181600"/>
            <a:ext cx="2286000" cy="990600"/>
          </a:xfrm>
          <a:prstGeom prst="wedgeRoundRectCallout">
            <a:avLst>
              <a:gd name="adj1" fmla="val 41736"/>
              <a:gd name="adj2" fmla="val 87181"/>
              <a:gd name="adj3" fmla="val 16667"/>
            </a:avLst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b="0">
                <a:solidFill>
                  <a:srgbClr val="0000FF"/>
                </a:solidFill>
              </a:rPr>
              <a:t>Je suis très faible </a:t>
            </a:r>
          </a:p>
          <a:p>
            <a:pPr algn="ctr" eaLnBrk="0" hangingPunct="0"/>
            <a:r>
              <a:rPr lang="en-US" sz="2000" b="0">
                <a:solidFill>
                  <a:srgbClr val="0000FF"/>
                </a:solidFill>
              </a:rPr>
              <a:t>en chimie - c’est </a:t>
            </a:r>
          </a:p>
          <a:p>
            <a:pPr algn="ctr" eaLnBrk="0" hangingPunct="0"/>
            <a:r>
              <a:rPr lang="en-US" sz="2000" b="0">
                <a:solidFill>
                  <a:srgbClr val="0000FF"/>
                </a:solidFill>
              </a:rPr>
              <a:t>très compliqué.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3962400" y="5105400"/>
            <a:ext cx="2819400" cy="1143000"/>
          </a:xfrm>
          <a:prstGeom prst="wedgeEllipseCallout">
            <a:avLst>
              <a:gd name="adj1" fmla="val -33838"/>
              <a:gd name="adj2" fmla="val 97222"/>
            </a:avLst>
          </a:prstGeom>
          <a:solidFill>
            <a:srgbClr val="000066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b="0" dirty="0">
                <a:solidFill>
                  <a:schemeClr val="tx2">
                    <a:lumMod val="75000"/>
                  </a:schemeClr>
                </a:solidFill>
              </a:rPr>
              <a:t>Je ne </a:t>
            </a:r>
            <a:r>
              <a:rPr lang="en-US" sz="2000" b="0" dirty="0" err="1">
                <a:solidFill>
                  <a:schemeClr val="tx2">
                    <a:lumMod val="75000"/>
                  </a:schemeClr>
                </a:solidFill>
              </a:rPr>
              <a:t>comprends</a:t>
            </a:r>
            <a:r>
              <a:rPr lang="en-US" sz="2000" b="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 eaLnBrk="0" hangingPunct="0"/>
            <a:r>
              <a:rPr lang="en-US" sz="2000" b="0" dirty="0">
                <a:solidFill>
                  <a:schemeClr val="tx2">
                    <a:lumMod val="75000"/>
                  </a:schemeClr>
                </a:solidFill>
              </a:rPr>
              <a:t>pas </a:t>
            </a:r>
            <a:r>
              <a:rPr lang="en-US" sz="2000" b="0" dirty="0" err="1">
                <a:solidFill>
                  <a:schemeClr val="tx2">
                    <a:lumMod val="75000"/>
                  </a:schemeClr>
                </a:solidFill>
              </a:rPr>
              <a:t>l’histoire</a:t>
            </a:r>
            <a:r>
              <a:rPr lang="en-US" sz="2000" b="0" dirty="0">
                <a:solidFill>
                  <a:schemeClr val="tx2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3505200" y="685800"/>
            <a:ext cx="1752600" cy="1295400"/>
          </a:xfrm>
          <a:prstGeom prst="wedgeEllipseCallout">
            <a:avLst>
              <a:gd name="adj1" fmla="val 84421"/>
              <a:gd name="adj2" fmla="val -50856"/>
            </a:avLst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b="0"/>
              <a:t>Je ne brille </a:t>
            </a:r>
          </a:p>
          <a:p>
            <a:pPr algn="ctr" eaLnBrk="0" hangingPunct="0"/>
            <a:r>
              <a:rPr lang="en-US" sz="2000" b="0"/>
              <a:t>pas en</a:t>
            </a:r>
          </a:p>
          <a:p>
            <a:pPr algn="ctr" eaLnBrk="0" hangingPunct="0"/>
            <a:r>
              <a:rPr lang="en-US" sz="2000" b="0"/>
              <a:t>français!</a:t>
            </a: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0" y="3429000"/>
            <a:ext cx="2895600" cy="1295400"/>
          </a:xfrm>
          <a:prstGeom prst="wedgeEllipseCallout">
            <a:avLst>
              <a:gd name="adj1" fmla="val -45338"/>
              <a:gd name="adj2" fmla="val 99634"/>
            </a:avLst>
          </a:prstGeom>
          <a:solidFill>
            <a:srgbClr val="FF0000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b="0">
                <a:solidFill>
                  <a:schemeClr val="bg1"/>
                </a:solidFill>
              </a:rPr>
              <a:t>Je préfère les maths </a:t>
            </a:r>
          </a:p>
          <a:p>
            <a:pPr algn="ctr" eaLnBrk="0" hangingPunct="0"/>
            <a:r>
              <a:rPr lang="en-US" sz="2000" b="0">
                <a:solidFill>
                  <a:schemeClr val="bg1"/>
                </a:solidFill>
              </a:rPr>
              <a:t>parce que c’est </a:t>
            </a:r>
          </a:p>
          <a:p>
            <a:pPr algn="ctr" eaLnBrk="0" hangingPunct="0"/>
            <a:r>
              <a:rPr lang="en-US" sz="2000" b="0">
                <a:solidFill>
                  <a:schemeClr val="bg1"/>
                </a:solidFill>
              </a:rPr>
              <a:t>très utile</a:t>
            </a: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6934200" y="4724400"/>
            <a:ext cx="2057400" cy="1295400"/>
          </a:xfrm>
          <a:prstGeom prst="wedgeRoundRectCallout">
            <a:avLst>
              <a:gd name="adj1" fmla="val -44292"/>
              <a:gd name="adj2" fmla="val 86889"/>
              <a:gd name="adj3" fmla="val 16667"/>
            </a:avLst>
          </a:prstGeom>
          <a:solidFill>
            <a:srgbClr val="0000FF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b="0">
                <a:solidFill>
                  <a:schemeClr val="bg1"/>
                </a:solidFill>
              </a:rPr>
              <a:t>Le dessin est ma </a:t>
            </a:r>
          </a:p>
          <a:p>
            <a:pPr algn="ctr" eaLnBrk="0" hangingPunct="0"/>
            <a:r>
              <a:rPr lang="en-US" sz="2000" b="0">
                <a:solidFill>
                  <a:schemeClr val="bg1"/>
                </a:solidFill>
              </a:rPr>
              <a:t>matière favorite,</a:t>
            </a:r>
          </a:p>
          <a:p>
            <a:pPr algn="ctr" eaLnBrk="0" hangingPunct="0"/>
            <a:r>
              <a:rPr lang="en-US" sz="2000" b="0">
                <a:solidFill>
                  <a:schemeClr val="bg1"/>
                </a:solidFill>
              </a:rPr>
              <a:t>c’est facile!</a:t>
            </a: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2514600" y="3581400"/>
            <a:ext cx="2590800" cy="1524000"/>
          </a:xfrm>
          <a:prstGeom prst="cloudCallout">
            <a:avLst>
              <a:gd name="adj1" fmla="val -18014"/>
              <a:gd name="adj2" fmla="val 86356"/>
            </a:avLst>
          </a:prstGeom>
          <a:solidFill>
            <a:srgbClr val="00FFFF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b="0">
                <a:solidFill>
                  <a:srgbClr val="000099"/>
                </a:solidFill>
              </a:rPr>
              <a:t>    Je suis tres fort(e)</a:t>
            </a:r>
          </a:p>
          <a:p>
            <a:pPr algn="ctr" eaLnBrk="0" hangingPunct="0"/>
            <a:r>
              <a:rPr lang="en-US" sz="2000" b="0">
                <a:solidFill>
                  <a:srgbClr val="000099"/>
                </a:solidFill>
              </a:rPr>
              <a:t>en sciences</a:t>
            </a: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3962400" y="2209800"/>
            <a:ext cx="1828800" cy="1143000"/>
          </a:xfrm>
          <a:prstGeom prst="wedgeRectCallout">
            <a:avLst>
              <a:gd name="adj1" fmla="val -85157"/>
              <a:gd name="adj2" fmla="val 63750"/>
            </a:avLst>
          </a:prstGeom>
          <a:solidFill>
            <a:srgbClr val="FF0000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b="0">
                <a:solidFill>
                  <a:schemeClr val="bg1"/>
                </a:solidFill>
              </a:rPr>
              <a:t>L’espagnol est </a:t>
            </a:r>
          </a:p>
          <a:p>
            <a:pPr algn="ctr" eaLnBrk="0" hangingPunct="0"/>
            <a:r>
              <a:rPr lang="en-US" sz="2000" b="0">
                <a:solidFill>
                  <a:schemeClr val="bg1"/>
                </a:solidFill>
              </a:rPr>
              <a:t>très amusant</a:t>
            </a: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5867400" y="990600"/>
            <a:ext cx="1981200" cy="1143000"/>
          </a:xfrm>
          <a:prstGeom prst="wedgeRoundRectCallout">
            <a:avLst>
              <a:gd name="adj1" fmla="val 90704"/>
              <a:gd name="adj2" fmla="val -64306"/>
              <a:gd name="adj3" fmla="val 16667"/>
            </a:avLst>
          </a:prstGeom>
          <a:solidFill>
            <a:srgbClr val="FF0000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b="0">
                <a:solidFill>
                  <a:schemeClr val="bg1"/>
                </a:solidFill>
              </a:rPr>
              <a:t>Le professeur </a:t>
            </a:r>
          </a:p>
          <a:p>
            <a:pPr algn="ctr" eaLnBrk="0" hangingPunct="0"/>
            <a:r>
              <a:rPr lang="en-US" sz="2000" b="0">
                <a:solidFill>
                  <a:schemeClr val="bg1"/>
                </a:solidFill>
              </a:rPr>
              <a:t>d’anglais est </a:t>
            </a:r>
          </a:p>
          <a:p>
            <a:pPr algn="ctr" eaLnBrk="0" hangingPunct="0"/>
            <a:r>
              <a:rPr lang="en-US" sz="2000" b="0">
                <a:solidFill>
                  <a:schemeClr val="bg1"/>
                </a:solidFill>
              </a:rPr>
              <a:t>très drôle!</a:t>
            </a:r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>
            <a:off x="5943600" y="2209800"/>
            <a:ext cx="2514600" cy="1600200"/>
          </a:xfrm>
          <a:prstGeom prst="cloudCallout">
            <a:avLst>
              <a:gd name="adj1" fmla="val 59218"/>
              <a:gd name="adj2" fmla="val 69644"/>
            </a:avLst>
          </a:prstGeom>
          <a:solidFill>
            <a:srgbClr val="00FFFF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b="0">
                <a:solidFill>
                  <a:srgbClr val="000099"/>
                </a:solidFill>
              </a:rPr>
              <a:t>   Je n’aime pas </a:t>
            </a:r>
          </a:p>
          <a:p>
            <a:pPr algn="ctr" eaLnBrk="0" hangingPunct="0"/>
            <a:r>
              <a:rPr lang="en-US" sz="2000" b="0">
                <a:solidFill>
                  <a:srgbClr val="000099"/>
                </a:solidFill>
              </a:rPr>
              <a:t>l’allemand, c’est</a:t>
            </a:r>
          </a:p>
          <a:p>
            <a:pPr algn="ctr" eaLnBrk="0" hangingPunct="0"/>
            <a:r>
              <a:rPr lang="en-US" sz="2000" b="0">
                <a:solidFill>
                  <a:srgbClr val="000099"/>
                </a:solidFill>
              </a:rPr>
              <a:t>trop difficile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2700338" y="0"/>
            <a:ext cx="3455987" cy="4953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2400" b="0">
                <a:solidFill>
                  <a:srgbClr val="FF0000"/>
                </a:solidFill>
              </a:rPr>
              <a:t>C’est positif ou négatif?</a:t>
            </a:r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0" y="4114800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FFFF66"/>
          </a:solidFill>
          <a:ln w="2857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3581400" y="4648200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FFFF66"/>
          </a:solidFill>
          <a:ln w="2857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86" name="AutoShape 18"/>
          <p:cNvSpPr>
            <a:spLocks noChangeArrowheads="1"/>
          </p:cNvSpPr>
          <p:nvPr/>
        </p:nvSpPr>
        <p:spPr bwMode="auto">
          <a:xfrm>
            <a:off x="4419600" y="2057400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FFFF66"/>
          </a:solidFill>
          <a:ln w="2857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87" name="AutoShape 19"/>
          <p:cNvSpPr>
            <a:spLocks noChangeArrowheads="1"/>
          </p:cNvSpPr>
          <p:nvPr/>
        </p:nvSpPr>
        <p:spPr bwMode="auto">
          <a:xfrm>
            <a:off x="7010400" y="685800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FFFF66"/>
          </a:solidFill>
          <a:ln w="2857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88" name="AutoShape 20"/>
          <p:cNvSpPr>
            <a:spLocks noChangeArrowheads="1"/>
          </p:cNvSpPr>
          <p:nvPr/>
        </p:nvSpPr>
        <p:spPr bwMode="auto">
          <a:xfrm>
            <a:off x="7696200" y="5867400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FFFF66"/>
          </a:solidFill>
          <a:ln w="2857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89" name="AutoShape 21"/>
          <p:cNvSpPr>
            <a:spLocks noChangeArrowheads="1"/>
          </p:cNvSpPr>
          <p:nvPr/>
        </p:nvSpPr>
        <p:spPr bwMode="auto">
          <a:xfrm>
            <a:off x="2209800" y="1676400"/>
            <a:ext cx="457200" cy="457200"/>
          </a:xfrm>
          <a:prstGeom prst="smileyFace">
            <a:avLst>
              <a:gd name="adj" fmla="val -4653"/>
            </a:avLst>
          </a:prstGeom>
          <a:solidFill>
            <a:schemeClr val="accent3">
              <a:lumMod val="65000"/>
            </a:schemeClr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7190" name="AutoShape 22"/>
          <p:cNvSpPr>
            <a:spLocks noChangeArrowheads="1"/>
          </p:cNvSpPr>
          <p:nvPr/>
        </p:nvSpPr>
        <p:spPr bwMode="auto">
          <a:xfrm>
            <a:off x="3352800" y="1143000"/>
            <a:ext cx="457200" cy="457200"/>
          </a:xfrm>
          <a:prstGeom prst="smileyFace">
            <a:avLst>
              <a:gd name="adj" fmla="val -4653"/>
            </a:avLst>
          </a:prstGeom>
          <a:solidFill>
            <a:schemeClr val="accent3">
              <a:lumMod val="65000"/>
            </a:schemeClr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7191" name="AutoShape 23"/>
          <p:cNvSpPr>
            <a:spLocks noChangeArrowheads="1"/>
          </p:cNvSpPr>
          <p:nvPr/>
        </p:nvSpPr>
        <p:spPr bwMode="auto">
          <a:xfrm>
            <a:off x="5715000" y="3505200"/>
            <a:ext cx="457200" cy="457200"/>
          </a:xfrm>
          <a:prstGeom prst="smileyFace">
            <a:avLst>
              <a:gd name="adj" fmla="val -4653"/>
            </a:avLst>
          </a:prstGeom>
          <a:solidFill>
            <a:schemeClr val="accent3">
              <a:lumMod val="65000"/>
            </a:schemeClr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7192" name="AutoShape 24"/>
          <p:cNvSpPr>
            <a:spLocks noChangeArrowheads="1"/>
          </p:cNvSpPr>
          <p:nvPr/>
        </p:nvSpPr>
        <p:spPr bwMode="auto">
          <a:xfrm>
            <a:off x="1600200" y="1066800"/>
            <a:ext cx="457200" cy="457200"/>
          </a:xfrm>
          <a:prstGeom prst="smileyFace">
            <a:avLst>
              <a:gd name="adj" fmla="val -4653"/>
            </a:avLst>
          </a:prstGeom>
          <a:solidFill>
            <a:schemeClr val="accent3">
              <a:lumMod val="65000"/>
            </a:schemeClr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7193" name="AutoShape 25"/>
          <p:cNvSpPr>
            <a:spLocks noChangeArrowheads="1"/>
          </p:cNvSpPr>
          <p:nvPr/>
        </p:nvSpPr>
        <p:spPr bwMode="auto">
          <a:xfrm>
            <a:off x="7772400" y="3124200"/>
            <a:ext cx="457200" cy="457200"/>
          </a:xfrm>
          <a:prstGeom prst="smileyFace">
            <a:avLst>
              <a:gd name="adj" fmla="val -4653"/>
            </a:avLst>
          </a:prstGeom>
          <a:solidFill>
            <a:schemeClr val="accent3">
              <a:lumMod val="65000"/>
            </a:schemeClr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7194" name="AutoShape 26"/>
          <p:cNvSpPr>
            <a:spLocks noChangeArrowheads="1"/>
          </p:cNvSpPr>
          <p:nvPr/>
        </p:nvSpPr>
        <p:spPr bwMode="auto">
          <a:xfrm>
            <a:off x="4114800" y="5715000"/>
            <a:ext cx="457200" cy="457200"/>
          </a:xfrm>
          <a:prstGeom prst="smileyFace">
            <a:avLst>
              <a:gd name="adj" fmla="val -4653"/>
            </a:avLst>
          </a:prstGeom>
          <a:solidFill>
            <a:schemeClr val="accent3">
              <a:lumMod val="65000"/>
            </a:schemeClr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533400" y="5791200"/>
            <a:ext cx="457200" cy="457200"/>
          </a:xfrm>
          <a:prstGeom prst="smileyFace">
            <a:avLst>
              <a:gd name="adj" fmla="val -4653"/>
            </a:avLst>
          </a:prstGeom>
          <a:solidFill>
            <a:schemeClr val="accent3">
              <a:lumMod val="65000"/>
            </a:schemeClr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03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 animBg="1"/>
      <p:bldP spid="7185" grpId="0" animBg="1"/>
      <p:bldP spid="7186" grpId="0" animBg="1"/>
      <p:bldP spid="7187" grpId="0" animBg="1"/>
      <p:bldP spid="7188" grpId="0" animBg="1"/>
      <p:bldP spid="7189" grpId="0" animBg="1"/>
      <p:bldP spid="7190" grpId="0" animBg="1"/>
      <p:bldP spid="7191" grpId="0" animBg="1"/>
      <p:bldP spid="7192" grpId="0" animBg="1"/>
      <p:bldP spid="7193" grpId="0" animBg="1"/>
      <p:bldP spid="7194" grpId="0" animBg="1"/>
      <p:bldP spid="71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sz="3200" b="1" smtClean="0"/>
              <a:t>Écrivez le français.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052513"/>
            <a:ext cx="4316412" cy="5545137"/>
          </a:xfr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700" smtClean="0"/>
              <a:t>I hate the lessons of...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700" smtClean="0"/>
              <a:t>I do not like at all.....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700" smtClean="0"/>
              <a:t>I do not shine in...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700" smtClean="0"/>
              <a:t>I am strong in....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700" smtClean="0"/>
              <a:t>I am rubbish in ....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700" smtClean="0"/>
              <a:t>I am weak in .....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700" smtClean="0"/>
              <a:t>I do not understand.....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700" smtClean="0"/>
              <a:t>.... is my favourite subject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700" smtClean="0"/>
              <a:t>It is boring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700" smtClean="0"/>
              <a:t>The English teacher is.....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700" smtClean="0"/>
              <a:t>It is very complicated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052513"/>
            <a:ext cx="4495800" cy="5545137"/>
          </a:xfr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700" smtClean="0">
                <a:solidFill>
                  <a:srgbClr val="FF0000"/>
                </a:solidFill>
              </a:rPr>
              <a:t>Je déteste les cours de</a:t>
            </a:r>
          </a:p>
          <a:p>
            <a:pPr eaLnBrk="1" hangingPunct="1">
              <a:lnSpc>
                <a:spcPct val="90000"/>
              </a:lnSpc>
            </a:pPr>
            <a:r>
              <a:rPr lang="fr-FR" sz="2700" smtClean="0">
                <a:solidFill>
                  <a:srgbClr val="FF0000"/>
                </a:solidFill>
              </a:rPr>
              <a:t>Je n’aime pas du tout</a:t>
            </a:r>
          </a:p>
          <a:p>
            <a:pPr eaLnBrk="1" hangingPunct="1">
              <a:lnSpc>
                <a:spcPct val="90000"/>
              </a:lnSpc>
            </a:pPr>
            <a:r>
              <a:rPr lang="fr-FR" sz="2700" smtClean="0">
                <a:solidFill>
                  <a:srgbClr val="FF0000"/>
                </a:solidFill>
              </a:rPr>
              <a:t>Je ne brille pas en</a:t>
            </a:r>
          </a:p>
          <a:p>
            <a:pPr eaLnBrk="1" hangingPunct="1">
              <a:lnSpc>
                <a:spcPct val="90000"/>
              </a:lnSpc>
            </a:pPr>
            <a:r>
              <a:rPr lang="fr-FR" sz="2700" smtClean="0">
                <a:solidFill>
                  <a:srgbClr val="FF0000"/>
                </a:solidFill>
              </a:rPr>
              <a:t>Je suis forte en</a:t>
            </a:r>
          </a:p>
          <a:p>
            <a:pPr eaLnBrk="1" hangingPunct="1">
              <a:lnSpc>
                <a:spcPct val="90000"/>
              </a:lnSpc>
            </a:pPr>
            <a:r>
              <a:rPr lang="fr-FR" sz="2700" smtClean="0">
                <a:solidFill>
                  <a:srgbClr val="FF0000"/>
                </a:solidFill>
              </a:rPr>
              <a:t>Je suis nulle en</a:t>
            </a:r>
          </a:p>
          <a:p>
            <a:pPr eaLnBrk="1" hangingPunct="1">
              <a:lnSpc>
                <a:spcPct val="90000"/>
              </a:lnSpc>
            </a:pPr>
            <a:r>
              <a:rPr lang="fr-FR" sz="2700" smtClean="0">
                <a:solidFill>
                  <a:srgbClr val="FF0000"/>
                </a:solidFill>
              </a:rPr>
              <a:t>Je suis faible en</a:t>
            </a:r>
          </a:p>
          <a:p>
            <a:pPr eaLnBrk="1" hangingPunct="1">
              <a:lnSpc>
                <a:spcPct val="90000"/>
              </a:lnSpc>
            </a:pPr>
            <a:r>
              <a:rPr lang="fr-FR" sz="2700" smtClean="0">
                <a:solidFill>
                  <a:srgbClr val="FF0000"/>
                </a:solidFill>
              </a:rPr>
              <a:t>Je ne comprends pas</a:t>
            </a:r>
          </a:p>
          <a:p>
            <a:pPr eaLnBrk="1" hangingPunct="1">
              <a:lnSpc>
                <a:spcPct val="90000"/>
              </a:lnSpc>
            </a:pPr>
            <a:r>
              <a:rPr lang="fr-FR" sz="2700" smtClean="0">
                <a:solidFill>
                  <a:srgbClr val="FF0000"/>
                </a:solidFill>
              </a:rPr>
              <a:t>...est ma matière favorite</a:t>
            </a:r>
          </a:p>
          <a:p>
            <a:pPr eaLnBrk="1" hangingPunct="1">
              <a:lnSpc>
                <a:spcPct val="90000"/>
              </a:lnSpc>
            </a:pPr>
            <a:r>
              <a:rPr lang="fr-FR" sz="2700" smtClean="0">
                <a:solidFill>
                  <a:srgbClr val="FF0000"/>
                </a:solidFill>
              </a:rPr>
              <a:t>C’est casse-pieds</a:t>
            </a:r>
          </a:p>
          <a:p>
            <a:pPr eaLnBrk="1" hangingPunct="1">
              <a:lnSpc>
                <a:spcPct val="90000"/>
              </a:lnSpc>
            </a:pPr>
            <a:r>
              <a:rPr lang="fr-FR" sz="2700" smtClean="0">
                <a:solidFill>
                  <a:srgbClr val="FF0000"/>
                </a:solidFill>
              </a:rPr>
              <a:t>Le professeur d’anglais</a:t>
            </a:r>
          </a:p>
          <a:p>
            <a:pPr eaLnBrk="1" hangingPunct="1">
              <a:lnSpc>
                <a:spcPct val="90000"/>
              </a:lnSpc>
            </a:pPr>
            <a:r>
              <a:rPr lang="fr-FR" sz="2700" smtClean="0">
                <a:solidFill>
                  <a:srgbClr val="FF0000"/>
                </a:solidFill>
              </a:rPr>
              <a:t>C’est très compliqué</a:t>
            </a:r>
          </a:p>
          <a:p>
            <a:pPr eaLnBrk="1" hangingPunct="1">
              <a:lnSpc>
                <a:spcPct val="90000"/>
              </a:lnSpc>
            </a:pPr>
            <a:endParaRPr lang="fr-FR" sz="27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28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3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3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3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3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3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3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741</Words>
  <Application>Microsoft Office PowerPoint</Application>
  <PresentationFormat>On-screen Show (4:3)</PresentationFormat>
  <Paragraphs>222</Paragraphs>
  <Slides>11</Slides>
  <Notes>4</Notes>
  <HiddenSlides>0</HiddenSlides>
  <MMClips>16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Écrivez le français.</vt:lpstr>
      <vt:lpstr>PowerPoint Presentation</vt:lpstr>
      <vt:lpstr>PowerPoint Presentation</vt:lpstr>
    </vt:vector>
  </TitlesOfParts>
  <Company>Holly Lodge Girls\'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Ward</dc:creator>
  <cp:lastModifiedBy>Win7</cp:lastModifiedBy>
  <cp:revision>51</cp:revision>
  <dcterms:created xsi:type="dcterms:W3CDTF">2011-12-08T17:54:42Z</dcterms:created>
  <dcterms:modified xsi:type="dcterms:W3CDTF">2012-04-18T08:46:07Z</dcterms:modified>
</cp:coreProperties>
</file>