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59" d="100"/>
          <a:sy n="59" d="100"/>
        </p:scale>
        <p:origin x="-9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A1D62-915E-4956-B412-B152B580A02C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102F3-E27E-4350-9005-E09FCA210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9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99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6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9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9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14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1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58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5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3060-C5B8-46AB-9FD6-0743B2922A82}" type="datetimeFigureOut">
              <a:rPr lang="en-GB" smtClean="0"/>
              <a:t>03/05/2012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D450-D16B-418E-9AD8-F17B0E1E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47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image" Target="../media/image3.emf"/><Relationship Id="rId3" Type="http://schemas.microsoft.com/office/2007/relationships/media" Target="../media/media2.mp3"/><Relationship Id="rId21" Type="http://schemas.openxmlformats.org/officeDocument/2006/relationships/image" Target="../media/image6.emf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image" Target="../media/image2.emf"/><Relationship Id="rId2" Type="http://schemas.openxmlformats.org/officeDocument/2006/relationships/audio" Target="../media/media1.mp3"/><Relationship Id="rId16" Type="http://schemas.openxmlformats.org/officeDocument/2006/relationships/image" Target="../media/image1.emf"/><Relationship Id="rId20" Type="http://schemas.openxmlformats.org/officeDocument/2006/relationships/image" Target="../media/image5.emf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openxmlformats.org/officeDocument/2006/relationships/slideLayout" Target="../slideLayouts/slideLayout1.xml"/><Relationship Id="rId23" Type="http://schemas.openxmlformats.org/officeDocument/2006/relationships/image" Target="../media/image8.png"/><Relationship Id="rId10" Type="http://schemas.openxmlformats.org/officeDocument/2006/relationships/audio" Target="../media/media5.mp3"/><Relationship Id="rId19" Type="http://schemas.openxmlformats.org/officeDocument/2006/relationships/image" Target="../media/image4.emf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2488" y="0"/>
            <a:ext cx="9144000" cy="457200"/>
          </a:xfrm>
          <a:prstGeom prst="rect">
            <a:avLst/>
          </a:prstGeom>
          <a:solidFill>
            <a:srgbClr val="0000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LES RÈGLEMENTS DU COLLÈGE – SCHOOL RULES</a:t>
            </a:r>
          </a:p>
        </p:txBody>
      </p:sp>
      <p:graphicFrame>
        <p:nvGraphicFramePr>
          <p:cNvPr id="7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99227"/>
              </p:ext>
            </p:extLst>
          </p:nvPr>
        </p:nvGraphicFramePr>
        <p:xfrm>
          <a:off x="23008" y="742834"/>
          <a:ext cx="9120992" cy="2639568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524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SMOKING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EATING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TALKING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TALKING ON MOBILE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43284" y="2844120"/>
            <a:ext cx="1782802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fumez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</a:t>
            </a:r>
          </a:p>
          <a:p>
            <a:pPr algn="ctr"/>
            <a:endParaRPr lang="en-GB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39518" y="2851104"/>
            <a:ext cx="1875512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ne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mangez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pas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0576" y="2851743"/>
            <a:ext cx="1903004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ne </a:t>
            </a:r>
            <a:r>
              <a:rPr lang="en-GB" sz="2000" dirty="0" err="1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bavardez</a:t>
            </a:r>
            <a:r>
              <a:rPr lang="en-GB" sz="2000" dirty="0" smtClean="0">
                <a:solidFill>
                  <a:srgbClr val="FFFF0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pas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43580" y="2851743"/>
            <a:ext cx="1788240" cy="1015663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ne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parlez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ea typeface="Times New Roman"/>
                <a:cs typeface="Arial" pitchFamily="34" charset="0"/>
              </a:rPr>
              <a:t> pas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graphicFrame>
        <p:nvGraphicFramePr>
          <p:cNvPr id="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197908"/>
              </p:ext>
            </p:extLst>
          </p:nvPr>
        </p:nvGraphicFramePr>
        <p:xfrm>
          <a:off x="-5966" y="3717032"/>
          <a:ext cx="9120992" cy="3287248"/>
        </p:xfrm>
        <a:graphic>
          <a:graphicData uri="http://schemas.openxmlformats.org/drawingml/2006/table">
            <a:tbl>
              <a:tblPr/>
              <a:tblGrid>
                <a:gridCol w="1756274"/>
                <a:gridCol w="1872208"/>
                <a:gridCol w="1872208"/>
                <a:gridCol w="1800200"/>
                <a:gridCol w="182010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WEARING JEWELLERY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DRINKING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 WEARING MAKE-UP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15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39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 </a:t>
                      </a:r>
                      <a:r>
                        <a:rPr lang="en-GB" sz="2000" dirty="0" err="1"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recyclage</a:t>
                      </a:r>
                      <a:endParaRPr lang="en-GB" sz="2000" dirty="0"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-43284" y="6196110"/>
            <a:ext cx="1909814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portez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pas de bijoux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87860" y="6179724"/>
            <a:ext cx="1882729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en-GB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buvez</a:t>
            </a:r>
            <a:r>
              <a:rPr lang="en-GB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pas</a:t>
            </a:r>
          </a:p>
          <a:p>
            <a:pPr algn="ctr">
              <a:spcAft>
                <a:spcPts val="0"/>
              </a:spcAft>
            </a:pPr>
            <a:endParaRPr lang="en-GB" sz="2000" dirty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46876" y="6172658"/>
            <a:ext cx="2123708" cy="707886"/>
          </a:xfrm>
          <a:prstGeom prst="rect">
            <a:avLst/>
          </a:prstGeom>
          <a:solidFill>
            <a:srgbClr val="0000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portez</a:t>
            </a:r>
            <a:r>
              <a:rPr lang="en-GB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pas de </a:t>
            </a:r>
          </a:p>
          <a:p>
            <a:r>
              <a:rPr lang="en-GB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maquillage</a:t>
            </a:r>
            <a:endParaRPr lang="en-GB" sz="2000" dirty="0" smtClean="0">
              <a:solidFill>
                <a:srgbClr val="FFFF00"/>
              </a:solidFill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57835"/>
            <a:ext cx="6119813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156" y="4757835"/>
            <a:ext cx="6119813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19" y="4738785"/>
            <a:ext cx="6119813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24895"/>
            <a:ext cx="6119813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155" y="1424894"/>
            <a:ext cx="6119813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179" y="1432518"/>
            <a:ext cx="6119813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24895"/>
            <a:ext cx="6119813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ne bavardez pas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4475477" y="3481695"/>
            <a:ext cx="168070" cy="168070"/>
          </a:xfrm>
          <a:prstGeom prst="rect">
            <a:avLst/>
          </a:prstGeom>
        </p:spPr>
      </p:pic>
      <p:pic>
        <p:nvPicPr>
          <p:cNvPr id="3" name="ne fumez pas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619311" y="3360650"/>
            <a:ext cx="292312" cy="292312"/>
          </a:xfrm>
          <a:prstGeom prst="rect">
            <a:avLst/>
          </a:prstGeom>
        </p:spPr>
      </p:pic>
      <p:pic>
        <p:nvPicPr>
          <p:cNvPr id="5" name="ne mangez pas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2393938" y="3354406"/>
            <a:ext cx="304800" cy="304800"/>
          </a:xfrm>
          <a:prstGeom prst="rect">
            <a:avLst/>
          </a:prstGeom>
        </p:spPr>
      </p:pic>
      <p:pic>
        <p:nvPicPr>
          <p:cNvPr id="6" name="ne parlez pas.mp3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6227317" y="3278290"/>
            <a:ext cx="304800" cy="304800"/>
          </a:xfrm>
          <a:prstGeom prst="rect">
            <a:avLst/>
          </a:prstGeom>
        </p:spPr>
      </p:pic>
      <p:pic>
        <p:nvPicPr>
          <p:cNvPr id="9" name="ne portez pas de bijoux.mp3">
            <a:hlinkClick r:id="" action="ppaction://media"/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1480645" y="6550052"/>
            <a:ext cx="353943" cy="353943"/>
          </a:xfrm>
          <a:prstGeom prst="rect">
            <a:avLst/>
          </a:prstGeom>
        </p:spPr>
      </p:pic>
      <p:pic>
        <p:nvPicPr>
          <p:cNvPr id="10" name="ne buvez pas.mp3">
            <a:hlinkClick r:id="" action="ppaction://media"/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2565197" y="6506168"/>
            <a:ext cx="381849" cy="381849"/>
          </a:xfrm>
          <a:prstGeom prst="rect">
            <a:avLst/>
          </a:prstGeom>
        </p:spPr>
      </p:pic>
      <p:pic>
        <p:nvPicPr>
          <p:cNvPr id="11" name="maquillage.mp3">
            <a:hlinkClick r:id="" action="ppaction://media"/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5262592" y="6446035"/>
            <a:ext cx="280988" cy="28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3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56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69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4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95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167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250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6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6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6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7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7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7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8" grpId="0" animBg="1"/>
      <p:bldP spid="15" grpId="0" animBg="1"/>
      <p:bldP spid="16" grpId="0" animBg="1"/>
      <p:bldP spid="18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4000" dirty="0" err="1" smtClean="0">
                <a:solidFill>
                  <a:srgbClr val="FFFF00"/>
                </a:solidFill>
                <a:latin typeface="Comic Sans MS" pitchFamily="66" charset="0"/>
              </a:rPr>
              <a:t>Qu’est-ce</a:t>
            </a:r>
            <a:r>
              <a:rPr lang="en-GB" sz="4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4000" dirty="0" err="1" smtClean="0">
                <a:solidFill>
                  <a:srgbClr val="FFFF00"/>
                </a:solidFill>
                <a:latin typeface="Comic Sans MS" pitchFamily="66" charset="0"/>
              </a:rPr>
              <a:t>qu’il</a:t>
            </a:r>
            <a:r>
              <a:rPr lang="en-GB" sz="40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4000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4000" dirty="0" smtClean="0">
                <a:solidFill>
                  <a:srgbClr val="FFFF00"/>
                </a:solidFill>
                <a:latin typeface="Comic Sans MS" pitchFamily="66" charset="0"/>
              </a:rPr>
              <a:t> faire au </a:t>
            </a:r>
            <a:r>
              <a:rPr lang="en-GB" sz="4000" dirty="0" err="1" smtClean="0">
                <a:solidFill>
                  <a:srgbClr val="FFFF00"/>
                </a:solidFill>
                <a:latin typeface="Comic Sans MS" pitchFamily="66" charset="0"/>
              </a:rPr>
              <a:t>collège</a:t>
            </a:r>
            <a:r>
              <a:rPr lang="en-GB" sz="40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581128"/>
            <a:ext cx="7016824" cy="936104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Give details about your school rules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228600" y="304800"/>
            <a:ext cx="4038600" cy="1447800"/>
          </a:xfrm>
          <a:prstGeom prst="wedgeRoundRectCallout">
            <a:avLst>
              <a:gd name="adj1" fmla="val 41551"/>
              <a:gd name="adj2" fmla="val 8092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en-GB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chemeClr val="accent2"/>
                </a:solidFill>
                <a:latin typeface="Comic Sans MS" pitchFamily="66" charset="0"/>
              </a:rPr>
              <a:t>What must you do in school?</a:t>
            </a:r>
            <a:endParaRPr lang="en-GB" sz="24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4343400" y="533400"/>
            <a:ext cx="4038600" cy="1447800"/>
          </a:xfrm>
          <a:prstGeom prst="wedgeRoundRectCallout">
            <a:avLst>
              <a:gd name="adj1" fmla="val -43829"/>
              <a:gd name="adj2" fmla="val 6951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/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In English ?</a:t>
            </a:r>
          </a:p>
        </p:txBody>
      </p:sp>
    </p:spTree>
    <p:extLst>
      <p:ext uri="{BB962C8B-B14F-4D97-AF65-F5344CB8AC3E}">
        <p14:creationId xmlns:p14="http://schemas.microsoft.com/office/powerpoint/2010/main" val="4245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Au </a:t>
            </a:r>
            <a:r>
              <a:rPr lang="en-GB" sz="2400" dirty="0" err="1" smtClean="0">
                <a:solidFill>
                  <a:srgbClr val="FFFF00"/>
                </a:solidFill>
                <a:latin typeface="Comic Sans MS" pitchFamily="66" charset="0"/>
              </a:rPr>
              <a:t>collège</a:t>
            </a:r>
            <a:r>
              <a:rPr lang="en-GB" sz="2400" dirty="0" smtClean="0">
                <a:solidFill>
                  <a:srgbClr val="FFFF00"/>
                </a:solidFill>
                <a:latin typeface="Comic Sans MS" pitchFamily="66" charset="0"/>
              </a:rPr>
              <a:t>…..				</a:t>
            </a:r>
            <a:r>
              <a:rPr lang="en-GB" sz="2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At school…..</a:t>
            </a:r>
            <a:endParaRPr lang="en-GB" sz="2400" i="1" dirty="0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0" y="1584325"/>
            <a:ext cx="49530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fumer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2.	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manger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3.	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bavarder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porter de bijoux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boire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porter de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maquillage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0" y="8382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dirty="0">
                <a:solidFill>
                  <a:srgbClr val="FFFF00"/>
                </a:solidFill>
                <a:latin typeface="Comic Sans MS" pitchFamily="66" charset="0"/>
              </a:rPr>
              <a:t>Il </a:t>
            </a:r>
            <a:r>
              <a:rPr lang="en-GB" sz="2400" b="1" dirty="0" smtClean="0">
                <a:solidFill>
                  <a:srgbClr val="FFFF00"/>
                </a:solidFill>
                <a:latin typeface="Comic Sans MS" pitchFamily="66" charset="0"/>
              </a:rPr>
              <a:t>ne </a:t>
            </a:r>
            <a:r>
              <a:rPr lang="en-GB" sz="24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400" b="1" dirty="0" smtClean="0">
                <a:solidFill>
                  <a:srgbClr val="FFFF00"/>
                </a:solidFill>
                <a:latin typeface="Comic Sans MS" pitchFamily="66" charset="0"/>
              </a:rPr>
              <a:t> pas </a:t>
            </a:r>
            <a:r>
              <a:rPr lang="en-GB" sz="2400" b="1" dirty="0">
                <a:solidFill>
                  <a:srgbClr val="FFFF00"/>
                </a:solidFill>
                <a:latin typeface="Comic Sans MS" pitchFamily="66" charset="0"/>
              </a:rPr>
              <a:t>…………</a:t>
            </a:r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4724400" y="1584325"/>
            <a:ext cx="4267200" cy="542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92D050"/>
                </a:solidFill>
                <a:latin typeface="Comic Sans MS" pitchFamily="66" charset="0"/>
              </a:rPr>
              <a:t>a.	</a:t>
            </a:r>
            <a:r>
              <a:rPr lang="en-GB" sz="2000" b="1" dirty="0" smtClean="0">
                <a:solidFill>
                  <a:srgbClr val="92D050"/>
                </a:solidFill>
                <a:latin typeface="Comic Sans MS" pitchFamily="66" charset="0"/>
              </a:rPr>
              <a:t>wear jewellery</a:t>
            </a: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92D050"/>
                </a:solidFill>
                <a:latin typeface="Comic Sans MS" pitchFamily="66" charset="0"/>
              </a:rPr>
              <a:t>b.	</a:t>
            </a:r>
            <a:r>
              <a:rPr lang="en-GB" sz="2000" b="1" dirty="0" smtClean="0">
                <a:solidFill>
                  <a:srgbClr val="92D050"/>
                </a:solidFill>
                <a:latin typeface="Comic Sans MS" pitchFamily="66" charset="0"/>
              </a:rPr>
              <a:t>wear make-up</a:t>
            </a: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92D050"/>
                </a:solidFill>
                <a:latin typeface="Comic Sans MS" pitchFamily="66" charset="0"/>
              </a:rPr>
              <a:t>c.	</a:t>
            </a:r>
            <a:r>
              <a:rPr lang="en-GB" sz="2000" b="1" dirty="0" smtClean="0">
                <a:solidFill>
                  <a:srgbClr val="92D050"/>
                </a:solidFill>
                <a:latin typeface="Comic Sans MS" pitchFamily="66" charset="0"/>
              </a:rPr>
              <a:t>smoke</a:t>
            </a: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92D050"/>
                </a:solidFill>
                <a:latin typeface="Comic Sans MS" pitchFamily="66" charset="0"/>
              </a:rPr>
              <a:t>d.	</a:t>
            </a:r>
            <a:r>
              <a:rPr lang="en-GB" sz="2000" b="1" dirty="0" smtClean="0">
                <a:solidFill>
                  <a:srgbClr val="92D050"/>
                </a:solidFill>
                <a:latin typeface="Comic Sans MS" pitchFamily="66" charset="0"/>
              </a:rPr>
              <a:t>drink</a:t>
            </a: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92D050"/>
                </a:solidFill>
                <a:latin typeface="Comic Sans MS" pitchFamily="66" charset="0"/>
              </a:rPr>
              <a:t>e.	</a:t>
            </a:r>
            <a:r>
              <a:rPr lang="en-GB" sz="2000" b="1" dirty="0" smtClean="0">
                <a:solidFill>
                  <a:srgbClr val="92D050"/>
                </a:solidFill>
                <a:latin typeface="Comic Sans MS" pitchFamily="66" charset="0"/>
              </a:rPr>
              <a:t>eat</a:t>
            </a: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92D050"/>
                </a:solidFill>
                <a:latin typeface="Comic Sans MS" pitchFamily="66" charset="0"/>
              </a:rPr>
              <a:t>f.	</a:t>
            </a:r>
            <a:r>
              <a:rPr lang="en-GB" sz="2000" b="1" dirty="0" smtClean="0">
                <a:solidFill>
                  <a:srgbClr val="92D050"/>
                </a:solidFill>
                <a:latin typeface="Comic Sans MS" pitchFamily="66" charset="0"/>
              </a:rPr>
              <a:t>chat</a:t>
            </a: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en-GB" sz="2000" b="1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4724400" y="914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You must not…………</a:t>
            </a:r>
            <a:endParaRPr lang="en-GB" sz="2400" b="1" i="1" dirty="0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3486" y="6858000"/>
            <a:ext cx="9144000" cy="5867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GB" sz="3600" b="1">
                <a:solidFill>
                  <a:srgbClr val="009900"/>
                </a:solidFill>
                <a:latin typeface="Comic Sans MS" pitchFamily="66" charset="0"/>
              </a:rPr>
              <a:t>Match up the numbers </a:t>
            </a:r>
          </a:p>
          <a:p>
            <a:pPr algn="ctr"/>
            <a:r>
              <a:rPr lang="en-GB" sz="3600" b="1">
                <a:solidFill>
                  <a:srgbClr val="009900"/>
                </a:solidFill>
                <a:latin typeface="Comic Sans MS" pitchFamily="66" charset="0"/>
              </a:rPr>
              <a:t>to the correct letters.</a:t>
            </a:r>
          </a:p>
          <a:p>
            <a:pPr algn="ctr"/>
            <a:r>
              <a:rPr lang="en-GB" sz="3600" b="1">
                <a:solidFill>
                  <a:srgbClr val="009900"/>
                </a:solidFill>
                <a:latin typeface="Comic Sans MS" pitchFamily="66" charset="0"/>
              </a:rPr>
              <a:t>Click to check your answers.</a:t>
            </a: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4729225" y="5991483"/>
            <a:ext cx="4267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b.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wear make-up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4713425" y="5157192"/>
            <a:ext cx="4267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d.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drink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4729225" y="4283981"/>
            <a:ext cx="4267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a.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wear jewellery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729225" y="3294743"/>
            <a:ext cx="4267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f.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chat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4713425" y="1528536"/>
            <a:ext cx="4267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c.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smoke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4728503" y="2387104"/>
            <a:ext cx="42672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e. </a:t>
            </a:r>
            <a:r>
              <a:rPr lang="en-GB" sz="2000" dirty="0" smtClean="0">
                <a:solidFill>
                  <a:srgbClr val="FF0000"/>
                </a:solidFill>
                <a:latin typeface="Comic Sans MS" pitchFamily="66" charset="0"/>
              </a:rPr>
              <a:t>eat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97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5" grpId="1" animBg="1"/>
      <p:bldP spid="6176" grpId="0" animBg="1"/>
      <p:bldP spid="6177" grpId="0" animBg="1"/>
      <p:bldP spid="6178" grpId="0" animBg="1"/>
      <p:bldP spid="6179" grpId="0" animBg="1"/>
      <p:bldP spid="6180" grpId="0" animBg="1"/>
      <p:bldP spid="61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470025"/>
          </a:xfrm>
          <a:prstGeom prst="rect">
            <a:avLst/>
          </a:prstGeom>
          <a:solidFill>
            <a:srgbClr val="FFFF00"/>
          </a:solidFill>
          <a:ln w="412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4400" b="1" dirty="0" smtClean="0">
                <a:solidFill>
                  <a:schemeClr val="accent2"/>
                </a:solidFill>
                <a:latin typeface="Comic Sans MS" pitchFamily="66" charset="0"/>
              </a:rPr>
              <a:t>Au </a:t>
            </a:r>
            <a:r>
              <a:rPr lang="en-GB" sz="4400" b="1" dirty="0" err="1" smtClean="0">
                <a:solidFill>
                  <a:schemeClr val="accent2"/>
                </a:solidFill>
                <a:latin typeface="Comic Sans MS" pitchFamily="66" charset="0"/>
              </a:rPr>
              <a:t>collège</a:t>
            </a:r>
            <a:endParaRPr lang="en-GB" sz="44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34290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Il </a:t>
            </a:r>
            <a:r>
              <a:rPr lang="en-GB" sz="3200" b="1" dirty="0" err="1">
                <a:solidFill>
                  <a:srgbClr val="00B0F0"/>
                </a:solidFill>
                <a:latin typeface="Comic Sans MS" pitchFamily="66" charset="0"/>
              </a:rPr>
              <a:t>faut</a:t>
            </a: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				It is necessary    					you must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5364163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Il </a:t>
            </a:r>
            <a:r>
              <a:rPr lang="en-GB" sz="3200" b="1" u="sng" dirty="0">
                <a:solidFill>
                  <a:srgbClr val="FF0000"/>
                </a:solidFill>
                <a:latin typeface="Comic Sans MS" pitchFamily="66" charset="0"/>
              </a:rPr>
              <a:t>ne</a:t>
            </a: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GB" sz="3200" b="1" dirty="0" err="1">
                <a:solidFill>
                  <a:srgbClr val="00B0F0"/>
                </a:solidFill>
                <a:latin typeface="Comic Sans MS" pitchFamily="66" charset="0"/>
              </a:rPr>
              <a:t>faut</a:t>
            </a: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GB" sz="3200" b="1" u="sng" dirty="0">
                <a:solidFill>
                  <a:srgbClr val="FF0000"/>
                </a:solidFill>
                <a:latin typeface="Comic Sans MS" pitchFamily="66" charset="0"/>
              </a:rPr>
              <a:t>pas</a:t>
            </a: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		It is </a:t>
            </a:r>
            <a:r>
              <a:rPr lang="en-GB" sz="3200" b="1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 necessary 					you must </a:t>
            </a:r>
            <a:r>
              <a:rPr lang="en-GB" sz="3200" b="1" u="sng" dirty="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3200" b="1" dirty="0">
                <a:solidFill>
                  <a:srgbClr val="00B0F0"/>
                </a:solidFill>
                <a:latin typeface="Comic Sans MS" pitchFamily="66" charset="0"/>
              </a:rPr>
              <a:t> 	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2133600"/>
            <a:ext cx="7772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To understand </a:t>
            </a:r>
            <a:r>
              <a:rPr lang="en-GB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school rules, </a:t>
            </a:r>
            <a:r>
              <a:rPr lang="en-GB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you will need two key structures: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What would you do to make this sentence negative ?</a:t>
            </a:r>
          </a:p>
        </p:txBody>
      </p:sp>
    </p:spTree>
    <p:extLst>
      <p:ext uri="{BB962C8B-B14F-4D97-AF65-F5344CB8AC3E}">
        <p14:creationId xmlns:p14="http://schemas.microsoft.com/office/powerpoint/2010/main" val="286712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FFFF00"/>
                </a:solidFill>
                <a:latin typeface="Comic Sans MS" pitchFamily="66" charset="0"/>
              </a:rPr>
              <a:t>Consider your earlier examples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dirty="0">
                <a:solidFill>
                  <a:srgbClr val="FFFF00"/>
                </a:solidFill>
                <a:latin typeface="Comic Sans MS" pitchFamily="66" charset="0"/>
              </a:rPr>
              <a:t>Remember, the infinitive ends in –ER, -IR or -RE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So how would you say…………..?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914400" y="8382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‘Il faut’ &amp; ‘il ne faut pas’ are followed by what ?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dirty="0">
                <a:solidFill>
                  <a:srgbClr val="00B0F0"/>
                </a:solidFill>
                <a:latin typeface="Comic Sans MS" pitchFamily="66" charset="0"/>
              </a:rPr>
              <a:t>AN INFINITIVE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2514600" y="2247900"/>
            <a:ext cx="4114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CLICK TO CHECK YOUR ANSWERS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152400" y="3048000"/>
            <a:ext cx="8610600" cy="381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/>
          <a:lstStyle/>
          <a:p>
            <a:pPr marL="342900" indent="-342900">
              <a:buFontTx/>
              <a:buAutoNum type="arabicPeriod"/>
            </a:pPr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You must </a:t>
            </a:r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bring a pen</a:t>
            </a: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You must not </a:t>
            </a:r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smoke</a:t>
            </a: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It is necessary to </a:t>
            </a:r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work hard</a:t>
            </a: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You must not </a:t>
            </a:r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wear make-up</a:t>
            </a: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It is not necessary to </a:t>
            </a:r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wear </a:t>
            </a:r>
          </a:p>
          <a:p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    jewellery</a:t>
            </a:r>
          </a:p>
          <a:p>
            <a:endParaRPr lang="en-GB" sz="2000" dirty="0">
              <a:solidFill>
                <a:schemeClr val="accent3"/>
              </a:solidFill>
              <a:latin typeface="Comic Sans MS" pitchFamily="66" charset="0"/>
            </a:endParaRPr>
          </a:p>
          <a:p>
            <a:r>
              <a:rPr lang="en-GB" sz="2000" dirty="0" smtClean="0">
                <a:solidFill>
                  <a:schemeClr val="accent3"/>
                </a:solidFill>
                <a:latin typeface="Comic Sans MS" pitchFamily="66" charset="0"/>
              </a:rPr>
              <a:t>6.  You </a:t>
            </a:r>
            <a:r>
              <a:rPr lang="en-GB" sz="2000" dirty="0">
                <a:solidFill>
                  <a:schemeClr val="accent3"/>
                </a:solidFill>
                <a:latin typeface="Comic Sans MS" pitchFamily="66" charset="0"/>
              </a:rPr>
              <a:t>must recycle cans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4381500" y="3048000"/>
            <a:ext cx="4654996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342900" indent="-342900">
              <a:buFontTx/>
              <a:buAutoNum type="arabicPeriod"/>
            </a:pP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Il </a:t>
            </a:r>
            <a:r>
              <a:rPr lang="en-GB" sz="2000" u="sng" dirty="0" err="1">
                <a:solidFill>
                  <a:srgbClr val="009900"/>
                </a:solidFill>
                <a:latin typeface="Comic Sans MS" pitchFamily="66" charset="0"/>
              </a:rPr>
              <a:t>faut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i="1" dirty="0" err="1" smtClean="0">
                <a:solidFill>
                  <a:srgbClr val="009900"/>
                </a:solidFill>
                <a:latin typeface="Comic Sans MS" pitchFamily="66" charset="0"/>
              </a:rPr>
              <a:t>apporter</a:t>
            </a:r>
            <a:r>
              <a:rPr lang="en-GB" sz="2000" dirty="0" smtClean="0">
                <a:solidFill>
                  <a:srgbClr val="009900"/>
                </a:solidFill>
                <a:latin typeface="Comic Sans MS" pitchFamily="66" charset="0"/>
              </a:rPr>
              <a:t> un </a:t>
            </a:r>
            <a:r>
              <a:rPr lang="en-GB" sz="2000" dirty="0" err="1" smtClean="0">
                <a:solidFill>
                  <a:srgbClr val="009900"/>
                </a:solidFill>
                <a:latin typeface="Comic Sans MS" pitchFamily="66" charset="0"/>
              </a:rPr>
              <a:t>stylo</a:t>
            </a: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Il ne </a:t>
            </a:r>
            <a:r>
              <a:rPr lang="en-GB" sz="2000" u="sng" dirty="0" err="1">
                <a:solidFill>
                  <a:srgbClr val="009900"/>
                </a:solidFill>
                <a:latin typeface="Comic Sans MS" pitchFamily="66" charset="0"/>
              </a:rPr>
              <a:t>faut</a:t>
            </a: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 pas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i="1" dirty="0" err="1" smtClean="0">
                <a:solidFill>
                  <a:srgbClr val="009900"/>
                </a:solidFill>
                <a:latin typeface="Comic Sans MS" pitchFamily="66" charset="0"/>
              </a:rPr>
              <a:t>fumer</a:t>
            </a: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Il </a:t>
            </a:r>
            <a:r>
              <a:rPr lang="en-GB" sz="2000" u="sng" dirty="0" err="1">
                <a:solidFill>
                  <a:srgbClr val="009900"/>
                </a:solidFill>
                <a:latin typeface="Comic Sans MS" pitchFamily="66" charset="0"/>
              </a:rPr>
              <a:t>faut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i="1" dirty="0" err="1" smtClean="0">
                <a:solidFill>
                  <a:srgbClr val="009900"/>
                </a:solidFill>
                <a:latin typeface="Comic Sans MS" pitchFamily="66" charset="0"/>
              </a:rPr>
              <a:t>travailler</a:t>
            </a:r>
            <a:r>
              <a:rPr lang="en-GB" sz="2000" i="1" dirty="0" smtClean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dirty="0" err="1" smtClean="0">
                <a:solidFill>
                  <a:srgbClr val="009900"/>
                </a:solidFill>
                <a:latin typeface="Comic Sans MS" pitchFamily="66" charset="0"/>
              </a:rPr>
              <a:t>dur</a:t>
            </a:r>
            <a:endParaRPr lang="en-GB" sz="2000" dirty="0" smtClean="0">
              <a:solidFill>
                <a:srgbClr val="009900"/>
              </a:solidFill>
              <a:latin typeface="Comic Sans MS" pitchFamily="66" charset="0"/>
            </a:endParaRPr>
          </a:p>
          <a:p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Il ne </a:t>
            </a:r>
            <a:r>
              <a:rPr lang="en-GB" sz="2000" u="sng" dirty="0" err="1">
                <a:solidFill>
                  <a:srgbClr val="009900"/>
                </a:solidFill>
                <a:latin typeface="Comic Sans MS" pitchFamily="66" charset="0"/>
              </a:rPr>
              <a:t>faut</a:t>
            </a: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 pas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i="1" dirty="0" smtClean="0">
                <a:solidFill>
                  <a:srgbClr val="009900"/>
                </a:solidFill>
                <a:latin typeface="Comic Sans MS" pitchFamily="66" charset="0"/>
              </a:rPr>
              <a:t>porter de </a:t>
            </a:r>
            <a:r>
              <a:rPr lang="en-GB" sz="2000" dirty="0" err="1" smtClean="0">
                <a:solidFill>
                  <a:srgbClr val="009900"/>
                </a:solidFill>
                <a:latin typeface="Comic Sans MS" pitchFamily="66" charset="0"/>
              </a:rPr>
              <a:t>maquillage</a:t>
            </a: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Il ne </a:t>
            </a:r>
            <a:r>
              <a:rPr lang="en-GB" sz="2000" u="sng" dirty="0" err="1">
                <a:solidFill>
                  <a:srgbClr val="009900"/>
                </a:solidFill>
                <a:latin typeface="Comic Sans MS" pitchFamily="66" charset="0"/>
              </a:rPr>
              <a:t>faut</a:t>
            </a:r>
            <a:r>
              <a:rPr lang="en-GB" sz="2000" u="sng" dirty="0">
                <a:solidFill>
                  <a:srgbClr val="009900"/>
                </a:solidFill>
                <a:latin typeface="Comic Sans MS" pitchFamily="66" charset="0"/>
              </a:rPr>
              <a:t> pas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i="1" dirty="0" smtClean="0">
                <a:solidFill>
                  <a:srgbClr val="009900"/>
                </a:solidFill>
                <a:latin typeface="Comic Sans MS" pitchFamily="66" charset="0"/>
              </a:rPr>
              <a:t>porter</a:t>
            </a:r>
            <a:r>
              <a:rPr lang="en-GB" sz="2000" dirty="0" smtClean="0">
                <a:solidFill>
                  <a:srgbClr val="009900"/>
                </a:solidFill>
                <a:latin typeface="Comic Sans MS" pitchFamily="66" charset="0"/>
              </a:rPr>
              <a:t> de bijoux</a:t>
            </a:r>
          </a:p>
          <a:p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pPr marL="342900" indent="-342900">
              <a:buFontTx/>
              <a:buAutoNum type="arabicPeriod"/>
            </a:pP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  <a:p>
            <a:r>
              <a:rPr lang="en-GB" sz="2000" dirty="0" smtClean="0">
                <a:solidFill>
                  <a:srgbClr val="009900"/>
                </a:solidFill>
                <a:latin typeface="Comic Sans MS" pitchFamily="66" charset="0"/>
              </a:rPr>
              <a:t>6.  </a:t>
            </a:r>
            <a:r>
              <a:rPr lang="en-GB" sz="2000" u="sng" dirty="0" smtClean="0">
                <a:solidFill>
                  <a:srgbClr val="009900"/>
                </a:solidFill>
                <a:latin typeface="Comic Sans MS" pitchFamily="66" charset="0"/>
              </a:rPr>
              <a:t>Il </a:t>
            </a:r>
            <a:r>
              <a:rPr lang="en-GB" sz="2000" u="sng" dirty="0" err="1">
                <a:solidFill>
                  <a:srgbClr val="009900"/>
                </a:solidFill>
                <a:latin typeface="Comic Sans MS" pitchFamily="66" charset="0"/>
              </a:rPr>
              <a:t>faut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</a:t>
            </a:r>
            <a:r>
              <a:rPr lang="en-GB" sz="2000" i="1" dirty="0">
                <a:solidFill>
                  <a:srgbClr val="009900"/>
                </a:solidFill>
                <a:latin typeface="Comic Sans MS" pitchFamily="66" charset="0"/>
              </a:rPr>
              <a:t>recycler</a:t>
            </a:r>
            <a:r>
              <a:rPr lang="en-GB" sz="2000" dirty="0">
                <a:solidFill>
                  <a:srgbClr val="009900"/>
                </a:solidFill>
                <a:latin typeface="Comic Sans MS" pitchFamily="66" charset="0"/>
              </a:rPr>
              <a:t> les </a:t>
            </a:r>
            <a:r>
              <a:rPr lang="en-GB" sz="2000" dirty="0" err="1">
                <a:solidFill>
                  <a:srgbClr val="009900"/>
                </a:solidFill>
                <a:latin typeface="Comic Sans MS" pitchFamily="66" charset="0"/>
              </a:rPr>
              <a:t>boîtes</a:t>
            </a:r>
            <a:endParaRPr lang="en-GB" sz="2000" dirty="0">
              <a:solidFill>
                <a:srgbClr val="0099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79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2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2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2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/>
      <p:bldP spid="8196" grpId="0"/>
      <p:bldP spid="8200" grpId="0"/>
      <p:bldP spid="8202" grpId="0"/>
      <p:bldP spid="8213" grpId="0" animBg="1"/>
      <p:bldP spid="8214" grpId="0" animBg="1"/>
      <p:bldP spid="821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524000" y="2057400"/>
            <a:ext cx="61722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GB" sz="3600" b="1">
                <a:solidFill>
                  <a:srgbClr val="FF0000"/>
                </a:solidFill>
                <a:latin typeface="Comic Sans MS" pitchFamily="66" charset="0"/>
              </a:rPr>
              <a:t>Quick check quiz</a:t>
            </a:r>
          </a:p>
        </p:txBody>
      </p:sp>
    </p:spTree>
    <p:extLst>
      <p:ext uri="{BB962C8B-B14F-4D97-AF65-F5344CB8AC3E}">
        <p14:creationId xmlns:p14="http://schemas.microsoft.com/office/powerpoint/2010/main" val="9433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1. ‘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il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’ means ……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You can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You must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You must not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28600" y="2606675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2. ‘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il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’ &amp; ‘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il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ne 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pas’ are followed by……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28600" y="3124200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A verb in the infinitive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A verb in the perfect tense</a:t>
            </a: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A verb in the future tense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8600" y="4800599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3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.‘porter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’ means……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28600" y="5318125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To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support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To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wear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To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eat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50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10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1000" fill="hold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7" grpId="0" build="allAtOnce"/>
      <p:bldP spid="10248" grpId="0"/>
      <p:bldP spid="10249" grpId="0" build="allAtOnce"/>
      <p:bldP spid="10250" grpId="0"/>
      <p:bldP spid="1025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4.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‘Il ne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pas porter de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maquillage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’ 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means ……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wear make-up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not wear your own clothes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not wear make-up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5.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‘Il ne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pas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parler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en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classe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’ 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means……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8600" y="3124200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not talk in class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not eat in class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not drink in class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" y="4800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6.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‘Il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travailler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dur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’ means…..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28600" y="5334000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not work at all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</a:t>
            </a:r>
            <a:r>
              <a:rPr lang="en-GB" sz="2000" b="1" smtClean="0">
                <a:solidFill>
                  <a:srgbClr val="FFFF00"/>
                </a:solidFill>
                <a:latin typeface="Comic Sans MS" pitchFamily="66" charset="0"/>
              </a:rPr>
              <a:t>not work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hard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You must work hard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9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10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allAtOnce"/>
      <p:bldP spid="11268" grpId="0"/>
      <p:bldP spid="11269" grpId="0" build="allAtOnce"/>
      <p:bldP spid="11270" grpId="0"/>
      <p:bldP spid="1127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7. Choose three actions from the list which would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enable you to follow your school rules.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203325"/>
            <a:ext cx="86106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Il 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porter de bijoux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Il 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travailler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dur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Il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manger 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Il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ne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pas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boire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en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classe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Il </a:t>
            </a:r>
            <a:r>
              <a:rPr lang="en-GB" sz="2000" b="1" dirty="0" err="1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porter de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maquillage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Il ne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pas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bavarder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en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classe</a:t>
            </a:r>
            <a:endParaRPr lang="en-GB" sz="2000" b="1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Il ne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faut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pas </a:t>
            </a:r>
            <a:r>
              <a:rPr lang="en-GB" sz="2000" b="1" dirty="0" err="1" smtClean="0">
                <a:solidFill>
                  <a:srgbClr val="FFFF00"/>
                </a:solidFill>
                <a:latin typeface="Comic Sans MS" pitchFamily="66" charset="0"/>
              </a:rPr>
              <a:t>écouter</a:t>
            </a:r>
            <a:r>
              <a:rPr lang="en-GB" sz="2000" b="1" dirty="0" smtClean="0">
                <a:solidFill>
                  <a:srgbClr val="FFFF00"/>
                </a:solidFill>
                <a:latin typeface="Comic Sans MS" pitchFamily="66" charset="0"/>
              </a:rPr>
              <a:t> le prof</a:t>
            </a:r>
            <a:endParaRPr lang="en-GB" sz="20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28600" y="5318125"/>
            <a:ext cx="8610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How did you do in the ‘Quick Check Quiz’ ?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Give yourself a total out of 10.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Now revise again any words / phrases you had difficulty with.</a:t>
            </a:r>
          </a:p>
        </p:txBody>
      </p:sp>
    </p:spTree>
    <p:extLst>
      <p:ext uri="{BB962C8B-B14F-4D97-AF65-F5344CB8AC3E}">
        <p14:creationId xmlns:p14="http://schemas.microsoft.com/office/powerpoint/2010/main" val="404979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6" grpId="0"/>
    </p:bldLst>
  </p:timing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512</Words>
  <Application>Microsoft Office PowerPoint</Application>
  <PresentationFormat>On-screen Show (4:3)</PresentationFormat>
  <Paragraphs>132</Paragraphs>
  <Slides>9</Slides>
  <Notes>0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Qu’est-ce qu’il faut faire au collège?</vt:lpstr>
      <vt:lpstr>PowerPoint Presentation</vt:lpstr>
      <vt:lpstr>PowerPoint Presentation</vt:lpstr>
      <vt:lpstr>Consider your earlier examples</vt:lpstr>
      <vt:lpstr>PowerPoint Presentation</vt:lpstr>
      <vt:lpstr>PowerPoint Presentation</vt:lpstr>
      <vt:lpstr>PowerPoint Presentation</vt:lpstr>
      <vt:lpstr>PowerPoint Presentation</vt:lpstr>
    </vt:vector>
  </TitlesOfParts>
  <Company>Holly Lodge Girls\'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Ward</dc:creator>
  <cp:lastModifiedBy>Win7</cp:lastModifiedBy>
  <cp:revision>50</cp:revision>
  <dcterms:created xsi:type="dcterms:W3CDTF">2011-12-08T17:54:42Z</dcterms:created>
  <dcterms:modified xsi:type="dcterms:W3CDTF">2012-05-03T07:30:34Z</dcterms:modified>
</cp:coreProperties>
</file>