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74" r:id="rId3"/>
    <p:sldId id="259" r:id="rId4"/>
    <p:sldId id="262" r:id="rId5"/>
    <p:sldId id="263" r:id="rId6"/>
    <p:sldId id="270" r:id="rId7"/>
    <p:sldId id="271" r:id="rId8"/>
    <p:sldId id="272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A1D62-915E-4956-B412-B152B580A02C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102F3-E27E-4350-9005-E09FCA210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2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02F3-E27E-4350-9005-E09FCA2109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17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9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9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6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6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9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9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4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1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8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7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5.png"/><Relationship Id="rId3" Type="http://schemas.microsoft.com/office/2007/relationships/media" Target="../media/media2.mp3"/><Relationship Id="rId21" Type="http://schemas.openxmlformats.org/officeDocument/2006/relationships/slideLayout" Target="../slideLayouts/slideLayout1.xm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5.png"/><Relationship Id="rId3" Type="http://schemas.microsoft.com/office/2007/relationships/media" Target="../media/media12.mp3"/><Relationship Id="rId21" Type="http://schemas.openxmlformats.org/officeDocument/2006/relationships/image" Target="../media/image11.png"/><Relationship Id="rId7" Type="http://schemas.microsoft.com/office/2007/relationships/media" Target="../media/media14.mp3"/><Relationship Id="rId12" Type="http://schemas.openxmlformats.org/officeDocument/2006/relationships/audio" Target="../media/media16.mp3"/><Relationship Id="rId17" Type="http://schemas.openxmlformats.org/officeDocument/2006/relationships/image" Target="../media/image14.png"/><Relationship Id="rId2" Type="http://schemas.openxmlformats.org/officeDocument/2006/relationships/audio" Target="../media/media11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microsoft.com/office/2007/relationships/media" Target="../media/media16.mp3"/><Relationship Id="rId5" Type="http://schemas.microsoft.com/office/2007/relationships/media" Target="../media/media13.mp3"/><Relationship Id="rId15" Type="http://schemas.openxmlformats.org/officeDocument/2006/relationships/image" Target="../media/image12.png"/><Relationship Id="rId10" Type="http://schemas.openxmlformats.org/officeDocument/2006/relationships/audio" Target="../media/media15.mp3"/><Relationship Id="rId19" Type="http://schemas.openxmlformats.org/officeDocument/2006/relationships/image" Target="../media/image16.png"/><Relationship Id="rId4" Type="http://schemas.openxmlformats.org/officeDocument/2006/relationships/audio" Target="../media/media12.mp3"/><Relationship Id="rId9" Type="http://schemas.microsoft.com/office/2007/relationships/media" Target="../media/media15.mp3"/><Relationship Id="rId1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-6198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COMMENT ES-TU? – WHAT ARE YOU LIKE?</a:t>
            </a: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40694"/>
              </p:ext>
            </p:extLst>
          </p:nvPr>
        </p:nvGraphicFramePr>
        <p:xfrm>
          <a:off x="-10701" y="451002"/>
          <a:ext cx="9120992" cy="246285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52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CHATTY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CHATTY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GREEDY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GREEDY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LAZY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63332" y="2497800"/>
            <a:ext cx="180285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bavard</a:t>
            </a:r>
            <a:endParaRPr lang="en-GB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9518" y="2497800"/>
            <a:ext cx="184553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bavarde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2247" y="2497800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gourmand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9405" y="2497800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gourmande</a:t>
            </a:r>
            <a:endParaRPr lang="en-GB" sz="2000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7645" y="2497800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paresseux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ctr"/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587064"/>
              </p:ext>
            </p:extLst>
          </p:nvPr>
        </p:nvGraphicFramePr>
        <p:xfrm>
          <a:off x="-5966" y="3717032"/>
          <a:ext cx="9186478" cy="2713456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13580"/>
                <a:gridCol w="1872208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LAZY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EXTROVERT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15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43284" y="5697735"/>
            <a:ext cx="198905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paresseuse</a:t>
            </a:r>
            <a:endParaRPr lang="en-GB" sz="2000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39518" y="5697735"/>
            <a:ext cx="188272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actif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15030" y="5697735"/>
            <a:ext cx="18138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active</a:t>
            </a:r>
          </a:p>
          <a:p>
            <a:pPr algn="ctr">
              <a:spcAft>
                <a:spcPts val="0"/>
              </a:spcAft>
            </a:pP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36096" y="5721112"/>
            <a:ext cx="187485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extraverti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(e)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31820" y="5721112"/>
            <a:ext cx="184735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timide</a:t>
            </a:r>
          </a:p>
          <a:p>
            <a:pPr algn="ctr">
              <a:spcAft>
                <a:spcPts val="0"/>
              </a:spcAft>
            </a:pPr>
            <a:endParaRPr lang="fr-FR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3" y="980728"/>
            <a:ext cx="12096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07" y="1152177"/>
            <a:ext cx="14287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14" y="1056228"/>
            <a:ext cx="1100942" cy="136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76" y="1020226"/>
            <a:ext cx="1354907" cy="139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02" y="1152177"/>
            <a:ext cx="13811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28" y="4152900"/>
            <a:ext cx="12096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94" y="4177074"/>
            <a:ext cx="1215519" cy="15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431" y="4160555"/>
            <a:ext cx="1182636" cy="143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66" y="4271962"/>
            <a:ext cx="13811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464" y="4112333"/>
            <a:ext cx="1146602" cy="148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bavar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34591" y="2851743"/>
            <a:ext cx="304800" cy="304800"/>
          </a:xfrm>
          <a:prstGeom prst="rect">
            <a:avLst/>
          </a:prstGeom>
        </p:spPr>
      </p:pic>
      <p:pic>
        <p:nvPicPr>
          <p:cNvPr id="21" name="bavard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2597353" y="2851743"/>
            <a:ext cx="304800" cy="304800"/>
          </a:xfrm>
          <a:prstGeom prst="rect">
            <a:avLst/>
          </a:prstGeom>
        </p:spPr>
      </p:pic>
      <p:pic>
        <p:nvPicPr>
          <p:cNvPr id="22" name="gourmand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421349" y="2849285"/>
            <a:ext cx="304800" cy="304800"/>
          </a:xfrm>
          <a:prstGeom prst="rect">
            <a:avLst/>
          </a:prstGeom>
        </p:spPr>
      </p:pic>
      <p:pic>
        <p:nvPicPr>
          <p:cNvPr id="23" name="gourmande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363693" y="2878782"/>
            <a:ext cx="304800" cy="304800"/>
          </a:xfrm>
          <a:prstGeom prst="rect">
            <a:avLst/>
          </a:prstGeom>
        </p:spPr>
      </p:pic>
      <p:pic>
        <p:nvPicPr>
          <p:cNvPr id="24" name="paresseux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009364" y="2846827"/>
            <a:ext cx="304800" cy="304800"/>
          </a:xfrm>
          <a:prstGeom prst="rect">
            <a:avLst/>
          </a:prstGeom>
        </p:spPr>
      </p:pic>
      <p:pic>
        <p:nvPicPr>
          <p:cNvPr id="25" name="paresseuse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34591" y="6051678"/>
            <a:ext cx="304800" cy="304800"/>
          </a:xfrm>
          <a:prstGeom prst="rect">
            <a:avLst/>
          </a:prstGeom>
        </p:spPr>
      </p:pic>
      <p:pic>
        <p:nvPicPr>
          <p:cNvPr id="31" name="actif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2527607" y="6049929"/>
            <a:ext cx="306549" cy="306549"/>
          </a:xfrm>
          <a:prstGeom prst="rect">
            <a:avLst/>
          </a:prstGeom>
        </p:spPr>
      </p:pic>
      <p:pic>
        <p:nvPicPr>
          <p:cNvPr id="32" name="active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421349" y="6049929"/>
            <a:ext cx="304800" cy="304800"/>
          </a:xfrm>
          <a:prstGeom prst="rect">
            <a:avLst/>
          </a:prstGeom>
        </p:spPr>
      </p:pic>
      <p:pic>
        <p:nvPicPr>
          <p:cNvPr id="33" name="extraverti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245028" y="6049929"/>
            <a:ext cx="304800" cy="304800"/>
          </a:xfrm>
          <a:prstGeom prst="rect">
            <a:avLst/>
          </a:prstGeom>
        </p:spPr>
      </p:pic>
      <p:pic>
        <p:nvPicPr>
          <p:cNvPr id="34" name="timide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201093" y="604992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7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3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4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01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93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4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90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77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08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93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99" y="0"/>
            <a:ext cx="9161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TRY THESE HIGHER LEVEL SENTENCES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7399" y="1078576"/>
            <a:ext cx="922832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Normalement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suis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très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très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bavarde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mais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je ne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suis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pas du tout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extravertie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68960"/>
            <a:ext cx="9144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En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général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suis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un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peu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timide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et 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suis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assez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petite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aussi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" y="1909573"/>
            <a:ext cx="932372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Normally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I am very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very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chatty but I am not at all extrovert.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9600" y="3530625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Generally I am a little shy and I am quite small also 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53290"/>
            <a:ext cx="757684" cy="71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"/>
            <a:ext cx="684077" cy="74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7399" y="4780507"/>
            <a:ext cx="9144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suis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souvent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très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marrante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,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assez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gourmande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et un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peu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paresseuse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,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mais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de temps en temps 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suis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assez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active. 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9601" y="5611504"/>
            <a:ext cx="9143999" cy="83099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 am often very funny, quite greedy and a little lazy, but</a:t>
            </a:r>
          </a:p>
          <a:p>
            <a:r>
              <a:rPr lang="en-GB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from time to time I am quite active.  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5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75" y="42370"/>
            <a:ext cx="9109423" cy="1015663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00FF00"/>
                </a:solidFill>
                <a:latin typeface="Comic Sans MS" pitchFamily="66" charset="0"/>
              </a:rPr>
              <a:t>CHECKLIST</a:t>
            </a:r>
            <a:endParaRPr lang="en-GB" sz="60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76" y="1373267"/>
            <a:ext cx="9127319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know most personality words from memory.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8981" y="3176402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use quantifiers correctly.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40" y="3894876"/>
            <a:ext cx="9127318" cy="830997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use adverbs of time and frequency in</a:t>
            </a:r>
          </a:p>
          <a:p>
            <a:r>
              <a:rPr lang="en-GB" sz="2400" dirty="0">
                <a:solidFill>
                  <a:srgbClr val="FFFF66"/>
                </a:solidFill>
                <a:latin typeface="Comic Sans MS" pitchFamily="66" charset="0"/>
              </a:rPr>
              <a:t>m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y sentences.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42" y="2119299"/>
            <a:ext cx="9127318" cy="830997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use basic connectives to make my </a:t>
            </a: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sentences more complex.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t.ward.HOLLY-LODGE\AppData\Local\Microsoft\Windows\Temporary Internet Files\Content.IE5\SEJL84K2\MC9000980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28" y="5365018"/>
            <a:ext cx="1186956" cy="13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280" y="5806930"/>
            <a:ext cx="6192688" cy="923330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FF66"/>
                </a:solidFill>
                <a:latin typeface="Comic Sans MS" pitchFamily="66" charset="0"/>
              </a:rPr>
              <a:t>BONNE CHANCE</a:t>
            </a:r>
            <a:endParaRPr lang="en-GB" sz="5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88224" y="1348915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504957" y="1373267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405966" y="1373266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588224" y="4092371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588224" y="3163024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502556" y="3162009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504957" y="4060952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381386" y="3162008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391613" y="4079541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5627" y="4869160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understand higher level sentences.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10416" y="4840738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7480377" y="4840520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8460250" y="4831538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563644" y="2268231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7480377" y="2292583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381386" y="2292582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6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9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COMMENT ES-TU? – WHAT ARE YOU LIKE?</a:t>
            </a: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05634"/>
              </p:ext>
            </p:extLst>
          </p:nvPr>
        </p:nvGraphicFramePr>
        <p:xfrm>
          <a:off x="31582" y="471023"/>
          <a:ext cx="9120992" cy="2196440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941110"/>
                <a:gridCol w="167919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332" y="2283680"/>
            <a:ext cx="177617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petit(e)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6707" y="2281387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grand(e)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8912" y="2283680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marrant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1916" y="2265239"/>
            <a:ext cx="2022412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marrante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4328" y="2265239"/>
            <a:ext cx="160718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sportif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ctr"/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67280"/>
              </p:ext>
            </p:extLst>
          </p:nvPr>
        </p:nvGraphicFramePr>
        <p:xfrm>
          <a:off x="-5966" y="3717032"/>
          <a:ext cx="9120992" cy="286927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48872" y="5877272"/>
            <a:ext cx="1824513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sportive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5" y="1052736"/>
            <a:ext cx="11239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137" y="851649"/>
            <a:ext cx="844145" cy="134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18" y="1009873"/>
            <a:ext cx="1257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836" y="926536"/>
            <a:ext cx="1249727" cy="124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126" y="958367"/>
            <a:ext cx="12477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5" y="4509120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etit(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09297" y="2637623"/>
            <a:ext cx="304800" cy="304800"/>
          </a:xfrm>
          <a:prstGeom prst="rect">
            <a:avLst/>
          </a:prstGeom>
        </p:spPr>
      </p:pic>
      <p:pic>
        <p:nvPicPr>
          <p:cNvPr id="12" name="grand(e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605809" y="2619182"/>
            <a:ext cx="304800" cy="304800"/>
          </a:xfrm>
          <a:prstGeom prst="rect">
            <a:avLst/>
          </a:prstGeom>
        </p:spPr>
      </p:pic>
      <p:pic>
        <p:nvPicPr>
          <p:cNvPr id="13" name="marran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427984" y="2602414"/>
            <a:ext cx="321568" cy="321568"/>
          </a:xfrm>
          <a:prstGeom prst="rect">
            <a:avLst/>
          </a:prstGeom>
        </p:spPr>
      </p:pic>
      <p:pic>
        <p:nvPicPr>
          <p:cNvPr id="14" name="marrante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285299" y="2619182"/>
            <a:ext cx="304800" cy="304800"/>
          </a:xfrm>
          <a:prstGeom prst="rect">
            <a:avLst/>
          </a:prstGeom>
        </p:spPr>
      </p:pic>
      <p:pic>
        <p:nvPicPr>
          <p:cNvPr id="17" name="sportif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263187" y="2602414"/>
            <a:ext cx="304800" cy="304800"/>
          </a:xfrm>
          <a:prstGeom prst="rect">
            <a:avLst/>
          </a:prstGeom>
        </p:spPr>
      </p:pic>
      <p:pic>
        <p:nvPicPr>
          <p:cNvPr id="21" name="sportive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10984" y="623121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4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6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3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85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98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523916" y="181624"/>
            <a:ext cx="7992888" cy="1656184"/>
          </a:xfrm>
          <a:prstGeom prst="wedgeRoundRectCallout">
            <a:avLst>
              <a:gd name="adj1" fmla="val -50300"/>
              <a:gd name="adj2" fmla="val 8508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Comment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es-tu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9418" y="1196752"/>
            <a:ext cx="375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rgbClr val="FFFF00"/>
                </a:solidFill>
                <a:latin typeface="Comic Sans MS" pitchFamily="66" charset="0"/>
              </a:rPr>
              <a:t>What are you like?</a:t>
            </a:r>
            <a:endParaRPr lang="en-GB" sz="280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32332" y="3356992"/>
            <a:ext cx="3528392" cy="1656184"/>
          </a:xfrm>
          <a:prstGeom prst="wedgeRoundRectCallout">
            <a:avLst>
              <a:gd name="adj1" fmla="val -50300"/>
              <a:gd name="adj2" fmla="val 8508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Je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suis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….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23928" y="3356992"/>
            <a:ext cx="4824536" cy="1656184"/>
          </a:xfrm>
          <a:prstGeom prst="wedgeRoundRectCallout">
            <a:avLst>
              <a:gd name="adj1" fmla="val 55366"/>
              <a:gd name="adj2" fmla="val 8592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Je ne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suis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 pas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t.ward\AppData\Local\Microsoft\Windows\Temporary Internet Files\Content.IE5\SDS4ZABK\MC90044132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86" y="2201416"/>
            <a:ext cx="1155576" cy="1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.ward\AppData\Local\Microsoft\Windows\Temporary Internet Files\Content.IE5\KS8NO29C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50" y="2201416"/>
            <a:ext cx="1155576" cy="1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3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1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7402" y="2132856"/>
            <a:ext cx="9144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1.  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suis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bavarde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7400" y="3284984"/>
            <a:ext cx="91911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2.  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suis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paresseuse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11" y="4429697"/>
            <a:ext cx="914399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3.  Je ne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suis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pas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gourmande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80" y="5613076"/>
            <a:ext cx="914653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4.  Je ne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suis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pas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marrante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" y="3746649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 am lazy.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74" y="4891362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 am not greedy.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9478" y="6074741"/>
            <a:ext cx="920317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 am not funny.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835696" y="780982"/>
            <a:ext cx="1584176" cy="828092"/>
          </a:xfrm>
          <a:prstGeom prst="wedgeRoundRectCallout">
            <a:avLst>
              <a:gd name="adj1" fmla="val -50300"/>
              <a:gd name="adj2" fmla="val 8508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Je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suis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" name="Picture 3" descr="C:\Users\t.ward\AppData\Local\Microsoft\Windows\Temporary Internet Files\Content.IE5\KS8NO29C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4" y="617240"/>
            <a:ext cx="1155576" cy="1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0" y="0"/>
            <a:ext cx="912659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Translate these sentence into English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" name="Picture 2" descr="C:\Users\t.ward\AppData\Local\Microsoft\Windows\Temporary Internet Files\Content.IE5\SDS4ZABK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17240"/>
            <a:ext cx="1155576" cy="1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ular Callout 20"/>
          <p:cNvSpPr/>
          <p:nvPr/>
        </p:nvSpPr>
        <p:spPr>
          <a:xfrm>
            <a:off x="3635896" y="780982"/>
            <a:ext cx="3384376" cy="828092"/>
          </a:xfrm>
          <a:prstGeom prst="wedgeRoundRectCallout">
            <a:avLst>
              <a:gd name="adj1" fmla="val 51149"/>
              <a:gd name="adj2" fmla="val 8675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Je ne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suis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 pas……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7402" y="2594521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 am chatty.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1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How can I improve my work?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6579" y="1398730"/>
            <a:ext cx="1637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endParaRPr lang="en-GB" sz="9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\AppData\Local\Microsoft\Windows\Temporary Internet Files\Content.IE5\KS8NO29C\MC9004396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350"/>
            <a:ext cx="924353" cy="10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.ward\AppData\Local\Microsoft\Windows\Temporary Internet Files\Content.IE5\IP3K0GTJ\MC9002819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8" y="15975"/>
            <a:ext cx="1071000" cy="101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35915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It’s as easy as……… 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7296" y="1376174"/>
            <a:ext cx="1637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endParaRPr lang="en-GB" sz="9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6594" y="1390064"/>
            <a:ext cx="1637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rgbClr val="FFFF00"/>
                </a:solidFill>
                <a:latin typeface="Comic Sans MS" pitchFamily="66" charset="0"/>
              </a:rPr>
              <a:t>3</a:t>
            </a:r>
            <a:endParaRPr lang="en-GB" sz="9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5099" y="2948939"/>
            <a:ext cx="2853802" cy="193899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rgbClr val="FFFF00"/>
                </a:solidFill>
                <a:latin typeface="Comic Sans MS" pitchFamily="66" charset="0"/>
              </a:rPr>
              <a:t>Q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uantifiers</a:t>
            </a:r>
          </a:p>
          <a:p>
            <a:pPr algn="ctr"/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467" y="2948201"/>
            <a:ext cx="2853802" cy="193899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Basic Connectives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8797" y="2948938"/>
            <a:ext cx="2853802" cy="193899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Adverbs of frequency and time</a:t>
            </a:r>
          </a:p>
          <a:p>
            <a:pPr algn="ctr"/>
            <a:endParaRPr lang="en-GB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0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How can I improve my work?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095" y="782702"/>
            <a:ext cx="1637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endParaRPr lang="en-GB" sz="15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\AppData\Local\Microsoft\Windows\Temporary Internet Files\Content.IE5\KS8NO29C\MC9004396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350"/>
            <a:ext cx="924353" cy="10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.ward\AppData\Local\Microsoft\Windows\Temporary Internet Files\Content.IE5\IP3K0GTJ\MC9002819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8" y="15975"/>
            <a:ext cx="1071000" cy="101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63238" y="1042738"/>
            <a:ext cx="2853802" cy="170816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endParaRPr lang="en-GB" sz="9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Basic Connectives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4128" y="1030464"/>
            <a:ext cx="2853802" cy="170816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endParaRPr lang="en-GB" sz="9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et = and</a:t>
            </a:r>
          </a:p>
          <a:p>
            <a:pPr algn="ctr"/>
            <a:r>
              <a:rPr lang="en-GB" sz="2400" dirty="0" err="1" smtClean="0">
                <a:solidFill>
                  <a:srgbClr val="FFFF00"/>
                </a:solidFill>
                <a:latin typeface="Comic Sans MS" pitchFamily="66" charset="0"/>
              </a:rPr>
              <a:t>aussi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 = as well</a:t>
            </a:r>
          </a:p>
          <a:p>
            <a:pPr algn="ctr"/>
            <a:r>
              <a:rPr lang="en-GB" sz="2400" dirty="0" err="1" smtClean="0">
                <a:solidFill>
                  <a:srgbClr val="FFFF00"/>
                </a:solidFill>
                <a:latin typeface="Comic Sans MS" pitchFamily="66" charset="0"/>
              </a:rPr>
              <a:t>mais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 = but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40095" y="3183359"/>
            <a:ext cx="9144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1.  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suis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marrante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et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suis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active  </a:t>
            </a:r>
            <a:r>
              <a:rPr lang="en-GB" sz="2400" b="1" i="1" u="sng" dirty="0" err="1" smtClean="0">
                <a:solidFill>
                  <a:srgbClr val="FFFF00"/>
                </a:solidFill>
                <a:latin typeface="Comic Sans MS" pitchFamily="66" charset="0"/>
              </a:rPr>
              <a:t>aussi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0095" y="4839543"/>
            <a:ext cx="91911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2.  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suis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bavarde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b="1" i="1" u="sng" dirty="0" err="1" smtClean="0">
                <a:solidFill>
                  <a:srgbClr val="FFFF00"/>
                </a:solidFill>
                <a:latin typeface="Comic Sans MS" pitchFamily="66" charset="0"/>
              </a:rPr>
              <a:t>mais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je ne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suis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pas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extravertie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8" y="3645024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 am funny </a:t>
            </a:r>
            <a:r>
              <a:rPr lang="en-GB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and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I am active </a:t>
            </a:r>
            <a:r>
              <a:rPr lang="en-GB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as well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0" y="5301208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 am chatty </a:t>
            </a:r>
            <a:r>
              <a:rPr lang="en-GB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but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I am not extrovert.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 animBg="1"/>
      <p:bldP spid="1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How can I improve my work?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3452" y="743044"/>
            <a:ext cx="1637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endParaRPr lang="en-GB" sz="15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\AppData\Local\Microsoft\Windows\Temporary Internet Files\Content.IE5\KS8NO29C\MC9004396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350"/>
            <a:ext cx="924353" cy="10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.ward\AppData\Local\Microsoft\Windows\Temporary Internet Files\Content.IE5\IP3K0GTJ\MC9002819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8" y="0"/>
            <a:ext cx="1071000" cy="101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59632" y="1042738"/>
            <a:ext cx="1722104" cy="170816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endParaRPr lang="en-GB" sz="9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rgbClr val="FFFF00"/>
                </a:solidFill>
                <a:latin typeface="Comic Sans MS" pitchFamily="66" charset="0"/>
              </a:rPr>
              <a:t>Q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uantifier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39" y="1069085"/>
            <a:ext cx="5972065" cy="170816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Très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 -  very</a:t>
            </a:r>
          </a:p>
          <a:p>
            <a:pPr algn="ctr"/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Assez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 – quite</a:t>
            </a:r>
          </a:p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Un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peu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 – a little</a:t>
            </a:r>
          </a:p>
          <a:p>
            <a:pPr algn="ctr"/>
            <a:endParaRPr lang="en-GB" sz="9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40096" y="3183359"/>
            <a:ext cx="91911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1.  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suis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b="1" i="1" u="sng" dirty="0" err="1" smtClean="0">
                <a:solidFill>
                  <a:srgbClr val="FFFF00"/>
                </a:solidFill>
                <a:latin typeface="Comic Sans MS" pitchFamily="66" charset="0"/>
              </a:rPr>
              <a:t>très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grande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et </a:t>
            </a:r>
            <a:r>
              <a:rPr lang="en-GB" sz="2400" b="1" i="1" u="sng" dirty="0" err="1" smtClean="0">
                <a:solidFill>
                  <a:srgbClr val="FFFF00"/>
                </a:solidFill>
                <a:latin typeface="Comic Sans MS" pitchFamily="66" charset="0"/>
              </a:rPr>
              <a:t>assez</a:t>
            </a:r>
            <a:r>
              <a:rPr lang="en-GB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sportive</a:t>
            </a:r>
            <a:r>
              <a:rPr lang="en-GB" sz="2400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0095" y="4839543"/>
            <a:ext cx="91911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2.  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suis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b="1" i="1" u="sng" dirty="0" err="1" smtClean="0">
                <a:solidFill>
                  <a:srgbClr val="FFFF00"/>
                </a:solidFill>
                <a:latin typeface="Comic Sans MS" pitchFamily="66" charset="0"/>
              </a:rPr>
              <a:t>assez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paresseuse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et un </a:t>
            </a:r>
            <a:r>
              <a:rPr lang="en-GB" sz="2400" b="1" i="1" u="sng" dirty="0" err="1" smtClean="0">
                <a:solidFill>
                  <a:srgbClr val="FFFF00"/>
                </a:solidFill>
                <a:latin typeface="Comic Sans MS" pitchFamily="66" charset="0"/>
              </a:rPr>
              <a:t>peu</a:t>
            </a:r>
            <a:r>
              <a:rPr lang="en-GB" sz="24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GB" sz="2400" b="1" dirty="0" err="1" smtClean="0">
                <a:solidFill>
                  <a:srgbClr val="00B050"/>
                </a:solidFill>
                <a:latin typeface="Comic Sans MS" pitchFamily="66" charset="0"/>
              </a:rPr>
              <a:t>avarde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8" y="3645024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 am very tall and quite sporty.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0" y="5301208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 am quite lazy and a little chatty.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7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 animBg="1"/>
      <p:bldP spid="1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How can I improve my work?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3452" y="743044"/>
            <a:ext cx="1637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FF00"/>
                </a:solidFill>
                <a:latin typeface="Comic Sans MS" pitchFamily="66" charset="0"/>
              </a:rPr>
              <a:t>3</a:t>
            </a:r>
            <a:endParaRPr lang="en-GB" sz="15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\AppData\Local\Microsoft\Windows\Temporary Internet Files\Content.IE5\KS8NO29C\MC9004396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350"/>
            <a:ext cx="924353" cy="10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.ward\AppData\Local\Microsoft\Windows\Temporary Internet Files\Content.IE5\IP3K0GTJ\MC9002819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8" y="0"/>
            <a:ext cx="1071000" cy="101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49037" y="1042738"/>
            <a:ext cx="2934931" cy="156966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Adverbs </a:t>
            </a:r>
            <a:r>
              <a:rPr lang="en-GB" sz="2400" dirty="0">
                <a:solidFill>
                  <a:srgbClr val="FFFF00"/>
                </a:solidFill>
                <a:latin typeface="Comic Sans MS" pitchFamily="66" charset="0"/>
              </a:rPr>
              <a:t>of frequency and 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time</a:t>
            </a:r>
          </a:p>
          <a:p>
            <a:pPr algn="ctr"/>
            <a:endParaRPr lang="en-GB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1905" y="1069085"/>
            <a:ext cx="4571999" cy="156966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En </a:t>
            </a:r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général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– generally</a:t>
            </a:r>
          </a:p>
          <a:p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Normalement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– normally</a:t>
            </a:r>
          </a:p>
          <a:p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Souvent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– often</a:t>
            </a:r>
          </a:p>
          <a:p>
            <a:r>
              <a:rPr lang="en-GB" sz="2400" dirty="0" err="1" smtClean="0">
                <a:solidFill>
                  <a:srgbClr val="FF0000"/>
                </a:solidFill>
                <a:latin typeface="Comic Sans MS" pitchFamily="66" charset="0"/>
              </a:rPr>
              <a:t>Toujours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- always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40096" y="3183359"/>
            <a:ext cx="91911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1.  En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général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suis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bavarde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0095" y="4394698"/>
            <a:ext cx="91911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2.  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suis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toujours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marrante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8" y="3645024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Generally I am chatty.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0" y="4856363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 am always funny.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9485" y="5544813"/>
            <a:ext cx="91911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8080"/>
                </a:solidFill>
                <a:latin typeface="Comic Sans MS" pitchFamily="66" charset="0"/>
              </a:rPr>
              <a:t>3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 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Normalement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suis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timide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006478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Normally I am shy.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99" y="0"/>
            <a:ext cx="9161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Let’s put this all together 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53290"/>
            <a:ext cx="757684" cy="71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"/>
            <a:ext cx="684077" cy="74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4927" y="784997"/>
            <a:ext cx="1637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endParaRPr lang="en-GB" sz="15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795701"/>
            <a:ext cx="1637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endParaRPr lang="en-GB" sz="15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0192" y="728714"/>
            <a:ext cx="1637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FF00"/>
                </a:solidFill>
                <a:latin typeface="Comic Sans MS" pitchFamily="66" charset="0"/>
              </a:rPr>
              <a:t>3</a:t>
            </a:r>
            <a:endParaRPr lang="en-GB" sz="15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3688" y="795701"/>
            <a:ext cx="1637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FF00"/>
                </a:solidFill>
                <a:latin typeface="Comic Sans MS" pitchFamily="66" charset="0"/>
              </a:rPr>
              <a:t>+</a:t>
            </a:r>
            <a:endParaRPr lang="en-GB" sz="15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8713" y="745630"/>
            <a:ext cx="1637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FF00"/>
                </a:solidFill>
                <a:latin typeface="Comic Sans MS" pitchFamily="66" charset="0"/>
              </a:rPr>
              <a:t>+</a:t>
            </a:r>
            <a:endParaRPr lang="en-GB" sz="15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3178407"/>
            <a:ext cx="1637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FF00"/>
                </a:solidFill>
                <a:latin typeface="Comic Sans MS" pitchFamily="66" charset="0"/>
              </a:rPr>
              <a:t>=</a:t>
            </a:r>
            <a:endParaRPr lang="en-GB" sz="15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6567" y="3963236"/>
            <a:ext cx="684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FFFF00"/>
                </a:solidFill>
                <a:latin typeface="Comic Sans MS" pitchFamily="66" charset="0"/>
              </a:rPr>
              <a:t>Higher level sentences</a:t>
            </a:r>
            <a:endParaRPr lang="en-GB" sz="4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521</Words>
  <Application>Microsoft Office PowerPoint</Application>
  <PresentationFormat>On-screen Show (4:3)</PresentationFormat>
  <Paragraphs>137</Paragraphs>
  <Slides>11</Slides>
  <Notes>1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Holly Lodge Girls\'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Ward</dc:creator>
  <cp:lastModifiedBy>Win7</cp:lastModifiedBy>
  <cp:revision>101</cp:revision>
  <dcterms:created xsi:type="dcterms:W3CDTF">2011-12-08T17:54:42Z</dcterms:created>
  <dcterms:modified xsi:type="dcterms:W3CDTF">2012-04-02T10:34:26Z</dcterms:modified>
</cp:coreProperties>
</file>