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A1D62-915E-4956-B412-B152B580A02C}" type="datetimeFigureOut">
              <a:rPr lang="en-GB" smtClean="0"/>
              <a:t>24/03/2012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A102F3-E27E-4350-9005-E09FCA21092F}" type="slidenum">
              <a:rPr lang="en-GB" smtClean="0"/>
              <a:t>‹#›</a:t>
            </a:fld>
            <a:endParaRPr lang="en-GB"/>
          </a:p>
        </p:txBody>
      </p:sp>
    </p:spTree>
    <p:extLst>
      <p:ext uri="{BB962C8B-B14F-4D97-AF65-F5344CB8AC3E}">
        <p14:creationId xmlns:p14="http://schemas.microsoft.com/office/powerpoint/2010/main" val="330412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A102F3-E27E-4350-9005-E09FCA21092F}" type="slidenum">
              <a:rPr lang="en-GB" smtClean="0"/>
              <a:t>1</a:t>
            </a:fld>
            <a:endParaRPr lang="en-GB"/>
          </a:p>
        </p:txBody>
      </p:sp>
    </p:spTree>
    <p:extLst>
      <p:ext uri="{BB962C8B-B14F-4D97-AF65-F5344CB8AC3E}">
        <p14:creationId xmlns:p14="http://schemas.microsoft.com/office/powerpoint/2010/main" val="202517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A102F3-E27E-4350-9005-E09FCA21092F}" type="slidenum">
              <a:rPr lang="en-GB" smtClean="0"/>
              <a:t>2</a:t>
            </a:fld>
            <a:endParaRPr lang="en-GB"/>
          </a:p>
        </p:txBody>
      </p:sp>
    </p:spTree>
    <p:extLst>
      <p:ext uri="{BB962C8B-B14F-4D97-AF65-F5344CB8AC3E}">
        <p14:creationId xmlns:p14="http://schemas.microsoft.com/office/powerpoint/2010/main" val="343817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95B3060-C5B8-46AB-9FD6-0743B2922A82}" type="datetimeFigureOut">
              <a:rPr lang="en-GB" smtClean="0"/>
              <a:t>24/03/2012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CD450-D16B-418E-9AD8-F17B0E1ED4D0}" type="slidenum">
              <a:rPr lang="en-GB" smtClean="0"/>
              <a:t>‹#›</a:t>
            </a:fld>
            <a:endParaRPr lang="en-GB"/>
          </a:p>
        </p:txBody>
      </p:sp>
    </p:spTree>
    <p:extLst>
      <p:ext uri="{BB962C8B-B14F-4D97-AF65-F5344CB8AC3E}">
        <p14:creationId xmlns:p14="http://schemas.microsoft.com/office/powerpoint/2010/main" val="4280892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5B3060-C5B8-46AB-9FD6-0743B2922A82}" type="datetimeFigureOut">
              <a:rPr lang="en-GB" smtClean="0"/>
              <a:t>24/03/2012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CD450-D16B-418E-9AD8-F17B0E1ED4D0}" type="slidenum">
              <a:rPr lang="en-GB" smtClean="0"/>
              <a:t>‹#›</a:t>
            </a:fld>
            <a:endParaRPr lang="en-GB"/>
          </a:p>
        </p:txBody>
      </p:sp>
    </p:spTree>
    <p:extLst>
      <p:ext uri="{BB962C8B-B14F-4D97-AF65-F5344CB8AC3E}">
        <p14:creationId xmlns:p14="http://schemas.microsoft.com/office/powerpoint/2010/main" val="284299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5B3060-C5B8-46AB-9FD6-0743B2922A82}" type="datetimeFigureOut">
              <a:rPr lang="en-GB" smtClean="0"/>
              <a:t>24/03/2012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CD450-D16B-418E-9AD8-F17B0E1ED4D0}" type="slidenum">
              <a:rPr lang="en-GB" smtClean="0"/>
              <a:t>‹#›</a:t>
            </a:fld>
            <a:endParaRPr lang="en-GB"/>
          </a:p>
        </p:txBody>
      </p:sp>
    </p:spTree>
    <p:extLst>
      <p:ext uri="{BB962C8B-B14F-4D97-AF65-F5344CB8AC3E}">
        <p14:creationId xmlns:p14="http://schemas.microsoft.com/office/powerpoint/2010/main" val="235406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5B3060-C5B8-46AB-9FD6-0743B2922A82}" type="datetimeFigureOut">
              <a:rPr lang="en-GB" smtClean="0"/>
              <a:t>24/03/2012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CD450-D16B-418E-9AD8-F17B0E1ED4D0}" type="slidenum">
              <a:rPr lang="en-GB" smtClean="0"/>
              <a:t>‹#›</a:t>
            </a:fld>
            <a:endParaRPr lang="en-GB"/>
          </a:p>
        </p:txBody>
      </p:sp>
    </p:spTree>
    <p:extLst>
      <p:ext uri="{BB962C8B-B14F-4D97-AF65-F5344CB8AC3E}">
        <p14:creationId xmlns:p14="http://schemas.microsoft.com/office/powerpoint/2010/main" val="411246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5B3060-C5B8-46AB-9FD6-0743B2922A82}" type="datetimeFigureOut">
              <a:rPr lang="en-GB" smtClean="0"/>
              <a:t>24/03/2012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BCD450-D16B-418E-9AD8-F17B0E1ED4D0}" type="slidenum">
              <a:rPr lang="en-GB" smtClean="0"/>
              <a:t>‹#›</a:t>
            </a:fld>
            <a:endParaRPr lang="en-GB"/>
          </a:p>
        </p:txBody>
      </p:sp>
    </p:spTree>
    <p:extLst>
      <p:ext uri="{BB962C8B-B14F-4D97-AF65-F5344CB8AC3E}">
        <p14:creationId xmlns:p14="http://schemas.microsoft.com/office/powerpoint/2010/main" val="285679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5B3060-C5B8-46AB-9FD6-0743B2922A82}" type="datetimeFigureOut">
              <a:rPr lang="en-GB" smtClean="0"/>
              <a:t>24/03/2012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BCD450-D16B-418E-9AD8-F17B0E1ED4D0}" type="slidenum">
              <a:rPr lang="en-GB" smtClean="0"/>
              <a:t>‹#›</a:t>
            </a:fld>
            <a:endParaRPr lang="en-GB"/>
          </a:p>
        </p:txBody>
      </p:sp>
    </p:spTree>
    <p:extLst>
      <p:ext uri="{BB962C8B-B14F-4D97-AF65-F5344CB8AC3E}">
        <p14:creationId xmlns:p14="http://schemas.microsoft.com/office/powerpoint/2010/main" val="25553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5B3060-C5B8-46AB-9FD6-0743B2922A82}" type="datetimeFigureOut">
              <a:rPr lang="en-GB" smtClean="0"/>
              <a:t>24/03/2012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BCD450-D16B-418E-9AD8-F17B0E1ED4D0}" type="slidenum">
              <a:rPr lang="en-GB" smtClean="0"/>
              <a:t>‹#›</a:t>
            </a:fld>
            <a:endParaRPr lang="en-GB"/>
          </a:p>
        </p:txBody>
      </p:sp>
    </p:spTree>
    <p:extLst>
      <p:ext uri="{BB962C8B-B14F-4D97-AF65-F5344CB8AC3E}">
        <p14:creationId xmlns:p14="http://schemas.microsoft.com/office/powerpoint/2010/main" val="107409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95B3060-C5B8-46AB-9FD6-0743B2922A82}" type="datetimeFigureOut">
              <a:rPr lang="en-GB" smtClean="0"/>
              <a:t>24/03/2012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BCD450-D16B-418E-9AD8-F17B0E1ED4D0}" type="slidenum">
              <a:rPr lang="en-GB" smtClean="0"/>
              <a:t>‹#›</a:t>
            </a:fld>
            <a:endParaRPr lang="en-GB"/>
          </a:p>
        </p:txBody>
      </p:sp>
    </p:spTree>
    <p:extLst>
      <p:ext uri="{BB962C8B-B14F-4D97-AF65-F5344CB8AC3E}">
        <p14:creationId xmlns:p14="http://schemas.microsoft.com/office/powerpoint/2010/main" val="192014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B3060-C5B8-46AB-9FD6-0743B2922A82}" type="datetimeFigureOut">
              <a:rPr lang="en-GB" smtClean="0"/>
              <a:t>24/03/2012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BCD450-D16B-418E-9AD8-F17B0E1ED4D0}" type="slidenum">
              <a:rPr lang="en-GB" smtClean="0"/>
              <a:t>‹#›</a:t>
            </a:fld>
            <a:endParaRPr lang="en-GB"/>
          </a:p>
        </p:txBody>
      </p:sp>
    </p:spTree>
    <p:extLst>
      <p:ext uri="{BB962C8B-B14F-4D97-AF65-F5344CB8AC3E}">
        <p14:creationId xmlns:p14="http://schemas.microsoft.com/office/powerpoint/2010/main" val="385731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B3060-C5B8-46AB-9FD6-0743B2922A82}" type="datetimeFigureOut">
              <a:rPr lang="en-GB" smtClean="0"/>
              <a:t>24/03/2012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BCD450-D16B-418E-9AD8-F17B0E1ED4D0}" type="slidenum">
              <a:rPr lang="en-GB" smtClean="0"/>
              <a:t>‹#›</a:t>
            </a:fld>
            <a:endParaRPr lang="en-GB"/>
          </a:p>
        </p:txBody>
      </p:sp>
    </p:spTree>
    <p:extLst>
      <p:ext uri="{BB962C8B-B14F-4D97-AF65-F5344CB8AC3E}">
        <p14:creationId xmlns:p14="http://schemas.microsoft.com/office/powerpoint/2010/main" val="64458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5B3060-C5B8-46AB-9FD6-0743B2922A82}" type="datetimeFigureOut">
              <a:rPr lang="en-GB" smtClean="0"/>
              <a:t>24/03/2012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BCD450-D16B-418E-9AD8-F17B0E1ED4D0}" type="slidenum">
              <a:rPr lang="en-GB" smtClean="0"/>
              <a:t>‹#›</a:t>
            </a:fld>
            <a:endParaRPr lang="en-GB"/>
          </a:p>
        </p:txBody>
      </p:sp>
    </p:spTree>
    <p:extLst>
      <p:ext uri="{BB962C8B-B14F-4D97-AF65-F5344CB8AC3E}">
        <p14:creationId xmlns:p14="http://schemas.microsoft.com/office/powerpoint/2010/main" val="194115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B3060-C5B8-46AB-9FD6-0743B2922A82}" type="datetimeFigureOut">
              <a:rPr lang="en-GB" smtClean="0"/>
              <a:t>24/03/2012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CD450-D16B-418E-9AD8-F17B0E1ED4D0}" type="slidenum">
              <a:rPr lang="en-GB" smtClean="0"/>
              <a:t>‹#›</a:t>
            </a:fld>
            <a:endParaRPr lang="en-GB"/>
          </a:p>
        </p:txBody>
      </p:sp>
    </p:spTree>
    <p:extLst>
      <p:ext uri="{BB962C8B-B14F-4D97-AF65-F5344CB8AC3E}">
        <p14:creationId xmlns:p14="http://schemas.microsoft.com/office/powerpoint/2010/main" val="3880471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image" Target="../media/image4.png"/><Relationship Id="rId3" Type="http://schemas.microsoft.com/office/2007/relationships/media" Target="../media/media2.mp3"/><Relationship Id="rId21" Type="http://schemas.openxmlformats.org/officeDocument/2006/relationships/slideLayout" Target="../slideLayouts/slideLayout1.xml"/><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openxmlformats.org/officeDocument/2006/relationships/image" Target="../media/image3.png"/><Relationship Id="rId33" Type="http://schemas.openxmlformats.org/officeDocument/2006/relationships/image" Target="../media/image11.png"/><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audio" Target="../media/media10.mp3"/><Relationship Id="rId29" Type="http://schemas.openxmlformats.org/officeDocument/2006/relationships/image" Target="../media/image7.png"/><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image" Target="../media/image2.png"/><Relationship Id="rId32" Type="http://schemas.openxmlformats.org/officeDocument/2006/relationships/image" Target="../media/image10.png"/><Relationship Id="rId5" Type="http://schemas.microsoft.com/office/2007/relationships/media" Target="../media/media3.mp3"/><Relationship Id="rId15" Type="http://schemas.microsoft.com/office/2007/relationships/media" Target="../media/media8.mp3"/><Relationship Id="rId23" Type="http://schemas.openxmlformats.org/officeDocument/2006/relationships/image" Target="../media/image1.png"/><Relationship Id="rId28" Type="http://schemas.openxmlformats.org/officeDocument/2006/relationships/image" Target="../media/image6.png"/><Relationship Id="rId10" Type="http://schemas.openxmlformats.org/officeDocument/2006/relationships/audio" Target="../media/media5.mp3"/><Relationship Id="rId19" Type="http://schemas.microsoft.com/office/2007/relationships/media" Target="../media/media10.mp3"/><Relationship Id="rId31" Type="http://schemas.openxmlformats.org/officeDocument/2006/relationships/image" Target="../media/image9.png"/><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notesSlide" Target="../notesSlides/notesSlide1.xml"/><Relationship Id="rId27" Type="http://schemas.openxmlformats.org/officeDocument/2006/relationships/image" Target="../media/image5.png"/><Relationship Id="rId30"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audio" Target="../media/media14.mp3"/><Relationship Id="rId13" Type="http://schemas.microsoft.com/office/2007/relationships/media" Target="../media/media17.mp3"/><Relationship Id="rId18" Type="http://schemas.openxmlformats.org/officeDocument/2006/relationships/audio" Target="../media/media19.mp3"/><Relationship Id="rId26" Type="http://schemas.openxmlformats.org/officeDocument/2006/relationships/image" Target="../media/image15.png"/><Relationship Id="rId3" Type="http://schemas.microsoft.com/office/2007/relationships/media" Target="../media/media12.mp3"/><Relationship Id="rId21" Type="http://schemas.openxmlformats.org/officeDocument/2006/relationships/slideLayout" Target="../slideLayouts/slideLayout1.xml"/><Relationship Id="rId7" Type="http://schemas.microsoft.com/office/2007/relationships/media" Target="../media/media14.mp3"/><Relationship Id="rId12" Type="http://schemas.openxmlformats.org/officeDocument/2006/relationships/audio" Target="../media/media16.mp3"/><Relationship Id="rId17" Type="http://schemas.microsoft.com/office/2007/relationships/media" Target="../media/media19.mp3"/><Relationship Id="rId25" Type="http://schemas.openxmlformats.org/officeDocument/2006/relationships/image" Target="../media/image14.png"/><Relationship Id="rId33" Type="http://schemas.openxmlformats.org/officeDocument/2006/relationships/image" Target="../media/image11.png"/><Relationship Id="rId2" Type="http://schemas.openxmlformats.org/officeDocument/2006/relationships/audio" Target="../media/media11.mp3"/><Relationship Id="rId16" Type="http://schemas.openxmlformats.org/officeDocument/2006/relationships/audio" Target="../media/media18.mp3"/><Relationship Id="rId20" Type="http://schemas.openxmlformats.org/officeDocument/2006/relationships/audio" Target="../media/media20.mp3"/><Relationship Id="rId29" Type="http://schemas.openxmlformats.org/officeDocument/2006/relationships/image" Target="../media/image18.png"/><Relationship Id="rId1" Type="http://schemas.microsoft.com/office/2007/relationships/media" Target="../media/media11.mp3"/><Relationship Id="rId6" Type="http://schemas.openxmlformats.org/officeDocument/2006/relationships/audio" Target="../media/media13.mp3"/><Relationship Id="rId11" Type="http://schemas.microsoft.com/office/2007/relationships/media" Target="../media/media16.mp3"/><Relationship Id="rId24" Type="http://schemas.openxmlformats.org/officeDocument/2006/relationships/image" Target="../media/image13.png"/><Relationship Id="rId32" Type="http://schemas.openxmlformats.org/officeDocument/2006/relationships/image" Target="../media/image21.png"/><Relationship Id="rId5" Type="http://schemas.microsoft.com/office/2007/relationships/media" Target="../media/media13.mp3"/><Relationship Id="rId15" Type="http://schemas.microsoft.com/office/2007/relationships/media" Target="../media/media18.mp3"/><Relationship Id="rId23" Type="http://schemas.openxmlformats.org/officeDocument/2006/relationships/image" Target="../media/image12.png"/><Relationship Id="rId28" Type="http://schemas.openxmlformats.org/officeDocument/2006/relationships/image" Target="../media/image17.png"/><Relationship Id="rId10" Type="http://schemas.openxmlformats.org/officeDocument/2006/relationships/audio" Target="../media/media15.mp3"/><Relationship Id="rId19" Type="http://schemas.microsoft.com/office/2007/relationships/media" Target="../media/media20.mp3"/><Relationship Id="rId31" Type="http://schemas.openxmlformats.org/officeDocument/2006/relationships/image" Target="../media/image20.png"/><Relationship Id="rId4" Type="http://schemas.openxmlformats.org/officeDocument/2006/relationships/audio" Target="../media/media12.mp3"/><Relationship Id="rId9" Type="http://schemas.microsoft.com/office/2007/relationships/media" Target="../media/media15.mp3"/><Relationship Id="rId14" Type="http://schemas.openxmlformats.org/officeDocument/2006/relationships/audio" Target="../media/media17.mp3"/><Relationship Id="rId22" Type="http://schemas.openxmlformats.org/officeDocument/2006/relationships/notesSlide" Target="../notesSlides/notesSlide2.xml"/><Relationship Id="rId27" Type="http://schemas.openxmlformats.org/officeDocument/2006/relationships/image" Target="../media/image16.png"/><Relationship Id="rId30"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audio" Target="../media/media24.mp3"/><Relationship Id="rId13" Type="http://schemas.openxmlformats.org/officeDocument/2006/relationships/image" Target="../media/image23.png"/><Relationship Id="rId3" Type="http://schemas.microsoft.com/office/2007/relationships/media" Target="../media/media22.mp3"/><Relationship Id="rId7" Type="http://schemas.microsoft.com/office/2007/relationships/media" Target="../media/media24.mp3"/><Relationship Id="rId12" Type="http://schemas.openxmlformats.org/officeDocument/2006/relationships/image" Target="../media/image22.png"/><Relationship Id="rId17" Type="http://schemas.openxmlformats.org/officeDocument/2006/relationships/image" Target="../media/image11.png"/><Relationship Id="rId2" Type="http://schemas.openxmlformats.org/officeDocument/2006/relationships/audio" Target="../media/media21.mp3"/><Relationship Id="rId16" Type="http://schemas.openxmlformats.org/officeDocument/2006/relationships/image" Target="../media/image26.png"/><Relationship Id="rId1" Type="http://schemas.microsoft.com/office/2007/relationships/media" Target="../media/media21.mp3"/><Relationship Id="rId6" Type="http://schemas.openxmlformats.org/officeDocument/2006/relationships/audio" Target="../media/media23.mp3"/><Relationship Id="rId11" Type="http://schemas.openxmlformats.org/officeDocument/2006/relationships/slideLayout" Target="../slideLayouts/slideLayout1.xml"/><Relationship Id="rId5" Type="http://schemas.microsoft.com/office/2007/relationships/media" Target="../media/media23.mp3"/><Relationship Id="rId15" Type="http://schemas.openxmlformats.org/officeDocument/2006/relationships/image" Target="../media/image25.png"/><Relationship Id="rId10" Type="http://schemas.openxmlformats.org/officeDocument/2006/relationships/audio" Target="../media/media25.mp3"/><Relationship Id="rId4" Type="http://schemas.openxmlformats.org/officeDocument/2006/relationships/audio" Target="../media/media22.mp3"/><Relationship Id="rId9" Type="http://schemas.microsoft.com/office/2007/relationships/media" Target="../media/media25.mp3"/><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488" y="0"/>
            <a:ext cx="9144000" cy="457200"/>
          </a:xfrm>
          <a:prstGeom prst="rect">
            <a:avLst/>
          </a:prstGeom>
          <a:solidFill>
            <a:srgbClr val="0000FF"/>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a:r>
              <a:rPr lang="en-GB" sz="2000" dirty="0">
                <a:solidFill>
                  <a:srgbClr val="FFFF00"/>
                </a:solidFill>
                <a:latin typeface="Arial" pitchFamily="34" charset="0"/>
                <a:cs typeface="Arial" pitchFamily="34" charset="0"/>
              </a:rPr>
              <a:t>LES TRAVAUX / </a:t>
            </a:r>
            <a:r>
              <a:rPr lang="en-GB" sz="2000" dirty="0" smtClean="0">
                <a:solidFill>
                  <a:srgbClr val="FFFF00"/>
                </a:solidFill>
                <a:latin typeface="Arial" pitchFamily="34" charset="0"/>
                <a:cs typeface="Arial" pitchFamily="34" charset="0"/>
              </a:rPr>
              <a:t>EMPLOIS  –  </a:t>
            </a:r>
            <a:r>
              <a:rPr lang="en-GB" sz="2000" dirty="0">
                <a:solidFill>
                  <a:srgbClr val="FFFF00"/>
                </a:solidFill>
                <a:latin typeface="Arial" pitchFamily="34" charset="0"/>
                <a:cs typeface="Arial" pitchFamily="34" charset="0"/>
              </a:rPr>
              <a:t>JOBS</a:t>
            </a:r>
          </a:p>
        </p:txBody>
      </p:sp>
      <p:graphicFrame>
        <p:nvGraphicFramePr>
          <p:cNvPr id="7" name="Group 36"/>
          <p:cNvGraphicFramePr>
            <a:graphicFrameLocks noGrp="1"/>
          </p:cNvGraphicFramePr>
          <p:nvPr>
            <p:extLst>
              <p:ext uri="{D42A27DB-BD31-4B8C-83A1-F6EECF244321}">
                <p14:modId xmlns:p14="http://schemas.microsoft.com/office/powerpoint/2010/main" val="1024187873"/>
              </p:ext>
            </p:extLst>
          </p:nvPr>
        </p:nvGraphicFramePr>
        <p:xfrm>
          <a:off x="-43284" y="764703"/>
          <a:ext cx="9120992" cy="2288716"/>
        </p:xfrm>
        <a:graphic>
          <a:graphicData uri="http://schemas.openxmlformats.org/drawingml/2006/table">
            <a:tbl>
              <a:tblPr/>
              <a:tblGrid>
                <a:gridCol w="1756274"/>
                <a:gridCol w="1872208"/>
                <a:gridCol w="1778890"/>
                <a:gridCol w="1893518"/>
                <a:gridCol w="1820102"/>
              </a:tblGrid>
              <a:tr h="524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00FF"/>
                          </a:solidFill>
                          <a:effectLst/>
                          <a:latin typeface="Arial" pitchFamily="34" charset="0"/>
                          <a:cs typeface="Arial" pitchFamily="34" charset="0"/>
                        </a:rPr>
                        <a:t>TEACHER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DOCTOR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00FF"/>
                          </a:solidFill>
                          <a:effectLst/>
                          <a:latin typeface="Arial" pitchFamily="34" charset="0"/>
                          <a:cs typeface="Arial" pitchFamily="34" charset="0"/>
                        </a:rPr>
                        <a:t>PILOT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VET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DENTIST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3681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0040">
                <a:tc>
                  <a:txBody>
                    <a:bodyPr/>
                    <a:lstStyle/>
                    <a:p>
                      <a:pPr algn="ctr">
                        <a:spcAft>
                          <a:spcPts val="0"/>
                        </a:spcAft>
                      </a:pPr>
                      <a:r>
                        <a:rPr lang="en-GB" sz="2000" dirty="0">
                          <a:solidFill>
                            <a:srgbClr val="0000FF"/>
                          </a:solidFill>
                          <a:effectLst/>
                          <a:latin typeface="Arial" pitchFamily="34" charset="0"/>
                          <a:ea typeface="Times New Roman"/>
                          <a:cs typeface="Arial" pitchFamily="34" charset="0"/>
                        </a:rPr>
                        <a:t> </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r>
                        <a:rPr lang="en-GB" sz="2000" dirty="0">
                          <a:solidFill>
                            <a:srgbClr val="FFFF00"/>
                          </a:solidFill>
                          <a:effectLst/>
                          <a:latin typeface="Arial" pitchFamily="34" charset="0"/>
                          <a:ea typeface="Times New Roman"/>
                          <a:cs typeface="Arial" pitchFamily="34" charset="0"/>
                        </a:rPr>
                        <a:t>le </a:t>
                      </a:r>
                      <a:r>
                        <a:rPr lang="en-GB" sz="2000" dirty="0" err="1">
                          <a:solidFill>
                            <a:srgbClr val="FFFF00"/>
                          </a:solidFill>
                          <a:effectLst/>
                          <a:latin typeface="Arial" pitchFamily="34" charset="0"/>
                          <a:ea typeface="Times New Roman"/>
                          <a:cs typeface="Arial" pitchFamily="34" charset="0"/>
                        </a:rPr>
                        <a:t>recyclage</a:t>
                      </a:r>
                      <a:endParaRPr lang="en-GB" sz="2000" dirty="0">
                        <a:solidFill>
                          <a:srgbClr val="FFFF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endParaRPr lang="en-GB" sz="2000" dirty="0">
                        <a:solidFill>
                          <a:srgbClr val="0000FF"/>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endParaRPr lang="en-GB" sz="2000" dirty="0">
                        <a:solidFill>
                          <a:srgbClr val="0000FF"/>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8" name="TextBox 7"/>
          <p:cNvSpPr txBox="1"/>
          <p:nvPr/>
        </p:nvSpPr>
        <p:spPr>
          <a:xfrm>
            <a:off x="0" y="2677413"/>
            <a:ext cx="1801131" cy="707886"/>
          </a:xfrm>
          <a:prstGeom prst="rect">
            <a:avLst/>
          </a:prstGeom>
          <a:solidFill>
            <a:srgbClr val="0000FF"/>
          </a:solidFill>
          <a:ln>
            <a:solidFill>
              <a:srgbClr val="FF0000"/>
            </a:solidFill>
          </a:ln>
        </p:spPr>
        <p:txBody>
          <a:bodyPr wrap="square" rtlCol="0">
            <a:spAutoFit/>
          </a:bodyPr>
          <a:lstStyle/>
          <a:p>
            <a:r>
              <a:rPr lang="en-GB" sz="2000" dirty="0">
                <a:solidFill>
                  <a:srgbClr val="FFFF00"/>
                </a:solidFill>
                <a:latin typeface="Arial" pitchFamily="34" charset="0"/>
                <a:cs typeface="Arial" pitchFamily="34" charset="0"/>
              </a:rPr>
              <a:t>un </a:t>
            </a:r>
            <a:r>
              <a:rPr lang="en-GB" sz="2000" dirty="0" err="1" smtClean="0">
                <a:solidFill>
                  <a:srgbClr val="FFFF00"/>
                </a:solidFill>
                <a:latin typeface="Arial" pitchFamily="34" charset="0"/>
                <a:cs typeface="Arial" pitchFamily="34" charset="0"/>
              </a:rPr>
              <a:t>professeur</a:t>
            </a:r>
            <a:endParaRPr lang="en-GB" sz="2000" dirty="0" smtClean="0">
              <a:solidFill>
                <a:srgbClr val="FFFF00"/>
              </a:solidFill>
              <a:latin typeface="Arial" pitchFamily="34" charset="0"/>
              <a:cs typeface="Arial" pitchFamily="34" charset="0"/>
            </a:endParaRPr>
          </a:p>
          <a:p>
            <a:endParaRPr lang="en-GB" sz="2000" dirty="0">
              <a:solidFill>
                <a:srgbClr val="FFFF00"/>
              </a:solidFill>
              <a:latin typeface="Arial" pitchFamily="34" charset="0"/>
              <a:cs typeface="Arial" pitchFamily="34" charset="0"/>
            </a:endParaRPr>
          </a:p>
        </p:txBody>
      </p:sp>
      <p:sp>
        <p:nvSpPr>
          <p:cNvPr id="15" name="TextBox 14"/>
          <p:cNvSpPr txBox="1"/>
          <p:nvPr/>
        </p:nvSpPr>
        <p:spPr>
          <a:xfrm>
            <a:off x="1735882" y="2644658"/>
            <a:ext cx="1864400" cy="707886"/>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a:t>
            </a:r>
            <a:r>
              <a:rPr lang="en-GB" sz="2000" dirty="0" err="1">
                <a:solidFill>
                  <a:srgbClr val="FFFF00"/>
                </a:solidFill>
                <a:latin typeface="Arial" pitchFamily="34" charset="0"/>
                <a:cs typeface="Arial" pitchFamily="34" charset="0"/>
              </a:rPr>
              <a:t>médecin</a:t>
            </a:r>
            <a:endParaRPr lang="en-GB" sz="2000" dirty="0">
              <a:solidFill>
                <a:srgbClr val="FFFF00"/>
              </a:solidFill>
              <a:latin typeface="Arial" pitchFamily="34" charset="0"/>
              <a:cs typeface="Arial" pitchFamily="34" charset="0"/>
            </a:endParaRPr>
          </a:p>
          <a:p>
            <a:pPr algn="ctr"/>
            <a:r>
              <a:rPr lang="en-GB" sz="2000" dirty="0">
                <a:solidFill>
                  <a:srgbClr val="FFFF00"/>
                </a:solidFill>
                <a:latin typeface="Arial" pitchFamily="34" charset="0"/>
                <a:cs typeface="Arial" pitchFamily="34" charset="0"/>
              </a:rPr>
              <a:t>un </a:t>
            </a:r>
            <a:r>
              <a:rPr lang="en-GB" sz="2000" dirty="0" err="1">
                <a:solidFill>
                  <a:srgbClr val="FFFF00"/>
                </a:solidFill>
                <a:latin typeface="Arial" pitchFamily="34" charset="0"/>
                <a:cs typeface="Arial" pitchFamily="34" charset="0"/>
              </a:rPr>
              <a:t>docteur</a:t>
            </a:r>
            <a:endParaRPr lang="en-GB" sz="2000" dirty="0">
              <a:solidFill>
                <a:srgbClr val="FFFF00"/>
              </a:solidFill>
              <a:latin typeface="Arial" pitchFamily="34" charset="0"/>
              <a:ea typeface="Times New Roman"/>
              <a:cs typeface="Arial" pitchFamily="34" charset="0"/>
            </a:endParaRPr>
          </a:p>
        </p:txBody>
      </p:sp>
      <p:sp>
        <p:nvSpPr>
          <p:cNvPr id="16" name="TextBox 15"/>
          <p:cNvSpPr txBox="1"/>
          <p:nvPr/>
        </p:nvSpPr>
        <p:spPr>
          <a:xfrm>
            <a:off x="3600282" y="2644658"/>
            <a:ext cx="1741841" cy="707886"/>
          </a:xfrm>
          <a:prstGeom prst="rect">
            <a:avLst/>
          </a:prstGeom>
          <a:solidFill>
            <a:srgbClr val="0000FF"/>
          </a:solidFill>
          <a:ln>
            <a:solidFill>
              <a:srgbClr val="FF0000"/>
            </a:solidFill>
          </a:ln>
        </p:spPr>
        <p:txBody>
          <a:bodyPr wrap="square" rtlCol="0">
            <a:spAutoFit/>
          </a:bodyPr>
          <a:lstStyle/>
          <a:p>
            <a:pPr algn="ctr">
              <a:spcAft>
                <a:spcPts val="0"/>
              </a:spcAft>
            </a:pPr>
            <a:r>
              <a:rPr lang="en-GB" sz="2000" dirty="0">
                <a:solidFill>
                  <a:srgbClr val="FFFF00"/>
                </a:solidFill>
                <a:latin typeface="Arial" pitchFamily="34" charset="0"/>
                <a:ea typeface="Times New Roman"/>
                <a:cs typeface="Arial" pitchFamily="34" charset="0"/>
              </a:rPr>
              <a:t>u</a:t>
            </a:r>
            <a:r>
              <a:rPr lang="en-GB" sz="2000" dirty="0" smtClean="0">
                <a:solidFill>
                  <a:srgbClr val="FFFF00"/>
                </a:solidFill>
                <a:effectLst/>
                <a:latin typeface="Arial" pitchFamily="34" charset="0"/>
                <a:ea typeface="Times New Roman"/>
                <a:cs typeface="Arial" pitchFamily="34" charset="0"/>
              </a:rPr>
              <a:t>n </a:t>
            </a:r>
            <a:r>
              <a:rPr lang="en-GB" sz="2000" dirty="0" err="1" smtClean="0">
                <a:solidFill>
                  <a:srgbClr val="FFFF00"/>
                </a:solidFill>
                <a:effectLst/>
                <a:latin typeface="Arial" pitchFamily="34" charset="0"/>
                <a:ea typeface="Times New Roman"/>
                <a:cs typeface="Arial" pitchFamily="34" charset="0"/>
              </a:rPr>
              <a:t>pilote</a:t>
            </a:r>
            <a:endParaRPr lang="en-GB" sz="2000" dirty="0" smtClean="0">
              <a:solidFill>
                <a:srgbClr val="FFFF00"/>
              </a:solidFill>
              <a:effectLst/>
              <a:latin typeface="Arial" pitchFamily="34" charset="0"/>
              <a:ea typeface="Times New Roman"/>
              <a:cs typeface="Arial" pitchFamily="34" charset="0"/>
            </a:endParaRPr>
          </a:p>
          <a:p>
            <a:pPr algn="ctr">
              <a:spcAft>
                <a:spcPts val="0"/>
              </a:spcAft>
            </a:pPr>
            <a:endParaRPr lang="en-GB" sz="2000" dirty="0">
              <a:solidFill>
                <a:srgbClr val="FFFF00"/>
              </a:solidFill>
              <a:effectLst/>
              <a:latin typeface="Arial" pitchFamily="34" charset="0"/>
              <a:ea typeface="Times New Roman"/>
              <a:cs typeface="Arial" pitchFamily="34" charset="0"/>
            </a:endParaRPr>
          </a:p>
        </p:txBody>
      </p:sp>
      <p:sp>
        <p:nvSpPr>
          <p:cNvPr id="18" name="TextBox 17"/>
          <p:cNvSpPr txBox="1"/>
          <p:nvPr/>
        </p:nvSpPr>
        <p:spPr>
          <a:xfrm>
            <a:off x="5364088" y="2653333"/>
            <a:ext cx="1973986" cy="707886"/>
          </a:xfrm>
          <a:prstGeom prst="rect">
            <a:avLst/>
          </a:prstGeom>
          <a:solidFill>
            <a:srgbClr val="0000FF"/>
          </a:solidFill>
          <a:ln>
            <a:solidFill>
              <a:srgbClr val="FF0000"/>
            </a:solidFill>
          </a:ln>
        </p:spPr>
        <p:txBody>
          <a:bodyPr wrap="square" rtlCol="0">
            <a:spAutoFit/>
          </a:bodyPr>
          <a:lstStyle/>
          <a:p>
            <a:pPr algn="ctr">
              <a:spcAft>
                <a:spcPts val="0"/>
              </a:spcAft>
            </a:pPr>
            <a:r>
              <a:rPr lang="en-GB" sz="2000" dirty="0">
                <a:solidFill>
                  <a:srgbClr val="FFFF00"/>
                </a:solidFill>
                <a:latin typeface="Arial" pitchFamily="34" charset="0"/>
                <a:cs typeface="Arial" pitchFamily="34" charset="0"/>
              </a:rPr>
              <a:t>un </a:t>
            </a:r>
            <a:r>
              <a:rPr lang="en-GB" sz="2000" dirty="0" err="1" smtClean="0">
                <a:solidFill>
                  <a:srgbClr val="FFFF00"/>
                </a:solidFill>
                <a:latin typeface="Arial" pitchFamily="34" charset="0"/>
                <a:cs typeface="Arial" pitchFamily="34" charset="0"/>
              </a:rPr>
              <a:t>vétérinaire</a:t>
            </a:r>
            <a:endParaRPr lang="en-GB" sz="2000" dirty="0" smtClean="0">
              <a:solidFill>
                <a:srgbClr val="FFFF00"/>
              </a:solidFill>
              <a:latin typeface="Arial" pitchFamily="34" charset="0"/>
              <a:cs typeface="Arial" pitchFamily="34" charset="0"/>
            </a:endParaRPr>
          </a:p>
          <a:p>
            <a:pPr algn="ctr">
              <a:spcAft>
                <a:spcPts val="0"/>
              </a:spcAft>
            </a:pPr>
            <a:endParaRPr lang="en-GB" sz="2000" dirty="0">
              <a:solidFill>
                <a:srgbClr val="FFFF00"/>
              </a:solidFill>
              <a:effectLst/>
              <a:latin typeface="Arial" pitchFamily="34" charset="0"/>
              <a:ea typeface="Times New Roman"/>
              <a:cs typeface="Arial" pitchFamily="34" charset="0"/>
            </a:endParaRPr>
          </a:p>
        </p:txBody>
      </p:sp>
      <p:sp>
        <p:nvSpPr>
          <p:cNvPr id="19" name="TextBox 18"/>
          <p:cNvSpPr txBox="1"/>
          <p:nvPr/>
        </p:nvSpPr>
        <p:spPr>
          <a:xfrm>
            <a:off x="7355760" y="2653333"/>
            <a:ext cx="1788240" cy="707886"/>
          </a:xfrm>
          <a:prstGeom prst="rect">
            <a:avLst/>
          </a:prstGeom>
          <a:solidFill>
            <a:srgbClr val="0000FF"/>
          </a:solidFill>
          <a:ln>
            <a:solidFill>
              <a:srgbClr val="FF0000"/>
            </a:solidFill>
          </a:ln>
        </p:spPr>
        <p:txBody>
          <a:bodyPr wrap="square" rtlCol="0">
            <a:spAutoFit/>
          </a:bodyPr>
          <a:lstStyle/>
          <a:p>
            <a:pPr algn="ctr">
              <a:spcAft>
                <a:spcPts val="0"/>
              </a:spcAft>
            </a:pPr>
            <a:r>
              <a:rPr lang="en-GB" sz="2000" dirty="0" smtClean="0">
                <a:solidFill>
                  <a:srgbClr val="FFFF00"/>
                </a:solidFill>
                <a:latin typeface="Arial" pitchFamily="34" charset="0"/>
                <a:ea typeface="Times New Roman"/>
                <a:cs typeface="Arial" pitchFamily="34" charset="0"/>
              </a:rPr>
              <a:t>un </a:t>
            </a:r>
            <a:r>
              <a:rPr lang="en-GB" sz="2000" dirty="0" err="1" smtClean="0">
                <a:solidFill>
                  <a:srgbClr val="FFFF00"/>
                </a:solidFill>
                <a:latin typeface="Arial" pitchFamily="34" charset="0"/>
                <a:ea typeface="Times New Roman"/>
                <a:cs typeface="Arial" pitchFamily="34" charset="0"/>
              </a:rPr>
              <a:t>dentiste</a:t>
            </a:r>
            <a:endParaRPr lang="en-GB" sz="2000" dirty="0" smtClean="0">
              <a:solidFill>
                <a:srgbClr val="FFFF00"/>
              </a:solidFill>
              <a:latin typeface="Arial" pitchFamily="34" charset="0"/>
              <a:ea typeface="Times New Roman"/>
              <a:cs typeface="Arial" pitchFamily="34" charset="0"/>
            </a:endParaRPr>
          </a:p>
          <a:p>
            <a:pPr algn="ctr">
              <a:spcAft>
                <a:spcPts val="0"/>
              </a:spcAft>
            </a:pPr>
            <a:endParaRPr lang="en-GB" sz="2000" dirty="0">
              <a:solidFill>
                <a:srgbClr val="FFFF00"/>
              </a:solidFill>
              <a:latin typeface="Arial" pitchFamily="34" charset="0"/>
              <a:ea typeface="Times New Roman"/>
              <a:cs typeface="Arial" pitchFamily="34" charset="0"/>
            </a:endParaRPr>
          </a:p>
        </p:txBody>
      </p:sp>
      <p:graphicFrame>
        <p:nvGraphicFramePr>
          <p:cNvPr id="20" name="Group 36"/>
          <p:cNvGraphicFramePr>
            <a:graphicFrameLocks noGrp="1"/>
          </p:cNvGraphicFramePr>
          <p:nvPr>
            <p:extLst>
              <p:ext uri="{D42A27DB-BD31-4B8C-83A1-F6EECF244321}">
                <p14:modId xmlns:p14="http://schemas.microsoft.com/office/powerpoint/2010/main" val="118209611"/>
              </p:ext>
            </p:extLst>
          </p:nvPr>
        </p:nvGraphicFramePr>
        <p:xfrm>
          <a:off x="-6917" y="3909832"/>
          <a:ext cx="9120992" cy="2982448"/>
        </p:xfrm>
        <a:graphic>
          <a:graphicData uri="http://schemas.openxmlformats.org/drawingml/2006/table">
            <a:tbl>
              <a:tblPr/>
              <a:tblGrid>
                <a:gridCol w="2058637"/>
                <a:gridCol w="1800200"/>
                <a:gridCol w="1641853"/>
                <a:gridCol w="1800200"/>
                <a:gridCol w="1820102"/>
              </a:tblGrid>
              <a:tr h="4320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00FF"/>
                          </a:solidFill>
                          <a:effectLst/>
                          <a:latin typeface="Arial" pitchFamily="34" charset="0"/>
                          <a:cs typeface="Arial" pitchFamily="34" charset="0"/>
                        </a:rPr>
                        <a:t>HAIRDRESSER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CHAUFFEUR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00FF"/>
                          </a:solidFill>
                          <a:effectLst/>
                          <a:latin typeface="Arial" pitchFamily="34" charset="0"/>
                          <a:cs typeface="Arial" pitchFamily="34" charset="0"/>
                        </a:rPr>
                        <a:t>LORRY DRIVER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REPORTER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ARTIST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3151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739120">
                <a:tc>
                  <a:txBody>
                    <a:bodyPr/>
                    <a:lstStyle/>
                    <a:p>
                      <a:pPr algn="ctr">
                        <a:spcAft>
                          <a:spcPts val="0"/>
                        </a:spcAft>
                      </a:pPr>
                      <a:r>
                        <a:rPr lang="en-GB" sz="2000" dirty="0">
                          <a:solidFill>
                            <a:srgbClr val="0000FF"/>
                          </a:solidFill>
                          <a:effectLst/>
                          <a:latin typeface="Arial" pitchFamily="34" charset="0"/>
                          <a:ea typeface="Times New Roman"/>
                          <a:cs typeface="Arial" pitchFamily="34" charset="0"/>
                        </a:rPr>
                        <a:t> </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r>
                        <a:rPr lang="en-GB" sz="2000" dirty="0">
                          <a:solidFill>
                            <a:srgbClr val="FFFF00"/>
                          </a:solidFill>
                          <a:effectLst/>
                          <a:latin typeface="Arial" pitchFamily="34" charset="0"/>
                          <a:ea typeface="Times New Roman"/>
                          <a:cs typeface="Arial" pitchFamily="34" charset="0"/>
                        </a:rPr>
                        <a:t>le </a:t>
                      </a:r>
                      <a:r>
                        <a:rPr lang="en-GB" sz="2000" dirty="0" err="1">
                          <a:solidFill>
                            <a:srgbClr val="FFFF00"/>
                          </a:solidFill>
                          <a:effectLst/>
                          <a:latin typeface="Arial" pitchFamily="34" charset="0"/>
                          <a:ea typeface="Times New Roman"/>
                          <a:cs typeface="Arial" pitchFamily="34" charset="0"/>
                        </a:rPr>
                        <a:t>recyclage</a:t>
                      </a:r>
                      <a:endParaRPr lang="en-GB" sz="2000" dirty="0">
                        <a:solidFill>
                          <a:srgbClr val="FFFF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endParaRPr lang="en-GB" sz="2000" dirty="0">
                        <a:solidFill>
                          <a:srgbClr val="0000FF"/>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endParaRPr lang="en-GB" sz="2000" dirty="0">
                        <a:solidFill>
                          <a:srgbClr val="0000FF"/>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26" name="TextBox 25"/>
          <p:cNvSpPr txBox="1"/>
          <p:nvPr/>
        </p:nvSpPr>
        <p:spPr>
          <a:xfrm>
            <a:off x="0" y="6131208"/>
            <a:ext cx="2051720" cy="707886"/>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coiffeur</a:t>
            </a:r>
          </a:p>
          <a:p>
            <a:pPr algn="ctr"/>
            <a:r>
              <a:rPr lang="en-GB" sz="2000" dirty="0" err="1">
                <a:solidFill>
                  <a:srgbClr val="FFFF00"/>
                </a:solidFill>
                <a:latin typeface="Arial" pitchFamily="34" charset="0"/>
                <a:cs typeface="Arial" pitchFamily="34" charset="0"/>
              </a:rPr>
              <a:t>une</a:t>
            </a:r>
            <a:r>
              <a:rPr lang="en-GB" sz="2000" dirty="0">
                <a:solidFill>
                  <a:srgbClr val="FFFF00"/>
                </a:solidFill>
                <a:latin typeface="Arial" pitchFamily="34" charset="0"/>
                <a:cs typeface="Arial" pitchFamily="34" charset="0"/>
              </a:rPr>
              <a:t> coiffeuse</a:t>
            </a:r>
            <a:endParaRPr lang="en-GB" sz="2000" dirty="0">
              <a:solidFill>
                <a:srgbClr val="FFFF00"/>
              </a:solidFill>
              <a:effectLst/>
              <a:latin typeface="Arial" pitchFamily="34" charset="0"/>
              <a:ea typeface="Times New Roman"/>
              <a:cs typeface="Arial" pitchFamily="34" charset="0"/>
            </a:endParaRPr>
          </a:p>
        </p:txBody>
      </p:sp>
      <p:sp>
        <p:nvSpPr>
          <p:cNvPr id="54" name="TextBox 53"/>
          <p:cNvSpPr txBox="1"/>
          <p:nvPr/>
        </p:nvSpPr>
        <p:spPr>
          <a:xfrm>
            <a:off x="1914421" y="6131208"/>
            <a:ext cx="1904675" cy="707886"/>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a:t>
            </a:r>
            <a:r>
              <a:rPr lang="en-GB" sz="2000" dirty="0" smtClean="0">
                <a:solidFill>
                  <a:srgbClr val="FFFF00"/>
                </a:solidFill>
                <a:latin typeface="Arial" pitchFamily="34" charset="0"/>
                <a:cs typeface="Arial" pitchFamily="34" charset="0"/>
              </a:rPr>
              <a:t>chauffeur</a:t>
            </a:r>
          </a:p>
          <a:p>
            <a:endParaRPr lang="en-GB" sz="2000" dirty="0">
              <a:solidFill>
                <a:srgbClr val="FFFF00"/>
              </a:solidFill>
              <a:latin typeface="Arial" pitchFamily="34" charset="0"/>
              <a:cs typeface="Arial" pitchFamily="34" charset="0"/>
            </a:endParaRPr>
          </a:p>
        </p:txBody>
      </p:sp>
      <p:sp>
        <p:nvSpPr>
          <p:cNvPr id="55" name="TextBox 54"/>
          <p:cNvSpPr txBox="1"/>
          <p:nvPr/>
        </p:nvSpPr>
        <p:spPr>
          <a:xfrm>
            <a:off x="3637279" y="6131208"/>
            <a:ext cx="1909049" cy="707886"/>
          </a:xfrm>
          <a:prstGeom prst="rect">
            <a:avLst/>
          </a:prstGeom>
          <a:solidFill>
            <a:srgbClr val="0000FF"/>
          </a:solidFill>
          <a:ln>
            <a:solidFill>
              <a:srgbClr val="FF0000"/>
            </a:solidFill>
          </a:ln>
        </p:spPr>
        <p:txBody>
          <a:bodyPr wrap="square" rtlCol="0">
            <a:spAutoFit/>
          </a:bodyPr>
          <a:lstStyle/>
          <a:p>
            <a:pPr algn="ctr">
              <a:spcAft>
                <a:spcPts val="0"/>
              </a:spcAft>
            </a:pPr>
            <a:r>
              <a:rPr lang="en-GB" sz="2000" dirty="0">
                <a:solidFill>
                  <a:srgbClr val="FFFF00"/>
                </a:solidFill>
                <a:latin typeface="Arial" pitchFamily="34" charset="0"/>
                <a:cs typeface="Arial" pitchFamily="34" charset="0"/>
              </a:rPr>
              <a:t>un chauffeur de camion</a:t>
            </a:r>
            <a:endParaRPr lang="en-GB" sz="2000" dirty="0">
              <a:solidFill>
                <a:srgbClr val="FFFF00"/>
              </a:solidFill>
              <a:effectLst/>
              <a:latin typeface="Arial" pitchFamily="34" charset="0"/>
              <a:ea typeface="Times New Roman"/>
              <a:cs typeface="Arial" pitchFamily="34" charset="0"/>
            </a:endParaRPr>
          </a:p>
        </p:txBody>
      </p:sp>
      <p:sp>
        <p:nvSpPr>
          <p:cNvPr id="56" name="TextBox 55"/>
          <p:cNvSpPr txBox="1"/>
          <p:nvPr/>
        </p:nvSpPr>
        <p:spPr>
          <a:xfrm>
            <a:off x="7217265" y="6116049"/>
            <a:ext cx="1909049" cy="707886"/>
          </a:xfrm>
          <a:prstGeom prst="rect">
            <a:avLst/>
          </a:prstGeom>
          <a:solidFill>
            <a:srgbClr val="0000FF"/>
          </a:solidFill>
          <a:ln>
            <a:solidFill>
              <a:srgbClr val="FF0000"/>
            </a:solidFill>
          </a:ln>
        </p:spPr>
        <p:txBody>
          <a:bodyPr wrap="square" rtlCol="0">
            <a:spAutoFit/>
          </a:bodyPr>
          <a:lstStyle/>
          <a:p>
            <a:pPr algn="ctr">
              <a:spcAft>
                <a:spcPts val="0"/>
              </a:spcAft>
            </a:pPr>
            <a:r>
              <a:rPr lang="en-GB" sz="2000" dirty="0" smtClean="0">
                <a:solidFill>
                  <a:srgbClr val="FFFF00"/>
                </a:solidFill>
                <a:latin typeface="Arial" pitchFamily="34" charset="0"/>
                <a:ea typeface="Times New Roman"/>
                <a:cs typeface="Arial" pitchFamily="34" charset="0"/>
              </a:rPr>
              <a:t>un artiste</a:t>
            </a:r>
          </a:p>
          <a:p>
            <a:pPr algn="ctr">
              <a:spcAft>
                <a:spcPts val="0"/>
              </a:spcAft>
            </a:pPr>
            <a:endParaRPr lang="en-GB" sz="2000" dirty="0" smtClean="0">
              <a:solidFill>
                <a:srgbClr val="FFFF00"/>
              </a:solidFill>
              <a:latin typeface="Arial" pitchFamily="34" charset="0"/>
              <a:ea typeface="Times New Roman"/>
              <a:cs typeface="Arial" pitchFamily="34" charset="0"/>
            </a:endParaRPr>
          </a:p>
        </p:txBody>
      </p:sp>
      <p:sp>
        <p:nvSpPr>
          <p:cNvPr id="57" name="TextBox 56"/>
          <p:cNvSpPr txBox="1"/>
          <p:nvPr/>
        </p:nvSpPr>
        <p:spPr>
          <a:xfrm>
            <a:off x="5428312" y="6150114"/>
            <a:ext cx="1909049" cy="707886"/>
          </a:xfrm>
          <a:prstGeom prst="rect">
            <a:avLst/>
          </a:prstGeom>
          <a:solidFill>
            <a:srgbClr val="0000FF"/>
          </a:solidFill>
          <a:ln>
            <a:solidFill>
              <a:srgbClr val="FF0000"/>
            </a:solidFill>
          </a:ln>
        </p:spPr>
        <p:txBody>
          <a:bodyPr wrap="square" rtlCol="0">
            <a:spAutoFit/>
          </a:bodyPr>
          <a:lstStyle/>
          <a:p>
            <a:pPr algn="ctr">
              <a:spcAft>
                <a:spcPts val="0"/>
              </a:spcAft>
            </a:pPr>
            <a:r>
              <a:rPr lang="en-GB" sz="2000" dirty="0" smtClean="0">
                <a:solidFill>
                  <a:srgbClr val="FFFF00"/>
                </a:solidFill>
                <a:latin typeface="Arial" pitchFamily="34" charset="0"/>
                <a:ea typeface="Times New Roman"/>
                <a:cs typeface="Arial" pitchFamily="34" charset="0"/>
              </a:rPr>
              <a:t>un </a:t>
            </a:r>
            <a:r>
              <a:rPr lang="en-GB" sz="2000" dirty="0" err="1" smtClean="0">
                <a:solidFill>
                  <a:srgbClr val="FFFF00"/>
                </a:solidFill>
                <a:latin typeface="Arial" pitchFamily="34" charset="0"/>
                <a:ea typeface="Times New Roman"/>
                <a:cs typeface="Arial" pitchFamily="34" charset="0"/>
              </a:rPr>
              <a:t>journaliste</a:t>
            </a:r>
            <a:endParaRPr lang="en-GB" sz="2000" dirty="0" smtClean="0">
              <a:solidFill>
                <a:srgbClr val="FFFF00"/>
              </a:solidFill>
              <a:latin typeface="Arial" pitchFamily="34" charset="0"/>
              <a:ea typeface="Times New Roman"/>
              <a:cs typeface="Arial" pitchFamily="34" charset="0"/>
            </a:endParaRPr>
          </a:p>
          <a:p>
            <a:pPr algn="ctr">
              <a:spcAft>
                <a:spcPts val="0"/>
              </a:spcAft>
            </a:pPr>
            <a:endParaRPr lang="en-GB" sz="2000" dirty="0">
              <a:solidFill>
                <a:srgbClr val="FFFF00"/>
              </a:solidFill>
              <a:effectLst/>
              <a:latin typeface="Arial" pitchFamily="34" charset="0"/>
              <a:ea typeface="Times New Roman"/>
              <a:cs typeface="Arial" pitchFamily="34" charset="0"/>
            </a:endParaRPr>
          </a:p>
        </p:txBody>
      </p:sp>
      <p:pic>
        <p:nvPicPr>
          <p:cNvPr id="1036"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4214" y="1396883"/>
            <a:ext cx="8477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44219" y="1396883"/>
            <a:ext cx="8477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94964" y="1396883"/>
            <a:ext cx="7524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08525" y="1396883"/>
            <a:ext cx="134862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605051" y="1515945"/>
            <a:ext cx="11334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8593" y="4797152"/>
            <a:ext cx="1230517" cy="102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44219" y="4641286"/>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943979" y="4797152"/>
            <a:ext cx="121920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708525" y="4797152"/>
            <a:ext cx="1389608" cy="117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745055" y="4606529"/>
            <a:ext cx="10096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rof.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3"/>
          <a:stretch>
            <a:fillRect/>
          </a:stretch>
        </p:blipFill>
        <p:spPr>
          <a:xfrm>
            <a:off x="647044" y="2971288"/>
            <a:ext cx="381256" cy="381256"/>
          </a:xfrm>
          <a:prstGeom prst="rect">
            <a:avLst/>
          </a:prstGeom>
        </p:spPr>
      </p:pic>
      <p:pic>
        <p:nvPicPr>
          <p:cNvPr id="3" name="medecin.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3"/>
          <a:stretch>
            <a:fillRect/>
          </a:stretch>
        </p:blipFill>
        <p:spPr>
          <a:xfrm>
            <a:off x="3244344" y="2971288"/>
            <a:ext cx="304800" cy="304800"/>
          </a:xfrm>
          <a:prstGeom prst="rect">
            <a:avLst/>
          </a:prstGeom>
        </p:spPr>
      </p:pic>
      <p:pic>
        <p:nvPicPr>
          <p:cNvPr id="5" name="pilote.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3"/>
          <a:stretch>
            <a:fillRect/>
          </a:stretch>
        </p:blipFill>
        <p:spPr>
          <a:xfrm>
            <a:off x="4308789" y="2968830"/>
            <a:ext cx="304800" cy="304800"/>
          </a:xfrm>
          <a:prstGeom prst="rect">
            <a:avLst/>
          </a:prstGeom>
        </p:spPr>
      </p:pic>
      <p:pic>
        <p:nvPicPr>
          <p:cNvPr id="6" name="ve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3"/>
          <a:stretch>
            <a:fillRect/>
          </a:stretch>
        </p:blipFill>
        <p:spPr>
          <a:xfrm>
            <a:off x="6198681" y="3031356"/>
            <a:ext cx="304800" cy="304800"/>
          </a:xfrm>
          <a:prstGeom prst="rect">
            <a:avLst/>
          </a:prstGeom>
        </p:spPr>
      </p:pic>
      <p:pic>
        <p:nvPicPr>
          <p:cNvPr id="9" name="dentiste.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33"/>
          <a:stretch>
            <a:fillRect/>
          </a:stretch>
        </p:blipFill>
        <p:spPr>
          <a:xfrm>
            <a:off x="8097480" y="3013075"/>
            <a:ext cx="304800" cy="304800"/>
          </a:xfrm>
          <a:prstGeom prst="rect">
            <a:avLst/>
          </a:prstGeom>
        </p:spPr>
      </p:pic>
      <p:pic>
        <p:nvPicPr>
          <p:cNvPr id="10" name="coiffeur.mp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3"/>
          <a:stretch>
            <a:fillRect/>
          </a:stretch>
        </p:blipFill>
        <p:spPr>
          <a:xfrm>
            <a:off x="1569110" y="6295741"/>
            <a:ext cx="348501" cy="348501"/>
          </a:xfrm>
          <a:prstGeom prst="rect">
            <a:avLst/>
          </a:prstGeom>
        </p:spPr>
      </p:pic>
      <p:pic>
        <p:nvPicPr>
          <p:cNvPr id="11" name="chauffeur.mp3">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33"/>
          <a:stretch>
            <a:fillRect/>
          </a:stretch>
        </p:blipFill>
        <p:spPr>
          <a:xfrm>
            <a:off x="2598125" y="6469991"/>
            <a:ext cx="292312" cy="292312"/>
          </a:xfrm>
          <a:prstGeom prst="rect">
            <a:avLst/>
          </a:prstGeom>
        </p:spPr>
      </p:pic>
      <p:pic>
        <p:nvPicPr>
          <p:cNvPr id="12" name="chauffeur de camion.mp3">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33"/>
          <a:stretch>
            <a:fillRect/>
          </a:stretch>
        </p:blipFill>
        <p:spPr>
          <a:xfrm>
            <a:off x="5177589" y="6405733"/>
            <a:ext cx="250723" cy="250723"/>
          </a:xfrm>
          <a:prstGeom prst="rect">
            <a:avLst/>
          </a:prstGeom>
        </p:spPr>
      </p:pic>
      <p:pic>
        <p:nvPicPr>
          <p:cNvPr id="13" name="journaliste.mp3">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33"/>
          <a:stretch>
            <a:fillRect/>
          </a:stretch>
        </p:blipFill>
        <p:spPr>
          <a:xfrm>
            <a:off x="6229078" y="6482205"/>
            <a:ext cx="348501" cy="348501"/>
          </a:xfrm>
          <a:prstGeom prst="rect">
            <a:avLst/>
          </a:prstGeom>
        </p:spPr>
      </p:pic>
      <p:pic>
        <p:nvPicPr>
          <p:cNvPr id="14" name="artiste.mp3">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33"/>
          <a:stretch>
            <a:fillRect/>
          </a:stretch>
        </p:blipFill>
        <p:spPr>
          <a:xfrm>
            <a:off x="8174049" y="6469793"/>
            <a:ext cx="304800" cy="304800"/>
          </a:xfrm>
          <a:prstGeom prst="rect">
            <a:avLst/>
          </a:prstGeom>
        </p:spPr>
      </p:pic>
    </p:spTree>
    <p:extLst>
      <p:ext uri="{BB962C8B-B14F-4D97-AF65-F5344CB8AC3E}">
        <p14:creationId xmlns:p14="http://schemas.microsoft.com/office/powerpoint/2010/main" val="223704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906"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3108" fill="hold"/>
                                        <p:tgtEl>
                                          <p:spTgt spid="3"/>
                                        </p:tgtEl>
                                      </p:cBhvr>
                                    </p:cmd>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out)">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959" fill="hold"/>
                                        <p:tgtEl>
                                          <p:spTgt spid="5"/>
                                        </p:tgtEl>
                                      </p:cBhvr>
                                    </p:cmd>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out)">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220" fill="hold"/>
                                        <p:tgtEl>
                                          <p:spTgt spid="6"/>
                                        </p:tgtEl>
                                      </p:cBhvr>
                                    </p:cmd>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out)">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2141" fill="hold"/>
                                        <p:tgtEl>
                                          <p:spTgt spid="9"/>
                                        </p:tgtEl>
                                      </p:cBhvr>
                                    </p:cmd>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out)">
                                      <p:cBhvr>
                                        <p:cTn id="52" dur="10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3604" fill="hold"/>
                                        <p:tgtEl>
                                          <p:spTgt spid="10"/>
                                        </p:tgtEl>
                                      </p:cBhvr>
                                    </p:cmd>
                                  </p:childTnLst>
                                </p:cTn>
                              </p:par>
                            </p:childTnLst>
                          </p:cTn>
                        </p:par>
                      </p:childTnLst>
                    </p:cTn>
                  </p:par>
                  <p:par>
                    <p:cTn id="57" fill="hold">
                      <p:stCondLst>
                        <p:cond delay="indefinite"/>
                      </p:stCondLst>
                      <p:childTnLst>
                        <p:par>
                          <p:cTn id="58" fill="hold">
                            <p:stCondLst>
                              <p:cond delay="0"/>
                            </p:stCondLst>
                            <p:childTnLst>
                              <p:par>
                                <p:cTn id="59" presetID="6" presetClass="entr" presetSubtype="32"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circle(out)">
                                      <p:cBhvr>
                                        <p:cTn id="61" dur="10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mediacall" presetSubtype="0" fill="hold" nodeType="clickEffect">
                                  <p:stCondLst>
                                    <p:cond delay="0"/>
                                  </p:stCondLst>
                                  <p:childTnLst>
                                    <p:cmd type="call" cmd="playFrom(0.0)">
                                      <p:cBhvr>
                                        <p:cTn id="65" dur="1880" fill="hold"/>
                                        <p:tgtEl>
                                          <p:spTgt spid="11"/>
                                        </p:tgtEl>
                                      </p:cBhvr>
                                    </p:cmd>
                                  </p:childTnLst>
                                </p:cTn>
                              </p:par>
                            </p:childTnLst>
                          </p:cTn>
                        </p:par>
                      </p:childTnLst>
                    </p:cTn>
                  </p:par>
                  <p:par>
                    <p:cTn id="66" fill="hold">
                      <p:stCondLst>
                        <p:cond delay="indefinite"/>
                      </p:stCondLst>
                      <p:childTnLst>
                        <p:par>
                          <p:cTn id="67" fill="hold">
                            <p:stCondLst>
                              <p:cond delay="0"/>
                            </p:stCondLst>
                            <p:childTnLst>
                              <p:par>
                                <p:cTn id="68" presetID="6" presetClass="entr" presetSubtype="32" fill="hold" grpId="0" nodeType="click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circle(out)">
                                      <p:cBhvr>
                                        <p:cTn id="70" dur="1000"/>
                                        <p:tgtEl>
                                          <p:spTgt spid="55"/>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2716" fill="hold"/>
                                        <p:tgtEl>
                                          <p:spTgt spid="12"/>
                                        </p:tgtEl>
                                      </p:cBhvr>
                                    </p:cmd>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grpId="0" nodeType="click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circle(out)">
                                      <p:cBhvr>
                                        <p:cTn id="79" dur="1000"/>
                                        <p:tgtEl>
                                          <p:spTgt spid="57"/>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mediacall" presetSubtype="0" fill="hold" nodeType="clickEffect">
                                  <p:stCondLst>
                                    <p:cond delay="0"/>
                                  </p:stCondLst>
                                  <p:childTnLst>
                                    <p:cmd type="call" cmd="playFrom(0.0)">
                                      <p:cBhvr>
                                        <p:cTn id="83" dur="2272" fill="hold"/>
                                        <p:tgtEl>
                                          <p:spTgt spid="13"/>
                                        </p:tgtEl>
                                      </p:cBhvr>
                                    </p:cmd>
                                  </p:childTnLst>
                                </p:cTn>
                              </p:par>
                            </p:childTnLst>
                          </p:cTn>
                        </p:par>
                      </p:childTnLst>
                    </p:cTn>
                  </p:par>
                  <p:par>
                    <p:cTn id="84" fill="hold">
                      <p:stCondLst>
                        <p:cond delay="indefinite"/>
                      </p:stCondLst>
                      <p:childTnLst>
                        <p:par>
                          <p:cTn id="85" fill="hold">
                            <p:stCondLst>
                              <p:cond delay="0"/>
                            </p:stCondLst>
                            <p:childTnLst>
                              <p:par>
                                <p:cTn id="86" presetID="6" presetClass="entr" presetSubtype="32" fill="hold" grpId="0"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circle(out)">
                                      <p:cBhvr>
                                        <p:cTn id="88"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2"/>
                </p:tgtEl>
              </p:cMediaNode>
            </p:audio>
            <p:audio>
              <p:cMediaNode vol="80000">
                <p:cTn id="90" fill="hold" display="0">
                  <p:stCondLst>
                    <p:cond delay="indefinite"/>
                  </p:stCondLst>
                  <p:endCondLst>
                    <p:cond evt="onStopAudio" delay="0">
                      <p:tgtEl>
                        <p:sldTgt/>
                      </p:tgtEl>
                    </p:cond>
                  </p:endCondLst>
                </p:cTn>
                <p:tgtEl>
                  <p:spTgt spid="3"/>
                </p:tgtEl>
              </p:cMediaNode>
            </p:audio>
            <p:audio>
              <p:cMediaNode vol="80000">
                <p:cTn id="91" fill="hold" display="0">
                  <p:stCondLst>
                    <p:cond delay="indefinite"/>
                  </p:stCondLst>
                  <p:endCondLst>
                    <p:cond evt="onStopAudio" delay="0">
                      <p:tgtEl>
                        <p:sldTgt/>
                      </p:tgtEl>
                    </p:cond>
                  </p:endCondLst>
                </p:cTn>
                <p:tgtEl>
                  <p:spTgt spid="5"/>
                </p:tgtEl>
              </p:cMediaNode>
            </p:audio>
            <p:audio>
              <p:cMediaNode vol="80000">
                <p:cTn id="92" fill="hold" display="0">
                  <p:stCondLst>
                    <p:cond delay="indefinite"/>
                  </p:stCondLst>
                  <p:endCondLst>
                    <p:cond evt="onStopAudio" delay="0">
                      <p:tgtEl>
                        <p:sldTgt/>
                      </p:tgtEl>
                    </p:cond>
                  </p:endCondLst>
                </p:cTn>
                <p:tgtEl>
                  <p:spTgt spid="6"/>
                </p:tgtEl>
              </p:cMediaNode>
            </p:audio>
            <p:audio>
              <p:cMediaNode vol="80000">
                <p:cTn id="93" fill="hold" display="0">
                  <p:stCondLst>
                    <p:cond delay="indefinite"/>
                  </p:stCondLst>
                  <p:endCondLst>
                    <p:cond evt="onStopAudio" delay="0">
                      <p:tgtEl>
                        <p:sldTgt/>
                      </p:tgtEl>
                    </p:cond>
                  </p:endCondLst>
                </p:cTn>
                <p:tgtEl>
                  <p:spTgt spid="9"/>
                </p:tgtEl>
              </p:cMediaNode>
            </p:audio>
            <p:audio>
              <p:cMediaNode vol="80000">
                <p:cTn id="94" fill="hold" display="0">
                  <p:stCondLst>
                    <p:cond delay="indefinite"/>
                  </p:stCondLst>
                  <p:endCondLst>
                    <p:cond evt="onStopAudio" delay="0">
                      <p:tgtEl>
                        <p:sldTgt/>
                      </p:tgtEl>
                    </p:cond>
                  </p:endCondLst>
                </p:cTn>
                <p:tgtEl>
                  <p:spTgt spid="10"/>
                </p:tgtEl>
              </p:cMediaNode>
            </p:audio>
            <p:audio>
              <p:cMediaNode vol="80000">
                <p:cTn id="95" fill="hold" display="0">
                  <p:stCondLst>
                    <p:cond delay="indefinite"/>
                  </p:stCondLst>
                  <p:endCondLst>
                    <p:cond evt="onStopAudio" delay="0">
                      <p:tgtEl>
                        <p:sldTgt/>
                      </p:tgtEl>
                    </p:cond>
                  </p:endCondLst>
                </p:cTn>
                <p:tgtEl>
                  <p:spTgt spid="11"/>
                </p:tgtEl>
              </p:cMediaNode>
            </p:audio>
            <p:audio>
              <p:cMediaNode vol="80000">
                <p:cTn id="96" fill="hold" display="0">
                  <p:stCondLst>
                    <p:cond delay="indefinite"/>
                  </p:stCondLst>
                  <p:endCondLst>
                    <p:cond evt="onStopAudio" delay="0">
                      <p:tgtEl>
                        <p:sldTgt/>
                      </p:tgtEl>
                    </p:cond>
                  </p:endCondLst>
                </p:cTn>
                <p:tgtEl>
                  <p:spTgt spid="12"/>
                </p:tgtEl>
              </p:cMediaNode>
            </p:audio>
            <p:audio>
              <p:cMediaNode vol="80000">
                <p:cTn id="97" fill="hold" display="0">
                  <p:stCondLst>
                    <p:cond delay="indefinite"/>
                  </p:stCondLst>
                  <p:endCondLst>
                    <p:cond evt="onStopAudio" delay="0">
                      <p:tgtEl>
                        <p:sldTgt/>
                      </p:tgtEl>
                    </p:cond>
                  </p:endCondLst>
                </p:cTn>
                <p:tgtEl>
                  <p:spTgt spid="13"/>
                </p:tgtEl>
              </p:cMediaNode>
            </p:audio>
            <p:seq concurrent="1" nextAc="seek">
              <p:cTn id="98" restart="whenNotActive" fill="hold" evtFilter="cancelBubble" nodeType="interactiveSeq">
                <p:stCondLst>
                  <p:cond evt="onClick" delay="0">
                    <p:tgtEl>
                      <p:spTgt spid="14"/>
                    </p:tgtEl>
                  </p:cond>
                </p:stCondLst>
                <p:endSync evt="end" delay="0">
                  <p:rtn val="all"/>
                </p:endSync>
                <p:childTnLst>
                  <p:par>
                    <p:cTn id="99" fill="hold">
                      <p:stCondLst>
                        <p:cond delay="0"/>
                      </p:stCondLst>
                      <p:childTnLst>
                        <p:par>
                          <p:cTn id="100" fill="hold">
                            <p:stCondLst>
                              <p:cond delay="0"/>
                            </p:stCondLst>
                            <p:childTnLst>
                              <p:par>
                                <p:cTn id="101" presetID="1" presetClass="mediacall" presetSubtype="0" fill="hold" nodeType="clickEffect">
                                  <p:stCondLst>
                                    <p:cond delay="0"/>
                                  </p:stCondLst>
                                  <p:childTnLst>
                                    <p:cmd type="call" cmd="playFrom(0.0)">
                                      <p:cBhvr>
                                        <p:cTn id="102" dur="1828" fill="hold"/>
                                        <p:tgtEl>
                                          <p:spTgt spid="14"/>
                                        </p:tgtEl>
                                      </p:cBhvr>
                                    </p:cmd>
                                  </p:childTnLst>
                                </p:cTn>
                              </p:par>
                            </p:childTnLst>
                          </p:cTn>
                        </p:par>
                      </p:childTnLst>
                    </p:cTn>
                  </p:par>
                </p:childTnLst>
              </p:cTn>
              <p:nextCondLst>
                <p:cond evt="onClick" delay="0">
                  <p:tgtEl>
                    <p:spTgt spid="14"/>
                  </p:tgtEl>
                </p:cond>
              </p:nextCondLst>
            </p:seq>
            <p:audio>
              <p:cMediaNode vol="80000">
                <p:cTn id="103" fill="hold" display="0">
                  <p:stCondLst>
                    <p:cond delay="indefinite"/>
                  </p:stCondLst>
                  <p:endCondLst>
                    <p:cond evt="onStopAudio" delay="0">
                      <p:tgtEl>
                        <p:sldTgt/>
                      </p:tgtEl>
                    </p:cond>
                  </p:endCondLst>
                </p:cTn>
                <p:tgtEl>
                  <p:spTgt spid="14"/>
                </p:tgtEl>
              </p:cMediaNode>
            </p:audio>
          </p:childTnLst>
        </p:cTn>
      </p:par>
    </p:tnLst>
    <p:bldLst>
      <p:bldP spid="8" grpId="0" animBg="1"/>
      <p:bldP spid="15" grpId="0" animBg="1"/>
      <p:bldP spid="16" grpId="0" animBg="1"/>
      <p:bldP spid="18" grpId="0" animBg="1"/>
      <p:bldP spid="19" grpId="0" animBg="1"/>
      <p:bldP spid="26" grpId="0" animBg="1"/>
      <p:bldP spid="54" grpId="0" animBg="1"/>
      <p:bldP spid="55" grpId="0" animBg="1"/>
      <p:bldP spid="56" grpId="0" animBg="1"/>
      <p:bldP spid="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304800"/>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chemeClr val="accent2"/>
                </a:solidFill>
                <a:latin typeface="Comic Sans MS" pitchFamily="66" charset="0"/>
              </a:rPr>
              <a:t>4. How do you say ‘to be’ in French?</a:t>
            </a:r>
          </a:p>
        </p:txBody>
      </p:sp>
      <p:sp>
        <p:nvSpPr>
          <p:cNvPr id="11267" name="Text Box 3"/>
          <p:cNvSpPr txBox="1">
            <a:spLocks noChangeArrowheads="1"/>
          </p:cNvSpPr>
          <p:nvPr/>
        </p:nvSpPr>
        <p:spPr bwMode="auto">
          <a:xfrm>
            <a:off x="201613" y="838200"/>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eriod"/>
            </a:pPr>
            <a:r>
              <a:rPr lang="en-GB" sz="2000" b="1">
                <a:solidFill>
                  <a:schemeClr val="accent2"/>
                </a:solidFill>
                <a:latin typeface="Comic Sans MS" pitchFamily="66" charset="0"/>
              </a:rPr>
              <a:t>avoir</a:t>
            </a:r>
          </a:p>
          <a:p>
            <a:pPr eaLnBrk="1" hangingPunct="1">
              <a:spcBef>
                <a:spcPct val="50000"/>
              </a:spcBef>
              <a:buFontTx/>
              <a:buAutoNum type="alphaLcPeriod"/>
            </a:pPr>
            <a:r>
              <a:rPr lang="en-GB" sz="2000" b="1">
                <a:solidFill>
                  <a:schemeClr val="accent2"/>
                </a:solidFill>
                <a:latin typeface="Comic Sans MS" pitchFamily="66" charset="0"/>
              </a:rPr>
              <a:t>faire</a:t>
            </a:r>
          </a:p>
          <a:p>
            <a:pPr eaLnBrk="1" hangingPunct="1">
              <a:spcBef>
                <a:spcPct val="50000"/>
              </a:spcBef>
              <a:buFontTx/>
              <a:buAutoNum type="alphaLcPeriod"/>
            </a:pPr>
            <a:r>
              <a:rPr lang="en-GB" sz="2000" b="1">
                <a:solidFill>
                  <a:schemeClr val="accent2"/>
                </a:solidFill>
                <a:latin typeface="Comic Sans MS" pitchFamily="66" charset="0"/>
              </a:rPr>
              <a:t>être</a:t>
            </a:r>
          </a:p>
        </p:txBody>
      </p:sp>
      <p:sp>
        <p:nvSpPr>
          <p:cNvPr id="11268" name="Text Box 4"/>
          <p:cNvSpPr txBox="1">
            <a:spLocks noChangeArrowheads="1"/>
          </p:cNvSpPr>
          <p:nvPr/>
        </p:nvSpPr>
        <p:spPr bwMode="auto">
          <a:xfrm>
            <a:off x="228600" y="2590800"/>
            <a:ext cx="861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chemeClr val="accent2"/>
                </a:solidFill>
                <a:latin typeface="Comic Sans MS" pitchFamily="66" charset="0"/>
              </a:rPr>
              <a:t>5. Which word do we use in English but leave out in French?</a:t>
            </a:r>
          </a:p>
        </p:txBody>
      </p:sp>
      <p:sp>
        <p:nvSpPr>
          <p:cNvPr id="11269" name="Text Box 5"/>
          <p:cNvSpPr txBox="1">
            <a:spLocks noChangeArrowheads="1"/>
          </p:cNvSpPr>
          <p:nvPr/>
        </p:nvSpPr>
        <p:spPr bwMode="auto">
          <a:xfrm>
            <a:off x="228600" y="3124200"/>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eriod"/>
            </a:pPr>
            <a:r>
              <a:rPr lang="en-GB" sz="2000" b="1">
                <a:solidFill>
                  <a:schemeClr val="accent2"/>
                </a:solidFill>
                <a:latin typeface="Comic Sans MS" pitchFamily="66" charset="0"/>
              </a:rPr>
              <a:t>a</a:t>
            </a:r>
          </a:p>
          <a:p>
            <a:pPr eaLnBrk="1" hangingPunct="1">
              <a:spcBef>
                <a:spcPct val="50000"/>
              </a:spcBef>
              <a:buFontTx/>
              <a:buAutoNum type="alphaLcPeriod"/>
            </a:pPr>
            <a:r>
              <a:rPr lang="en-GB" sz="2000" b="1">
                <a:solidFill>
                  <a:schemeClr val="accent2"/>
                </a:solidFill>
                <a:latin typeface="Comic Sans MS" pitchFamily="66" charset="0"/>
              </a:rPr>
              <a:t>the</a:t>
            </a:r>
          </a:p>
          <a:p>
            <a:pPr eaLnBrk="1" hangingPunct="1">
              <a:spcBef>
                <a:spcPct val="50000"/>
              </a:spcBef>
              <a:buFontTx/>
              <a:buAutoNum type="alphaLcPeriod"/>
            </a:pPr>
            <a:r>
              <a:rPr lang="en-GB" sz="2000" b="1">
                <a:solidFill>
                  <a:schemeClr val="accent2"/>
                </a:solidFill>
                <a:latin typeface="Comic Sans MS" pitchFamily="66" charset="0"/>
              </a:rPr>
              <a:t>to</a:t>
            </a:r>
          </a:p>
        </p:txBody>
      </p:sp>
      <p:sp>
        <p:nvSpPr>
          <p:cNvPr id="11270" name="Text Box 6"/>
          <p:cNvSpPr txBox="1">
            <a:spLocks noChangeArrowheads="1"/>
          </p:cNvSpPr>
          <p:nvPr/>
        </p:nvSpPr>
        <p:spPr bwMode="auto">
          <a:xfrm>
            <a:off x="228600" y="4800600"/>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chemeClr val="accent2"/>
                </a:solidFill>
                <a:latin typeface="Comic Sans MS" pitchFamily="66" charset="0"/>
              </a:rPr>
              <a:t>6. How do you say ‘I want to be a teacher’ ?</a:t>
            </a:r>
          </a:p>
        </p:txBody>
      </p:sp>
      <p:sp>
        <p:nvSpPr>
          <p:cNvPr id="11271" name="Text Box 7"/>
          <p:cNvSpPr txBox="1">
            <a:spLocks noChangeArrowheads="1"/>
          </p:cNvSpPr>
          <p:nvPr/>
        </p:nvSpPr>
        <p:spPr bwMode="auto">
          <a:xfrm>
            <a:off x="228600" y="5334000"/>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eriod"/>
            </a:pPr>
            <a:r>
              <a:rPr lang="en-GB" sz="2000" b="1">
                <a:solidFill>
                  <a:schemeClr val="accent2"/>
                </a:solidFill>
                <a:latin typeface="Comic Sans MS" pitchFamily="66" charset="0"/>
              </a:rPr>
              <a:t>Je vais être professeur</a:t>
            </a:r>
          </a:p>
          <a:p>
            <a:pPr eaLnBrk="1" hangingPunct="1">
              <a:spcBef>
                <a:spcPct val="50000"/>
              </a:spcBef>
              <a:buFontTx/>
              <a:buAutoNum type="alphaLcPeriod"/>
            </a:pPr>
            <a:r>
              <a:rPr lang="en-GB" sz="2000" b="1">
                <a:solidFill>
                  <a:schemeClr val="accent2"/>
                </a:solidFill>
                <a:latin typeface="Comic Sans MS" pitchFamily="66" charset="0"/>
              </a:rPr>
              <a:t>Je veux être professeur</a:t>
            </a:r>
          </a:p>
          <a:p>
            <a:pPr eaLnBrk="1" hangingPunct="1">
              <a:spcBef>
                <a:spcPct val="50000"/>
              </a:spcBef>
              <a:buFontTx/>
              <a:buAutoNum type="alphaLcPeriod"/>
            </a:pPr>
            <a:r>
              <a:rPr lang="en-GB" sz="2000" b="1">
                <a:solidFill>
                  <a:schemeClr val="accent2"/>
                </a:solidFill>
                <a:latin typeface="Comic Sans MS" pitchFamily="66" charset="0"/>
              </a:rPr>
              <a:t>Je veux être un professeur</a:t>
            </a:r>
          </a:p>
        </p:txBody>
      </p:sp>
    </p:spTree>
    <p:extLst>
      <p:ext uri="{BB962C8B-B14F-4D97-AF65-F5344CB8AC3E}">
        <p14:creationId xmlns:p14="http://schemas.microsoft.com/office/powerpoint/2010/main" val="3590669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1" nodeType="with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 calcmode="lin" valueType="num">
                                      <p:cBhvr additive="base">
                                        <p:cTn id="1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 calcmode="lin" valueType="num">
                                      <p:cBhvr additive="base">
                                        <p:cTn id="21"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21600000">
                                      <p:cBhvr>
                                        <p:cTn id="26" dur="1000" fill="hold"/>
                                        <p:tgtEl>
                                          <p:spTgt spid="11267">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gtEl>
                                        <p:attrNameLst>
                                          <p:attrName>style.visibility</p:attrName>
                                        </p:attrNameLst>
                                      </p:cBhvr>
                                      <p:to>
                                        <p:strVal val="visible"/>
                                      </p:to>
                                    </p:set>
                                    <p:anim calcmode="lin" valueType="num">
                                      <p:cBhvr additive="base">
                                        <p:cTn id="31" dur="500" fill="hold"/>
                                        <p:tgtEl>
                                          <p:spTgt spid="11267"/>
                                        </p:tgtEl>
                                        <p:attrNameLst>
                                          <p:attrName>ppt_x</p:attrName>
                                        </p:attrNameLst>
                                      </p:cBhvr>
                                      <p:tavLst>
                                        <p:tav tm="0">
                                          <p:val>
                                            <p:strVal val="#ppt_x"/>
                                          </p:val>
                                        </p:tav>
                                        <p:tav tm="100000">
                                          <p:val>
                                            <p:strVal val="#ppt_x"/>
                                          </p:val>
                                        </p:tav>
                                      </p:tavLst>
                                    </p:anim>
                                    <p:anim calcmode="lin" valueType="num">
                                      <p:cBhvr additive="base">
                                        <p:cTn id="32"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8"/>
                                        </p:tgtEl>
                                        <p:attrNameLst>
                                          <p:attrName>style.visibility</p:attrName>
                                        </p:attrNameLst>
                                      </p:cBhvr>
                                      <p:to>
                                        <p:strVal val="visible"/>
                                      </p:to>
                                    </p:set>
                                    <p:anim calcmode="lin" valueType="num">
                                      <p:cBhvr additive="base">
                                        <p:cTn id="37" dur="500" fill="hold"/>
                                        <p:tgtEl>
                                          <p:spTgt spid="11268"/>
                                        </p:tgtEl>
                                        <p:attrNameLst>
                                          <p:attrName>ppt_x</p:attrName>
                                        </p:attrNameLst>
                                      </p:cBhvr>
                                      <p:tavLst>
                                        <p:tav tm="0">
                                          <p:val>
                                            <p:strVal val="#ppt_x"/>
                                          </p:val>
                                        </p:tav>
                                        <p:tav tm="100000">
                                          <p:val>
                                            <p:strVal val="#ppt_x"/>
                                          </p:val>
                                        </p:tav>
                                      </p:tavLst>
                                    </p:anim>
                                    <p:anim calcmode="lin" valueType="num">
                                      <p:cBhvr additive="base">
                                        <p:cTn id="3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9">
                                            <p:txEl>
                                              <p:pRg st="0" end="0"/>
                                            </p:txEl>
                                          </p:spTgt>
                                        </p:tgtEl>
                                        <p:attrNameLst>
                                          <p:attrName>style.visibility</p:attrName>
                                        </p:attrNameLst>
                                      </p:cBhvr>
                                      <p:to>
                                        <p:strVal val="visible"/>
                                      </p:to>
                                    </p:set>
                                    <p:anim calcmode="lin" valueType="num">
                                      <p:cBhvr additive="base">
                                        <p:cTn id="43" dur="5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269">
                                            <p:txEl>
                                              <p:pRg st="1" end="1"/>
                                            </p:txEl>
                                          </p:spTgt>
                                        </p:tgtEl>
                                        <p:attrNameLst>
                                          <p:attrName>style.visibility</p:attrName>
                                        </p:attrNameLst>
                                      </p:cBhvr>
                                      <p:to>
                                        <p:strVal val="visible"/>
                                      </p:to>
                                    </p:set>
                                    <p:anim calcmode="lin" valueType="num">
                                      <p:cBhvr additive="base">
                                        <p:cTn id="47" dur="500" fill="hold"/>
                                        <p:tgtEl>
                                          <p:spTgt spid="11269">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269">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269">
                                            <p:txEl>
                                              <p:pRg st="2" end="2"/>
                                            </p:txEl>
                                          </p:spTgt>
                                        </p:tgtEl>
                                        <p:attrNameLst>
                                          <p:attrName>style.visibility</p:attrName>
                                        </p:attrNameLst>
                                      </p:cBhvr>
                                      <p:to>
                                        <p:strVal val="visible"/>
                                      </p:to>
                                    </p:set>
                                    <p:anim calcmode="lin" valueType="num">
                                      <p:cBhvr additive="base">
                                        <p:cTn id="51" dur="500" fill="hold"/>
                                        <p:tgtEl>
                                          <p:spTgt spid="11269">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mph" presetSubtype="0" fill="hold" nodeType="clickEffect">
                                  <p:stCondLst>
                                    <p:cond delay="0"/>
                                  </p:stCondLst>
                                  <p:childTnLst>
                                    <p:animRot by="21600000">
                                      <p:cBhvr>
                                        <p:cTn id="56" dur="1000" fill="hold"/>
                                        <p:tgtEl>
                                          <p:spTgt spid="11269">
                                            <p:txEl>
                                              <p:pRg st="0" end="0"/>
                                            </p:txEl>
                                          </p:spTgt>
                                        </p:tgtEl>
                                        <p:attrNameLst>
                                          <p:attrName>r</p:attrName>
                                        </p:attrNameLst>
                                      </p:cBhvr>
                                    </p:animRo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270"/>
                                        </p:tgtEl>
                                        <p:attrNameLst>
                                          <p:attrName>style.visibility</p:attrName>
                                        </p:attrNameLst>
                                      </p:cBhvr>
                                      <p:to>
                                        <p:strVal val="visible"/>
                                      </p:to>
                                    </p:set>
                                    <p:anim calcmode="lin" valueType="num">
                                      <p:cBhvr additive="base">
                                        <p:cTn id="61" dur="500" fill="hold"/>
                                        <p:tgtEl>
                                          <p:spTgt spid="11270"/>
                                        </p:tgtEl>
                                        <p:attrNameLst>
                                          <p:attrName>ppt_x</p:attrName>
                                        </p:attrNameLst>
                                      </p:cBhvr>
                                      <p:tavLst>
                                        <p:tav tm="0">
                                          <p:val>
                                            <p:strVal val="#ppt_x"/>
                                          </p:val>
                                        </p:tav>
                                        <p:tav tm="100000">
                                          <p:val>
                                            <p:strVal val="#ppt_x"/>
                                          </p:val>
                                        </p:tav>
                                      </p:tavLst>
                                    </p:anim>
                                    <p:anim calcmode="lin" valueType="num">
                                      <p:cBhvr additive="base">
                                        <p:cTn id="62"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271">
                                            <p:txEl>
                                              <p:pRg st="0" end="0"/>
                                            </p:txEl>
                                          </p:spTgt>
                                        </p:tgtEl>
                                        <p:attrNameLst>
                                          <p:attrName>style.visibility</p:attrName>
                                        </p:attrNameLst>
                                      </p:cBhvr>
                                      <p:to>
                                        <p:strVal val="visible"/>
                                      </p:to>
                                    </p:set>
                                    <p:anim calcmode="lin" valueType="num">
                                      <p:cBhvr additive="base">
                                        <p:cTn id="67" dur="500" fill="hold"/>
                                        <p:tgtEl>
                                          <p:spTgt spid="11271">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271">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271">
                                            <p:txEl>
                                              <p:pRg st="1" end="1"/>
                                            </p:txEl>
                                          </p:spTgt>
                                        </p:tgtEl>
                                        <p:attrNameLst>
                                          <p:attrName>style.visibility</p:attrName>
                                        </p:attrNameLst>
                                      </p:cBhvr>
                                      <p:to>
                                        <p:strVal val="visible"/>
                                      </p:to>
                                    </p:set>
                                    <p:anim calcmode="lin" valueType="num">
                                      <p:cBhvr additive="base">
                                        <p:cTn id="71" dur="500" fill="hold"/>
                                        <p:tgtEl>
                                          <p:spTgt spid="11271">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271">
                                            <p:txEl>
                                              <p:pRg st="1" end="1"/>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271">
                                            <p:txEl>
                                              <p:pRg st="2" end="2"/>
                                            </p:txEl>
                                          </p:spTgt>
                                        </p:tgtEl>
                                        <p:attrNameLst>
                                          <p:attrName>style.visibility</p:attrName>
                                        </p:attrNameLst>
                                      </p:cBhvr>
                                      <p:to>
                                        <p:strVal val="visible"/>
                                      </p:to>
                                    </p:set>
                                    <p:anim calcmode="lin" valueType="num">
                                      <p:cBhvr additive="base">
                                        <p:cTn id="75" dur="500" fill="hold"/>
                                        <p:tgtEl>
                                          <p:spTgt spid="11271">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2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8" presetClass="emph" presetSubtype="0" fill="hold" nodeType="clickEffect">
                                  <p:stCondLst>
                                    <p:cond delay="0"/>
                                  </p:stCondLst>
                                  <p:childTnLst>
                                    <p:animRot by="21600000">
                                      <p:cBhvr>
                                        <p:cTn id="80" dur="1000" fill="hold"/>
                                        <p:tgtEl>
                                          <p:spTgt spid="11271">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7" grpId="1" build="allAtOnce"/>
      <p:bldP spid="11268" grpId="0"/>
      <p:bldP spid="11269" grpId="0" build="allAtOnce"/>
      <p:bldP spid="11270" grpId="0"/>
      <p:bldP spid="11271"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8600" y="304800"/>
            <a:ext cx="8610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chemeClr val="accent2"/>
                </a:solidFill>
                <a:latin typeface="Comic Sans MS" pitchFamily="66" charset="0"/>
              </a:rPr>
              <a:t>7. Many of the French words for jobs are COGNATES which means they are the same (or nearly the same) as the English word.  See if you can translate these more difficult jobs.</a:t>
            </a:r>
          </a:p>
        </p:txBody>
      </p:sp>
      <p:sp>
        <p:nvSpPr>
          <p:cNvPr id="9219" name="Text Box 3"/>
          <p:cNvSpPr txBox="1">
            <a:spLocks noChangeArrowheads="1"/>
          </p:cNvSpPr>
          <p:nvPr/>
        </p:nvSpPr>
        <p:spPr bwMode="auto">
          <a:xfrm>
            <a:off x="28575" y="1447800"/>
            <a:ext cx="4086225"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eriod"/>
            </a:pPr>
            <a:r>
              <a:rPr lang="en-GB" sz="2000" b="1">
                <a:solidFill>
                  <a:schemeClr val="accent2"/>
                </a:solidFill>
                <a:latin typeface="Comic Sans MS" pitchFamily="66" charset="0"/>
              </a:rPr>
              <a:t>coiffeur / coiffeuse</a:t>
            </a:r>
          </a:p>
          <a:p>
            <a:pPr eaLnBrk="1" hangingPunct="1">
              <a:spcBef>
                <a:spcPct val="50000"/>
              </a:spcBef>
              <a:buFontTx/>
              <a:buAutoNum type="alphaLcPeriod"/>
            </a:pPr>
            <a:r>
              <a:rPr lang="en-GB" sz="2000" b="1">
                <a:solidFill>
                  <a:schemeClr val="accent2"/>
                </a:solidFill>
                <a:latin typeface="Comic Sans MS" pitchFamily="66" charset="0"/>
              </a:rPr>
              <a:t>boulanger / boulangère</a:t>
            </a:r>
          </a:p>
          <a:p>
            <a:pPr eaLnBrk="1" hangingPunct="1">
              <a:spcBef>
                <a:spcPct val="50000"/>
              </a:spcBef>
              <a:buFontTx/>
              <a:buAutoNum type="alphaLcPeriod"/>
            </a:pPr>
            <a:r>
              <a:rPr lang="en-GB" sz="2000" b="1">
                <a:solidFill>
                  <a:schemeClr val="accent2"/>
                </a:solidFill>
                <a:latin typeface="Comic Sans MS" pitchFamily="66" charset="0"/>
              </a:rPr>
              <a:t>boucher / bouchère</a:t>
            </a:r>
          </a:p>
          <a:p>
            <a:pPr eaLnBrk="1" hangingPunct="1">
              <a:spcBef>
                <a:spcPct val="50000"/>
              </a:spcBef>
              <a:buFontTx/>
              <a:buAutoNum type="alphaLcPeriod"/>
            </a:pPr>
            <a:r>
              <a:rPr lang="en-GB" sz="2000" b="1">
                <a:solidFill>
                  <a:schemeClr val="accent2"/>
                </a:solidFill>
                <a:latin typeface="Comic Sans MS" pitchFamily="66" charset="0"/>
              </a:rPr>
              <a:t>poissonier / poissonière</a:t>
            </a:r>
          </a:p>
          <a:p>
            <a:pPr eaLnBrk="1" hangingPunct="1">
              <a:spcBef>
                <a:spcPct val="50000"/>
              </a:spcBef>
              <a:buFontTx/>
              <a:buAutoNum type="alphaLcPeriod"/>
            </a:pPr>
            <a:r>
              <a:rPr lang="en-GB" sz="2000" b="1">
                <a:solidFill>
                  <a:schemeClr val="accent2"/>
                </a:solidFill>
                <a:latin typeface="Comic Sans MS" pitchFamily="66" charset="0"/>
              </a:rPr>
              <a:t>esthéticien / esthéticienne</a:t>
            </a:r>
          </a:p>
          <a:p>
            <a:pPr eaLnBrk="1" hangingPunct="1">
              <a:spcBef>
                <a:spcPct val="50000"/>
              </a:spcBef>
              <a:buFontTx/>
              <a:buAutoNum type="alphaLcPeriod"/>
            </a:pPr>
            <a:r>
              <a:rPr lang="en-GB" sz="2000" b="1">
                <a:solidFill>
                  <a:schemeClr val="accent2"/>
                </a:solidFill>
                <a:latin typeface="Comic Sans MS" pitchFamily="66" charset="0"/>
              </a:rPr>
              <a:t>fermier / fermière</a:t>
            </a:r>
          </a:p>
          <a:p>
            <a:pPr eaLnBrk="1" hangingPunct="1">
              <a:spcBef>
                <a:spcPct val="50000"/>
              </a:spcBef>
              <a:buFontTx/>
              <a:buAutoNum type="alphaLcPeriod"/>
            </a:pPr>
            <a:r>
              <a:rPr lang="en-GB" sz="2000" b="1">
                <a:solidFill>
                  <a:schemeClr val="accent2"/>
                </a:solidFill>
                <a:latin typeface="Comic Sans MS" pitchFamily="66" charset="0"/>
              </a:rPr>
              <a:t>facteur / factrice</a:t>
            </a:r>
          </a:p>
          <a:p>
            <a:pPr eaLnBrk="1" hangingPunct="1">
              <a:spcBef>
                <a:spcPct val="50000"/>
              </a:spcBef>
              <a:buFontTx/>
              <a:buAutoNum type="alphaLcPeriod"/>
            </a:pPr>
            <a:r>
              <a:rPr lang="en-GB" sz="2000" b="1">
                <a:solidFill>
                  <a:schemeClr val="accent2"/>
                </a:solidFill>
                <a:latin typeface="Comic Sans MS" pitchFamily="66" charset="0"/>
              </a:rPr>
              <a:t>caissier / caissière</a:t>
            </a:r>
          </a:p>
          <a:p>
            <a:pPr eaLnBrk="1" hangingPunct="1">
              <a:spcBef>
                <a:spcPct val="50000"/>
              </a:spcBef>
              <a:buFontTx/>
              <a:buAutoNum type="alphaLcPeriod"/>
            </a:pPr>
            <a:r>
              <a:rPr lang="en-GB" sz="2000" b="1">
                <a:solidFill>
                  <a:schemeClr val="accent2"/>
                </a:solidFill>
                <a:latin typeface="Comic Sans MS" pitchFamily="66" charset="0"/>
              </a:rPr>
              <a:t>serveur / serveuse</a:t>
            </a:r>
          </a:p>
        </p:txBody>
      </p:sp>
      <p:sp>
        <p:nvSpPr>
          <p:cNvPr id="9220" name="Text Box 8"/>
          <p:cNvSpPr txBox="1">
            <a:spLocks noChangeArrowheads="1"/>
          </p:cNvSpPr>
          <p:nvPr/>
        </p:nvSpPr>
        <p:spPr bwMode="auto">
          <a:xfrm>
            <a:off x="228600" y="5546725"/>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chemeClr val="accent2"/>
                </a:solidFill>
                <a:latin typeface="Comic Sans MS" pitchFamily="66" charset="0"/>
              </a:rPr>
              <a:t>How did you do in the ‘Quick Check Quiz’ ? </a:t>
            </a:r>
          </a:p>
          <a:p>
            <a:pPr eaLnBrk="1" hangingPunct="1">
              <a:spcBef>
                <a:spcPct val="50000"/>
              </a:spcBef>
            </a:pPr>
            <a:r>
              <a:rPr lang="en-GB" sz="2000" b="1">
                <a:solidFill>
                  <a:schemeClr val="accent2"/>
                </a:solidFill>
                <a:latin typeface="Comic Sans MS" pitchFamily="66" charset="0"/>
              </a:rPr>
              <a:t>Give yourself a total out of 15.</a:t>
            </a:r>
          </a:p>
          <a:p>
            <a:pPr eaLnBrk="1" hangingPunct="1">
              <a:spcBef>
                <a:spcPct val="50000"/>
              </a:spcBef>
            </a:pPr>
            <a:r>
              <a:rPr lang="en-GB" sz="2000" b="1">
                <a:solidFill>
                  <a:schemeClr val="accent2"/>
                </a:solidFill>
                <a:latin typeface="Comic Sans MS" pitchFamily="66" charset="0"/>
              </a:rPr>
              <a:t>Now revise again any words / phrases you had difficulty with.</a:t>
            </a:r>
          </a:p>
        </p:txBody>
      </p:sp>
      <p:sp>
        <p:nvSpPr>
          <p:cNvPr id="5" name="Text Box 3"/>
          <p:cNvSpPr txBox="1">
            <a:spLocks noChangeArrowheads="1"/>
          </p:cNvSpPr>
          <p:nvPr/>
        </p:nvSpPr>
        <p:spPr bwMode="auto">
          <a:xfrm>
            <a:off x="3810000" y="1447800"/>
            <a:ext cx="4086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eriod"/>
            </a:pPr>
            <a:r>
              <a:rPr lang="en-GB" sz="2000" b="1">
                <a:solidFill>
                  <a:srgbClr val="FF0000"/>
                </a:solidFill>
                <a:latin typeface="Comic Sans MS" pitchFamily="66" charset="0"/>
              </a:rPr>
              <a:t>barber / hairdresser</a:t>
            </a:r>
          </a:p>
        </p:txBody>
      </p:sp>
      <p:sp>
        <p:nvSpPr>
          <p:cNvPr id="6" name="Text Box 3"/>
          <p:cNvSpPr txBox="1">
            <a:spLocks noChangeArrowheads="1"/>
          </p:cNvSpPr>
          <p:nvPr/>
        </p:nvSpPr>
        <p:spPr bwMode="auto">
          <a:xfrm>
            <a:off x="3821113" y="1852613"/>
            <a:ext cx="40846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rgbClr val="FF0000"/>
                </a:solidFill>
                <a:latin typeface="Comic Sans MS" pitchFamily="66" charset="0"/>
              </a:rPr>
              <a:t>b. baker</a:t>
            </a:r>
          </a:p>
        </p:txBody>
      </p:sp>
      <p:sp>
        <p:nvSpPr>
          <p:cNvPr id="7" name="Text Box 3"/>
          <p:cNvSpPr txBox="1">
            <a:spLocks noChangeArrowheads="1"/>
          </p:cNvSpPr>
          <p:nvPr/>
        </p:nvSpPr>
        <p:spPr bwMode="auto">
          <a:xfrm>
            <a:off x="3821113" y="2325688"/>
            <a:ext cx="40846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rgbClr val="FF0000"/>
                </a:solidFill>
                <a:latin typeface="Comic Sans MS" pitchFamily="66" charset="0"/>
              </a:rPr>
              <a:t>c. butcher</a:t>
            </a:r>
          </a:p>
        </p:txBody>
      </p:sp>
      <p:sp>
        <p:nvSpPr>
          <p:cNvPr id="8" name="Text Box 3"/>
          <p:cNvSpPr txBox="1">
            <a:spLocks noChangeArrowheads="1"/>
          </p:cNvSpPr>
          <p:nvPr/>
        </p:nvSpPr>
        <p:spPr bwMode="auto">
          <a:xfrm>
            <a:off x="3821113" y="2819400"/>
            <a:ext cx="40846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rgbClr val="FF0000"/>
                </a:solidFill>
                <a:latin typeface="Comic Sans MS" pitchFamily="66" charset="0"/>
              </a:rPr>
              <a:t>d. fishmonger</a:t>
            </a:r>
          </a:p>
        </p:txBody>
      </p:sp>
      <p:sp>
        <p:nvSpPr>
          <p:cNvPr id="9" name="Text Box 3"/>
          <p:cNvSpPr txBox="1">
            <a:spLocks noChangeArrowheads="1"/>
          </p:cNvSpPr>
          <p:nvPr/>
        </p:nvSpPr>
        <p:spPr bwMode="auto">
          <a:xfrm>
            <a:off x="3821113" y="3219450"/>
            <a:ext cx="40846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rgbClr val="FF0000"/>
                </a:solidFill>
                <a:latin typeface="Comic Sans MS" pitchFamily="66" charset="0"/>
              </a:rPr>
              <a:t>e. beautician</a:t>
            </a:r>
          </a:p>
        </p:txBody>
      </p:sp>
      <p:sp>
        <p:nvSpPr>
          <p:cNvPr id="10" name="Text Box 3"/>
          <p:cNvSpPr txBox="1">
            <a:spLocks noChangeArrowheads="1"/>
          </p:cNvSpPr>
          <p:nvPr/>
        </p:nvSpPr>
        <p:spPr bwMode="auto">
          <a:xfrm>
            <a:off x="3810000" y="3733800"/>
            <a:ext cx="4086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rgbClr val="FF0000"/>
                </a:solidFill>
                <a:latin typeface="Comic Sans MS" pitchFamily="66" charset="0"/>
              </a:rPr>
              <a:t>f. farmer</a:t>
            </a:r>
          </a:p>
        </p:txBody>
      </p:sp>
      <p:sp>
        <p:nvSpPr>
          <p:cNvPr id="11" name="Text Box 3"/>
          <p:cNvSpPr txBox="1">
            <a:spLocks noChangeArrowheads="1"/>
          </p:cNvSpPr>
          <p:nvPr/>
        </p:nvSpPr>
        <p:spPr bwMode="auto">
          <a:xfrm>
            <a:off x="3810000" y="4143375"/>
            <a:ext cx="4086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rgbClr val="FF0000"/>
                </a:solidFill>
                <a:latin typeface="Comic Sans MS" pitchFamily="66" charset="0"/>
              </a:rPr>
              <a:t>g. postman / postwoman</a:t>
            </a:r>
          </a:p>
        </p:txBody>
      </p:sp>
      <p:sp>
        <p:nvSpPr>
          <p:cNvPr id="12" name="Text Box 3"/>
          <p:cNvSpPr txBox="1">
            <a:spLocks noChangeArrowheads="1"/>
          </p:cNvSpPr>
          <p:nvPr/>
        </p:nvSpPr>
        <p:spPr bwMode="auto">
          <a:xfrm>
            <a:off x="3821113" y="4648200"/>
            <a:ext cx="40846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rgbClr val="FF0000"/>
                </a:solidFill>
                <a:latin typeface="Comic Sans MS" pitchFamily="66" charset="0"/>
              </a:rPr>
              <a:t>h. cashier</a:t>
            </a:r>
          </a:p>
        </p:txBody>
      </p:sp>
      <p:sp>
        <p:nvSpPr>
          <p:cNvPr id="13" name="Text Box 3"/>
          <p:cNvSpPr txBox="1">
            <a:spLocks noChangeArrowheads="1"/>
          </p:cNvSpPr>
          <p:nvPr/>
        </p:nvSpPr>
        <p:spPr bwMode="auto">
          <a:xfrm>
            <a:off x="3848100" y="5140325"/>
            <a:ext cx="4084638"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rgbClr val="FF0000"/>
                </a:solidFill>
                <a:latin typeface="Comic Sans MS" pitchFamily="66" charset="0"/>
              </a:rPr>
              <a:t>i. waiter / waitress</a:t>
            </a:r>
          </a:p>
        </p:txBody>
      </p:sp>
    </p:spTree>
    <p:extLst>
      <p:ext uri="{BB962C8B-B14F-4D97-AF65-F5344CB8AC3E}">
        <p14:creationId xmlns:p14="http://schemas.microsoft.com/office/powerpoint/2010/main" val="3931787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488" y="0"/>
            <a:ext cx="9144000" cy="457200"/>
          </a:xfrm>
          <a:prstGeom prst="rect">
            <a:avLst/>
          </a:prstGeom>
          <a:solidFill>
            <a:srgbClr val="0000FF"/>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a:r>
              <a:rPr lang="en-GB" sz="2000" dirty="0">
                <a:solidFill>
                  <a:srgbClr val="FFFF00"/>
                </a:solidFill>
                <a:latin typeface="Arial" pitchFamily="34" charset="0"/>
                <a:cs typeface="Arial" pitchFamily="34" charset="0"/>
              </a:rPr>
              <a:t>LES TRAVAUX / EMPLOIS  –  JOBS</a:t>
            </a:r>
          </a:p>
        </p:txBody>
      </p:sp>
      <p:graphicFrame>
        <p:nvGraphicFramePr>
          <p:cNvPr id="7" name="Group 36"/>
          <p:cNvGraphicFramePr>
            <a:graphicFrameLocks noGrp="1"/>
          </p:cNvGraphicFramePr>
          <p:nvPr>
            <p:extLst>
              <p:ext uri="{D42A27DB-BD31-4B8C-83A1-F6EECF244321}">
                <p14:modId xmlns:p14="http://schemas.microsoft.com/office/powerpoint/2010/main" val="4025622272"/>
              </p:ext>
            </p:extLst>
          </p:nvPr>
        </p:nvGraphicFramePr>
        <p:xfrm>
          <a:off x="10520" y="744151"/>
          <a:ext cx="9120992" cy="2196440"/>
        </p:xfrm>
        <a:graphic>
          <a:graphicData uri="http://schemas.openxmlformats.org/drawingml/2006/table">
            <a:tbl>
              <a:tblPr/>
              <a:tblGrid>
                <a:gridCol w="1756274"/>
                <a:gridCol w="1725086"/>
                <a:gridCol w="2019330"/>
                <a:gridCol w="1800200"/>
                <a:gridCol w="1820102"/>
              </a:tblGrid>
              <a:tr h="4320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00FF"/>
                          </a:solidFill>
                          <a:effectLst/>
                          <a:latin typeface="Arial" pitchFamily="34" charset="0"/>
                          <a:cs typeface="Arial" pitchFamily="34" charset="0"/>
                        </a:rPr>
                        <a:t>BAKER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BUTCHER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00FF"/>
                          </a:solidFill>
                          <a:effectLst/>
                          <a:latin typeface="Arial" pitchFamily="34" charset="0"/>
                          <a:cs typeface="Arial" pitchFamily="34" charset="0"/>
                        </a:rPr>
                        <a:t>FISHMONGER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POLICEMAN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BEAUTICIAN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3681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0040">
                <a:tc>
                  <a:txBody>
                    <a:bodyPr/>
                    <a:lstStyle/>
                    <a:p>
                      <a:pPr algn="ctr">
                        <a:spcAft>
                          <a:spcPts val="0"/>
                        </a:spcAft>
                      </a:pPr>
                      <a:r>
                        <a:rPr lang="en-GB" sz="2000" dirty="0">
                          <a:solidFill>
                            <a:srgbClr val="0000FF"/>
                          </a:solidFill>
                          <a:effectLst/>
                          <a:latin typeface="Arial" pitchFamily="34" charset="0"/>
                          <a:ea typeface="Times New Roman"/>
                          <a:cs typeface="Arial" pitchFamily="34" charset="0"/>
                        </a:rPr>
                        <a:t> </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r>
                        <a:rPr lang="en-GB" sz="2000" dirty="0">
                          <a:solidFill>
                            <a:srgbClr val="FFFF00"/>
                          </a:solidFill>
                          <a:effectLst/>
                          <a:latin typeface="Arial" pitchFamily="34" charset="0"/>
                          <a:ea typeface="Times New Roman"/>
                          <a:cs typeface="Arial" pitchFamily="34" charset="0"/>
                        </a:rPr>
                        <a:t>le </a:t>
                      </a:r>
                      <a:r>
                        <a:rPr lang="en-GB" sz="2000" dirty="0" err="1">
                          <a:solidFill>
                            <a:srgbClr val="FFFF00"/>
                          </a:solidFill>
                          <a:effectLst/>
                          <a:latin typeface="Arial" pitchFamily="34" charset="0"/>
                          <a:ea typeface="Times New Roman"/>
                          <a:cs typeface="Arial" pitchFamily="34" charset="0"/>
                        </a:rPr>
                        <a:t>recyclage</a:t>
                      </a:r>
                      <a:endParaRPr lang="en-GB" sz="2000" dirty="0">
                        <a:solidFill>
                          <a:srgbClr val="FFFF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endParaRPr lang="en-GB" sz="2000" dirty="0">
                        <a:solidFill>
                          <a:srgbClr val="0000FF"/>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endParaRPr lang="en-GB" sz="2000" dirty="0">
                        <a:solidFill>
                          <a:srgbClr val="0000FF"/>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8" name="TextBox 7"/>
          <p:cNvSpPr txBox="1"/>
          <p:nvPr/>
        </p:nvSpPr>
        <p:spPr>
          <a:xfrm>
            <a:off x="0" y="2564904"/>
            <a:ext cx="1776176" cy="1015663"/>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a:t>
            </a:r>
            <a:r>
              <a:rPr lang="en-GB" sz="2000" dirty="0" err="1">
                <a:solidFill>
                  <a:srgbClr val="FFFF00"/>
                </a:solidFill>
                <a:latin typeface="Arial" pitchFamily="34" charset="0"/>
                <a:cs typeface="Arial" pitchFamily="34" charset="0"/>
              </a:rPr>
              <a:t>boulanger</a:t>
            </a:r>
            <a:endParaRPr lang="en-GB" sz="2000" dirty="0">
              <a:solidFill>
                <a:srgbClr val="FFFF00"/>
              </a:solidFill>
              <a:latin typeface="Arial" pitchFamily="34" charset="0"/>
              <a:cs typeface="Arial" pitchFamily="34" charset="0"/>
            </a:endParaRPr>
          </a:p>
          <a:p>
            <a:pPr algn="ctr"/>
            <a:r>
              <a:rPr lang="en-GB" sz="2000" dirty="0" err="1">
                <a:solidFill>
                  <a:srgbClr val="FFFF00"/>
                </a:solidFill>
                <a:latin typeface="Arial" pitchFamily="34" charset="0"/>
                <a:cs typeface="Arial" pitchFamily="34" charset="0"/>
              </a:rPr>
              <a:t>une</a:t>
            </a:r>
            <a:r>
              <a:rPr lang="en-GB" sz="2000" dirty="0">
                <a:solidFill>
                  <a:srgbClr val="FFFF00"/>
                </a:solidFill>
                <a:latin typeface="Arial" pitchFamily="34" charset="0"/>
                <a:cs typeface="Arial" pitchFamily="34" charset="0"/>
              </a:rPr>
              <a:t> </a:t>
            </a:r>
            <a:r>
              <a:rPr lang="en-GB" sz="2000" dirty="0" err="1">
                <a:solidFill>
                  <a:srgbClr val="FFFF00"/>
                </a:solidFill>
                <a:latin typeface="Arial" pitchFamily="34" charset="0"/>
                <a:cs typeface="Arial" pitchFamily="34" charset="0"/>
              </a:rPr>
              <a:t>boulangère</a:t>
            </a:r>
            <a:endParaRPr lang="en-GB" sz="2000" dirty="0">
              <a:solidFill>
                <a:srgbClr val="FFFF00"/>
              </a:solidFill>
              <a:effectLst/>
              <a:latin typeface="Arial" pitchFamily="34" charset="0"/>
              <a:ea typeface="Times New Roman"/>
              <a:cs typeface="Arial" pitchFamily="34" charset="0"/>
            </a:endParaRPr>
          </a:p>
        </p:txBody>
      </p:sp>
      <p:sp>
        <p:nvSpPr>
          <p:cNvPr id="15" name="TextBox 14"/>
          <p:cNvSpPr txBox="1"/>
          <p:nvPr/>
        </p:nvSpPr>
        <p:spPr>
          <a:xfrm>
            <a:off x="1717547" y="2564904"/>
            <a:ext cx="1903004" cy="1015663"/>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a:t>
            </a:r>
            <a:r>
              <a:rPr lang="en-GB" sz="2000" dirty="0" err="1">
                <a:solidFill>
                  <a:srgbClr val="FFFF00"/>
                </a:solidFill>
                <a:latin typeface="Arial" pitchFamily="34" charset="0"/>
                <a:cs typeface="Arial" pitchFamily="34" charset="0"/>
              </a:rPr>
              <a:t>boucher</a:t>
            </a:r>
            <a:endParaRPr lang="en-GB" sz="2000" dirty="0">
              <a:solidFill>
                <a:srgbClr val="FFFF00"/>
              </a:solidFill>
              <a:latin typeface="Arial" pitchFamily="34" charset="0"/>
              <a:cs typeface="Arial" pitchFamily="34" charset="0"/>
            </a:endParaRPr>
          </a:p>
          <a:p>
            <a:pPr algn="ctr"/>
            <a:r>
              <a:rPr lang="en-GB" sz="2000" dirty="0" err="1">
                <a:solidFill>
                  <a:srgbClr val="FFFF00"/>
                </a:solidFill>
                <a:latin typeface="Arial" pitchFamily="34" charset="0"/>
                <a:cs typeface="Arial" pitchFamily="34" charset="0"/>
              </a:rPr>
              <a:t>une</a:t>
            </a:r>
            <a:r>
              <a:rPr lang="en-GB" sz="2000" dirty="0">
                <a:solidFill>
                  <a:srgbClr val="FFFF00"/>
                </a:solidFill>
                <a:latin typeface="Arial" pitchFamily="34" charset="0"/>
                <a:cs typeface="Arial" pitchFamily="34" charset="0"/>
              </a:rPr>
              <a:t> </a:t>
            </a:r>
            <a:r>
              <a:rPr lang="en-GB" sz="2000" dirty="0" err="1" smtClean="0">
                <a:solidFill>
                  <a:srgbClr val="FFFF00"/>
                </a:solidFill>
                <a:latin typeface="Arial" pitchFamily="34" charset="0"/>
                <a:cs typeface="Arial" pitchFamily="34" charset="0"/>
              </a:rPr>
              <a:t>bouchère</a:t>
            </a:r>
            <a:endParaRPr lang="en-GB" sz="2000" dirty="0" smtClean="0">
              <a:solidFill>
                <a:srgbClr val="FFFF00"/>
              </a:solidFill>
              <a:latin typeface="Arial" pitchFamily="34" charset="0"/>
              <a:cs typeface="Arial" pitchFamily="34" charset="0"/>
            </a:endParaRPr>
          </a:p>
          <a:p>
            <a:pPr algn="ctr"/>
            <a:endParaRPr lang="en-GB" sz="2000" dirty="0">
              <a:solidFill>
                <a:srgbClr val="FFFF00"/>
              </a:solidFill>
              <a:effectLst/>
              <a:latin typeface="Arial" pitchFamily="34" charset="0"/>
              <a:ea typeface="Times New Roman"/>
              <a:cs typeface="Arial" pitchFamily="34" charset="0"/>
            </a:endParaRPr>
          </a:p>
        </p:txBody>
      </p:sp>
      <p:sp>
        <p:nvSpPr>
          <p:cNvPr id="16" name="TextBox 15"/>
          <p:cNvSpPr txBox="1"/>
          <p:nvPr/>
        </p:nvSpPr>
        <p:spPr>
          <a:xfrm>
            <a:off x="3626760" y="2564904"/>
            <a:ext cx="1903004" cy="1015663"/>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a:t>
            </a:r>
            <a:r>
              <a:rPr lang="en-GB" sz="2000" dirty="0" err="1">
                <a:solidFill>
                  <a:srgbClr val="FFFF00"/>
                </a:solidFill>
                <a:latin typeface="Arial" pitchFamily="34" charset="0"/>
                <a:cs typeface="Arial" pitchFamily="34" charset="0"/>
              </a:rPr>
              <a:t>poissonier</a:t>
            </a:r>
            <a:endParaRPr lang="en-GB" sz="2000" dirty="0">
              <a:solidFill>
                <a:srgbClr val="FFFF00"/>
              </a:solidFill>
              <a:latin typeface="Arial" pitchFamily="34" charset="0"/>
              <a:cs typeface="Arial" pitchFamily="34" charset="0"/>
            </a:endParaRPr>
          </a:p>
          <a:p>
            <a:pPr algn="ctr"/>
            <a:r>
              <a:rPr lang="en-GB" sz="2000" dirty="0" err="1">
                <a:solidFill>
                  <a:srgbClr val="FFFF00"/>
                </a:solidFill>
                <a:latin typeface="Arial" pitchFamily="34" charset="0"/>
                <a:cs typeface="Arial" pitchFamily="34" charset="0"/>
              </a:rPr>
              <a:t>une</a:t>
            </a:r>
            <a:r>
              <a:rPr lang="en-GB" sz="2000" dirty="0">
                <a:solidFill>
                  <a:srgbClr val="FFFF00"/>
                </a:solidFill>
                <a:latin typeface="Arial" pitchFamily="34" charset="0"/>
                <a:cs typeface="Arial" pitchFamily="34" charset="0"/>
              </a:rPr>
              <a:t> </a:t>
            </a:r>
            <a:r>
              <a:rPr lang="en-GB" sz="2000" dirty="0" err="1">
                <a:solidFill>
                  <a:srgbClr val="FFFF00"/>
                </a:solidFill>
                <a:latin typeface="Arial" pitchFamily="34" charset="0"/>
                <a:cs typeface="Arial" pitchFamily="34" charset="0"/>
              </a:rPr>
              <a:t>poissonière</a:t>
            </a:r>
            <a:endParaRPr lang="en-GB" sz="2000" dirty="0">
              <a:solidFill>
                <a:srgbClr val="FFFF00"/>
              </a:solidFill>
              <a:effectLst/>
              <a:latin typeface="Arial" pitchFamily="34" charset="0"/>
              <a:ea typeface="Times New Roman"/>
              <a:cs typeface="Arial" pitchFamily="34" charset="0"/>
            </a:endParaRPr>
          </a:p>
        </p:txBody>
      </p:sp>
      <p:sp>
        <p:nvSpPr>
          <p:cNvPr id="18" name="TextBox 17"/>
          <p:cNvSpPr txBox="1"/>
          <p:nvPr/>
        </p:nvSpPr>
        <p:spPr>
          <a:xfrm>
            <a:off x="5543578" y="2564904"/>
            <a:ext cx="1788240" cy="1015663"/>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a:t>
            </a:r>
            <a:r>
              <a:rPr lang="en-GB" sz="2000" dirty="0" err="1">
                <a:solidFill>
                  <a:srgbClr val="FFFF00"/>
                </a:solidFill>
                <a:latin typeface="Arial" pitchFamily="34" charset="0"/>
                <a:cs typeface="Arial" pitchFamily="34" charset="0"/>
              </a:rPr>
              <a:t>policier</a:t>
            </a:r>
            <a:endParaRPr lang="en-GB" sz="2000" dirty="0">
              <a:solidFill>
                <a:srgbClr val="FFFF00"/>
              </a:solidFill>
              <a:latin typeface="Arial" pitchFamily="34" charset="0"/>
              <a:cs typeface="Arial" pitchFamily="34" charset="0"/>
            </a:endParaRPr>
          </a:p>
          <a:p>
            <a:pPr algn="ctr"/>
            <a:r>
              <a:rPr lang="en-GB" sz="2000" dirty="0" err="1">
                <a:solidFill>
                  <a:srgbClr val="FFFF00"/>
                </a:solidFill>
                <a:latin typeface="Arial" pitchFamily="34" charset="0"/>
                <a:cs typeface="Arial" pitchFamily="34" charset="0"/>
              </a:rPr>
              <a:t>une</a:t>
            </a:r>
            <a:r>
              <a:rPr lang="en-GB" sz="2000" dirty="0">
                <a:solidFill>
                  <a:srgbClr val="FFFF00"/>
                </a:solidFill>
                <a:latin typeface="Arial" pitchFamily="34" charset="0"/>
                <a:cs typeface="Arial" pitchFamily="34" charset="0"/>
              </a:rPr>
              <a:t> femme </a:t>
            </a:r>
            <a:r>
              <a:rPr lang="en-GB" sz="2000" dirty="0" err="1">
                <a:solidFill>
                  <a:srgbClr val="FFFF00"/>
                </a:solidFill>
                <a:latin typeface="Arial" pitchFamily="34" charset="0"/>
                <a:cs typeface="Arial" pitchFamily="34" charset="0"/>
              </a:rPr>
              <a:t>policier</a:t>
            </a:r>
            <a:endParaRPr lang="en-GB" sz="2000" dirty="0">
              <a:solidFill>
                <a:srgbClr val="FFFF00"/>
              </a:solidFill>
              <a:effectLst/>
              <a:latin typeface="Arial" pitchFamily="34" charset="0"/>
              <a:ea typeface="Times New Roman"/>
              <a:cs typeface="Arial" pitchFamily="34" charset="0"/>
            </a:endParaRPr>
          </a:p>
        </p:txBody>
      </p:sp>
      <p:sp>
        <p:nvSpPr>
          <p:cNvPr id="19" name="TextBox 18"/>
          <p:cNvSpPr txBox="1"/>
          <p:nvPr/>
        </p:nvSpPr>
        <p:spPr>
          <a:xfrm>
            <a:off x="7092280" y="2564904"/>
            <a:ext cx="2039233" cy="1015663"/>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a:t>
            </a:r>
            <a:r>
              <a:rPr lang="en-GB" sz="2000" dirty="0" err="1">
                <a:solidFill>
                  <a:srgbClr val="FFFF00"/>
                </a:solidFill>
                <a:latin typeface="Arial" pitchFamily="34" charset="0"/>
                <a:cs typeface="Arial" pitchFamily="34" charset="0"/>
              </a:rPr>
              <a:t>esthéticien</a:t>
            </a:r>
            <a:endParaRPr lang="en-GB" sz="2000" dirty="0">
              <a:solidFill>
                <a:srgbClr val="FFFF00"/>
              </a:solidFill>
              <a:latin typeface="Arial" pitchFamily="34" charset="0"/>
              <a:cs typeface="Arial" pitchFamily="34" charset="0"/>
            </a:endParaRPr>
          </a:p>
          <a:p>
            <a:pPr algn="ctr"/>
            <a:r>
              <a:rPr lang="en-GB" sz="2000" dirty="0" err="1">
                <a:solidFill>
                  <a:srgbClr val="FFFF00"/>
                </a:solidFill>
                <a:latin typeface="Arial" pitchFamily="34" charset="0"/>
                <a:cs typeface="Arial" pitchFamily="34" charset="0"/>
              </a:rPr>
              <a:t>une</a:t>
            </a:r>
            <a:r>
              <a:rPr lang="en-GB" sz="2000" dirty="0">
                <a:solidFill>
                  <a:srgbClr val="FFFF00"/>
                </a:solidFill>
                <a:latin typeface="Arial" pitchFamily="34" charset="0"/>
                <a:cs typeface="Arial" pitchFamily="34" charset="0"/>
              </a:rPr>
              <a:t> </a:t>
            </a:r>
            <a:r>
              <a:rPr lang="en-GB" sz="2000" dirty="0" err="1">
                <a:solidFill>
                  <a:srgbClr val="FFFF00"/>
                </a:solidFill>
                <a:latin typeface="Arial" pitchFamily="34" charset="0"/>
                <a:cs typeface="Arial" pitchFamily="34" charset="0"/>
              </a:rPr>
              <a:t>esthéticienne</a:t>
            </a:r>
            <a:endParaRPr lang="en-GB" sz="2000" dirty="0">
              <a:solidFill>
                <a:srgbClr val="FFFF00"/>
              </a:solidFill>
              <a:effectLst/>
              <a:latin typeface="Arial" pitchFamily="34" charset="0"/>
              <a:ea typeface="Times New Roman"/>
              <a:cs typeface="Arial" pitchFamily="34" charset="0"/>
            </a:endParaRPr>
          </a:p>
        </p:txBody>
      </p:sp>
      <p:graphicFrame>
        <p:nvGraphicFramePr>
          <p:cNvPr id="20" name="Group 36"/>
          <p:cNvGraphicFramePr>
            <a:graphicFrameLocks noGrp="1"/>
          </p:cNvGraphicFramePr>
          <p:nvPr>
            <p:extLst>
              <p:ext uri="{D42A27DB-BD31-4B8C-83A1-F6EECF244321}">
                <p14:modId xmlns:p14="http://schemas.microsoft.com/office/powerpoint/2010/main" val="16823255"/>
              </p:ext>
            </p:extLst>
          </p:nvPr>
        </p:nvGraphicFramePr>
        <p:xfrm>
          <a:off x="-5966" y="3717032"/>
          <a:ext cx="9120992" cy="2808312"/>
        </p:xfrm>
        <a:graphic>
          <a:graphicData uri="http://schemas.openxmlformats.org/drawingml/2006/table">
            <a:tbl>
              <a:tblPr/>
              <a:tblGrid>
                <a:gridCol w="1756274"/>
                <a:gridCol w="1872208"/>
                <a:gridCol w="1872208"/>
                <a:gridCol w="1800200"/>
                <a:gridCol w="1820102"/>
              </a:tblGrid>
              <a:tr h="4320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00FF"/>
                          </a:solidFill>
                          <a:effectLst/>
                          <a:latin typeface="Arial" pitchFamily="34" charset="0"/>
                          <a:cs typeface="Arial" pitchFamily="34" charset="0"/>
                        </a:rPr>
                        <a:t>PORTRAIT ARTIST</a:t>
                      </a:r>
                      <a:endParaRPr kumimoji="0" lang="en-GB" sz="17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FLORIST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00FF"/>
                          </a:solidFill>
                          <a:effectLst/>
                          <a:latin typeface="Arial" pitchFamily="34" charset="0"/>
                          <a:cs typeface="Arial" pitchFamily="34" charset="0"/>
                        </a:rPr>
                        <a:t>FARMER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CHEF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POSTMAN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3681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739120">
                <a:tc>
                  <a:txBody>
                    <a:bodyPr/>
                    <a:lstStyle/>
                    <a:p>
                      <a:pPr algn="ctr">
                        <a:spcAft>
                          <a:spcPts val="0"/>
                        </a:spcAft>
                      </a:pPr>
                      <a:r>
                        <a:rPr lang="en-GB" sz="2000" dirty="0">
                          <a:solidFill>
                            <a:srgbClr val="0000FF"/>
                          </a:solidFill>
                          <a:effectLst/>
                          <a:latin typeface="Arial" pitchFamily="34" charset="0"/>
                          <a:ea typeface="Times New Roman"/>
                          <a:cs typeface="Arial" pitchFamily="34" charset="0"/>
                        </a:rPr>
                        <a:t> </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r>
                        <a:rPr lang="en-GB" sz="2000" dirty="0">
                          <a:solidFill>
                            <a:srgbClr val="FFFF00"/>
                          </a:solidFill>
                          <a:effectLst/>
                          <a:latin typeface="Arial" pitchFamily="34" charset="0"/>
                          <a:ea typeface="Times New Roman"/>
                          <a:cs typeface="Arial" pitchFamily="34" charset="0"/>
                        </a:rPr>
                        <a:t>le </a:t>
                      </a:r>
                      <a:r>
                        <a:rPr lang="en-GB" sz="2000" dirty="0" err="1">
                          <a:solidFill>
                            <a:srgbClr val="FFFF00"/>
                          </a:solidFill>
                          <a:effectLst/>
                          <a:latin typeface="Arial" pitchFamily="34" charset="0"/>
                          <a:ea typeface="Times New Roman"/>
                          <a:cs typeface="Arial" pitchFamily="34" charset="0"/>
                        </a:rPr>
                        <a:t>recyclage</a:t>
                      </a:r>
                      <a:endParaRPr lang="en-GB" sz="2000" dirty="0">
                        <a:solidFill>
                          <a:srgbClr val="FFFF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endParaRPr lang="en-GB" sz="2000" dirty="0">
                        <a:solidFill>
                          <a:srgbClr val="0000FF"/>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endParaRPr lang="en-GB" sz="2000" dirty="0">
                        <a:solidFill>
                          <a:srgbClr val="0000FF"/>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26" name="TextBox 25"/>
          <p:cNvSpPr txBox="1"/>
          <p:nvPr/>
        </p:nvSpPr>
        <p:spPr>
          <a:xfrm>
            <a:off x="-57261" y="5794920"/>
            <a:ext cx="1824513" cy="707886"/>
          </a:xfrm>
          <a:prstGeom prst="rect">
            <a:avLst/>
          </a:prstGeom>
          <a:solidFill>
            <a:srgbClr val="0000FF"/>
          </a:solidFill>
          <a:ln>
            <a:solidFill>
              <a:srgbClr val="FF0000"/>
            </a:solidFill>
          </a:ln>
        </p:spPr>
        <p:txBody>
          <a:bodyPr wrap="square" rtlCol="0">
            <a:spAutoFit/>
          </a:bodyPr>
          <a:lstStyle/>
          <a:p>
            <a:pPr algn="ctr">
              <a:spcAft>
                <a:spcPts val="0"/>
              </a:spcAft>
            </a:pPr>
            <a:r>
              <a:rPr lang="en-GB" sz="2000" dirty="0">
                <a:solidFill>
                  <a:srgbClr val="FFFF00"/>
                </a:solidFill>
                <a:latin typeface="Arial" pitchFamily="34" charset="0"/>
                <a:cs typeface="Arial" pitchFamily="34" charset="0"/>
              </a:rPr>
              <a:t>un(e) </a:t>
            </a:r>
            <a:r>
              <a:rPr lang="en-GB" sz="2000" dirty="0" err="1">
                <a:solidFill>
                  <a:srgbClr val="FFFF00"/>
                </a:solidFill>
                <a:latin typeface="Arial" pitchFamily="34" charset="0"/>
                <a:cs typeface="Arial" pitchFamily="34" charset="0"/>
              </a:rPr>
              <a:t>portraitiste</a:t>
            </a:r>
            <a:endParaRPr lang="en-GB" sz="2000" dirty="0">
              <a:solidFill>
                <a:srgbClr val="FFFF00"/>
              </a:solidFill>
              <a:effectLst/>
              <a:latin typeface="Arial" pitchFamily="34" charset="0"/>
              <a:ea typeface="Times New Roman"/>
              <a:cs typeface="Arial" pitchFamily="34" charset="0"/>
            </a:endParaRPr>
          </a:p>
        </p:txBody>
      </p:sp>
      <p:sp>
        <p:nvSpPr>
          <p:cNvPr id="28" name="TextBox 27"/>
          <p:cNvSpPr txBox="1"/>
          <p:nvPr/>
        </p:nvSpPr>
        <p:spPr>
          <a:xfrm>
            <a:off x="1735026" y="5801235"/>
            <a:ext cx="1868047" cy="707886"/>
          </a:xfrm>
          <a:prstGeom prst="rect">
            <a:avLst/>
          </a:prstGeom>
          <a:solidFill>
            <a:srgbClr val="0000FF"/>
          </a:solidFill>
          <a:ln>
            <a:solidFill>
              <a:srgbClr val="FF0000"/>
            </a:solidFill>
          </a:ln>
        </p:spPr>
        <p:txBody>
          <a:bodyPr wrap="square" rtlCol="0">
            <a:spAutoFit/>
          </a:bodyPr>
          <a:lstStyle/>
          <a:p>
            <a:pPr algn="ctr">
              <a:spcAft>
                <a:spcPts val="0"/>
              </a:spcAft>
            </a:pPr>
            <a:r>
              <a:rPr lang="en-GB" sz="2000" dirty="0">
                <a:solidFill>
                  <a:srgbClr val="FFFF00"/>
                </a:solidFill>
                <a:latin typeface="Arial" pitchFamily="34" charset="0"/>
                <a:cs typeface="Arial" pitchFamily="34" charset="0"/>
              </a:rPr>
              <a:t>un(e) </a:t>
            </a:r>
            <a:r>
              <a:rPr lang="en-GB" sz="2000" dirty="0" err="1" smtClean="0">
                <a:solidFill>
                  <a:srgbClr val="FFFF00"/>
                </a:solidFill>
                <a:latin typeface="Arial" pitchFamily="34" charset="0"/>
                <a:cs typeface="Arial" pitchFamily="34" charset="0"/>
              </a:rPr>
              <a:t>fleuriste</a:t>
            </a:r>
            <a:endParaRPr lang="en-GB" sz="2000" dirty="0" smtClean="0">
              <a:solidFill>
                <a:srgbClr val="FFFF00"/>
              </a:solidFill>
              <a:latin typeface="Arial" pitchFamily="34" charset="0"/>
              <a:cs typeface="Arial" pitchFamily="34" charset="0"/>
            </a:endParaRPr>
          </a:p>
          <a:p>
            <a:pPr algn="ctr">
              <a:spcAft>
                <a:spcPts val="0"/>
              </a:spcAft>
            </a:pPr>
            <a:endParaRPr lang="en-GB" sz="2000" dirty="0">
              <a:solidFill>
                <a:srgbClr val="FFFF00"/>
              </a:solidFill>
              <a:effectLst/>
              <a:latin typeface="Arial" pitchFamily="34" charset="0"/>
              <a:ea typeface="Times New Roman"/>
              <a:cs typeface="Arial" pitchFamily="34" charset="0"/>
            </a:endParaRPr>
          </a:p>
        </p:txBody>
      </p:sp>
      <p:sp>
        <p:nvSpPr>
          <p:cNvPr id="29" name="TextBox 28"/>
          <p:cNvSpPr txBox="1"/>
          <p:nvPr/>
        </p:nvSpPr>
        <p:spPr>
          <a:xfrm>
            <a:off x="3589257" y="5793060"/>
            <a:ext cx="1940507" cy="707886"/>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a:t>
            </a:r>
            <a:r>
              <a:rPr lang="en-GB" sz="2000" dirty="0" err="1">
                <a:solidFill>
                  <a:srgbClr val="FFFF00"/>
                </a:solidFill>
                <a:latin typeface="Arial" pitchFamily="34" charset="0"/>
                <a:cs typeface="Arial" pitchFamily="34" charset="0"/>
              </a:rPr>
              <a:t>fermier</a:t>
            </a:r>
            <a:endParaRPr lang="en-GB" sz="2000" dirty="0">
              <a:solidFill>
                <a:srgbClr val="FFFF00"/>
              </a:solidFill>
              <a:latin typeface="Arial" pitchFamily="34" charset="0"/>
              <a:cs typeface="Arial" pitchFamily="34" charset="0"/>
            </a:endParaRPr>
          </a:p>
          <a:p>
            <a:pPr algn="ctr"/>
            <a:r>
              <a:rPr lang="en-GB" sz="2000" dirty="0" err="1">
                <a:solidFill>
                  <a:srgbClr val="FFFF00"/>
                </a:solidFill>
                <a:latin typeface="Arial" pitchFamily="34" charset="0"/>
                <a:cs typeface="Arial" pitchFamily="34" charset="0"/>
              </a:rPr>
              <a:t>une</a:t>
            </a:r>
            <a:r>
              <a:rPr lang="en-GB" sz="2000" dirty="0">
                <a:solidFill>
                  <a:srgbClr val="FFFF00"/>
                </a:solidFill>
                <a:latin typeface="Arial" pitchFamily="34" charset="0"/>
                <a:cs typeface="Arial" pitchFamily="34" charset="0"/>
              </a:rPr>
              <a:t> </a:t>
            </a:r>
            <a:r>
              <a:rPr lang="en-GB" sz="2000" dirty="0" err="1">
                <a:solidFill>
                  <a:srgbClr val="FFFF00"/>
                </a:solidFill>
                <a:latin typeface="Arial" pitchFamily="34" charset="0"/>
                <a:cs typeface="Arial" pitchFamily="34" charset="0"/>
              </a:rPr>
              <a:t>fermière</a:t>
            </a:r>
            <a:endParaRPr lang="en-GB" sz="2000" dirty="0">
              <a:solidFill>
                <a:srgbClr val="FFFF00"/>
              </a:solidFill>
              <a:effectLst/>
              <a:latin typeface="Arial" pitchFamily="34" charset="0"/>
              <a:ea typeface="Times New Roman"/>
              <a:cs typeface="Arial" pitchFamily="34" charset="0"/>
            </a:endParaRPr>
          </a:p>
        </p:txBody>
      </p:sp>
      <p:sp>
        <p:nvSpPr>
          <p:cNvPr id="30" name="TextBox 29"/>
          <p:cNvSpPr txBox="1"/>
          <p:nvPr/>
        </p:nvSpPr>
        <p:spPr>
          <a:xfrm>
            <a:off x="5434544" y="5793060"/>
            <a:ext cx="1874152" cy="707886"/>
          </a:xfrm>
          <a:prstGeom prst="rect">
            <a:avLst/>
          </a:prstGeom>
          <a:solidFill>
            <a:srgbClr val="0000FF"/>
          </a:solidFill>
          <a:ln>
            <a:solidFill>
              <a:srgbClr val="FF0000"/>
            </a:solidFill>
          </a:ln>
        </p:spPr>
        <p:txBody>
          <a:bodyPr wrap="square" rtlCol="0">
            <a:spAutoFit/>
          </a:bodyPr>
          <a:lstStyle/>
          <a:p>
            <a:pPr algn="ctr">
              <a:spcAft>
                <a:spcPts val="0"/>
              </a:spcAft>
            </a:pPr>
            <a:r>
              <a:rPr lang="en-GB" sz="2000" dirty="0" smtClean="0">
                <a:solidFill>
                  <a:srgbClr val="FFFF00"/>
                </a:solidFill>
                <a:effectLst/>
                <a:latin typeface="Arial" pitchFamily="34" charset="0"/>
                <a:ea typeface="Times New Roman"/>
                <a:cs typeface="Arial" pitchFamily="34" charset="0"/>
              </a:rPr>
              <a:t>un chef</a:t>
            </a:r>
          </a:p>
          <a:p>
            <a:pPr algn="ctr">
              <a:spcAft>
                <a:spcPts val="0"/>
              </a:spcAft>
            </a:pPr>
            <a:endParaRPr lang="en-GB" sz="2000" dirty="0" smtClean="0">
              <a:solidFill>
                <a:srgbClr val="FFFF00"/>
              </a:solidFill>
              <a:effectLst/>
              <a:latin typeface="Arial" pitchFamily="34" charset="0"/>
              <a:ea typeface="Times New Roman"/>
              <a:cs typeface="Arial" pitchFamily="34" charset="0"/>
            </a:endParaRPr>
          </a:p>
        </p:txBody>
      </p:sp>
      <p:sp>
        <p:nvSpPr>
          <p:cNvPr id="31" name="TextBox 30"/>
          <p:cNvSpPr txBox="1"/>
          <p:nvPr/>
        </p:nvSpPr>
        <p:spPr>
          <a:xfrm>
            <a:off x="7290853" y="5789240"/>
            <a:ext cx="1811880" cy="707886"/>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a:t>
            </a:r>
            <a:r>
              <a:rPr lang="en-GB" sz="2000" dirty="0" err="1">
                <a:solidFill>
                  <a:srgbClr val="FFFF00"/>
                </a:solidFill>
                <a:latin typeface="Arial" pitchFamily="34" charset="0"/>
                <a:cs typeface="Arial" pitchFamily="34" charset="0"/>
              </a:rPr>
              <a:t>facteur</a:t>
            </a:r>
            <a:endParaRPr lang="en-GB" sz="2000" dirty="0">
              <a:solidFill>
                <a:srgbClr val="FFFF00"/>
              </a:solidFill>
              <a:latin typeface="Arial" pitchFamily="34" charset="0"/>
              <a:cs typeface="Arial" pitchFamily="34" charset="0"/>
            </a:endParaRPr>
          </a:p>
          <a:p>
            <a:pPr algn="ctr"/>
            <a:r>
              <a:rPr lang="en-GB" sz="2000" dirty="0" err="1">
                <a:solidFill>
                  <a:srgbClr val="FFFF00"/>
                </a:solidFill>
                <a:latin typeface="Arial" pitchFamily="34" charset="0"/>
                <a:cs typeface="Arial" pitchFamily="34" charset="0"/>
              </a:rPr>
              <a:t>une</a:t>
            </a:r>
            <a:r>
              <a:rPr lang="en-GB" sz="2000" dirty="0">
                <a:solidFill>
                  <a:srgbClr val="FFFF00"/>
                </a:solidFill>
                <a:latin typeface="Arial" pitchFamily="34" charset="0"/>
                <a:cs typeface="Arial" pitchFamily="34" charset="0"/>
              </a:rPr>
              <a:t> </a:t>
            </a:r>
            <a:r>
              <a:rPr lang="en-GB" sz="2000" dirty="0" err="1">
                <a:solidFill>
                  <a:srgbClr val="FFFF00"/>
                </a:solidFill>
                <a:latin typeface="Arial" pitchFamily="34" charset="0"/>
                <a:cs typeface="Arial" pitchFamily="34" charset="0"/>
              </a:rPr>
              <a:t>factrice</a:t>
            </a:r>
            <a:endParaRPr lang="en-GB" sz="2000" dirty="0">
              <a:solidFill>
                <a:srgbClr val="FFFF00"/>
              </a:solidFill>
              <a:effectLst/>
              <a:latin typeface="Arial" pitchFamily="34" charset="0"/>
              <a:ea typeface="Times New Roman"/>
              <a:cs typeface="Arial" pitchFamily="34" charset="0"/>
            </a:endParaRPr>
          </a:p>
        </p:txBody>
      </p:sp>
      <p:pic>
        <p:nvPicPr>
          <p:cNvPr id="206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2313" y="1268760"/>
            <a:ext cx="9715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88036" y="1392585"/>
            <a:ext cx="9620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54685" y="1306860"/>
            <a:ext cx="10096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85832" y="1225897"/>
            <a:ext cx="11715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634818" y="1306860"/>
            <a:ext cx="11239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4931" y="4715364"/>
            <a:ext cx="10001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33840" y="4705839"/>
            <a:ext cx="9620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932847" y="4782039"/>
            <a:ext cx="1238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790032" y="4420089"/>
            <a:ext cx="11906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881235" y="4467714"/>
            <a:ext cx="96202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boulanger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3"/>
          <a:stretch>
            <a:fillRect/>
          </a:stretch>
        </p:blipFill>
        <p:spPr>
          <a:xfrm>
            <a:off x="1373863" y="2920335"/>
            <a:ext cx="304800" cy="304800"/>
          </a:xfrm>
          <a:prstGeom prst="rect">
            <a:avLst/>
          </a:prstGeom>
        </p:spPr>
      </p:pic>
      <p:pic>
        <p:nvPicPr>
          <p:cNvPr id="3" name="boucher.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3"/>
          <a:stretch>
            <a:fillRect/>
          </a:stretch>
        </p:blipFill>
        <p:spPr>
          <a:xfrm>
            <a:off x="2669049" y="3275767"/>
            <a:ext cx="304800" cy="304800"/>
          </a:xfrm>
          <a:prstGeom prst="rect">
            <a:avLst/>
          </a:prstGeom>
        </p:spPr>
      </p:pic>
      <p:pic>
        <p:nvPicPr>
          <p:cNvPr id="5" name="poissonnier.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3"/>
          <a:stretch>
            <a:fillRect/>
          </a:stretch>
        </p:blipFill>
        <p:spPr>
          <a:xfrm>
            <a:off x="5064335" y="2960456"/>
            <a:ext cx="305633" cy="305633"/>
          </a:xfrm>
          <a:prstGeom prst="rect">
            <a:avLst/>
          </a:prstGeom>
        </p:spPr>
      </p:pic>
      <p:pic>
        <p:nvPicPr>
          <p:cNvPr id="6" name="policier.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3"/>
          <a:stretch>
            <a:fillRect/>
          </a:stretch>
        </p:blipFill>
        <p:spPr>
          <a:xfrm>
            <a:off x="5785832" y="3251341"/>
            <a:ext cx="304800" cy="304800"/>
          </a:xfrm>
          <a:prstGeom prst="rect">
            <a:avLst/>
          </a:prstGeom>
        </p:spPr>
      </p:pic>
      <p:pic>
        <p:nvPicPr>
          <p:cNvPr id="9" name="estheticien.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33"/>
          <a:stretch>
            <a:fillRect/>
          </a:stretch>
        </p:blipFill>
        <p:spPr>
          <a:xfrm>
            <a:off x="8537627" y="2970134"/>
            <a:ext cx="305633" cy="305633"/>
          </a:xfrm>
          <a:prstGeom prst="rect">
            <a:avLst/>
          </a:prstGeom>
        </p:spPr>
      </p:pic>
      <p:pic>
        <p:nvPicPr>
          <p:cNvPr id="10" name="portraitiste.mp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3"/>
          <a:stretch>
            <a:fillRect/>
          </a:stretch>
        </p:blipFill>
        <p:spPr>
          <a:xfrm flipV="1">
            <a:off x="1348604" y="5965524"/>
            <a:ext cx="177659" cy="177659"/>
          </a:xfrm>
          <a:prstGeom prst="rect">
            <a:avLst/>
          </a:prstGeom>
        </p:spPr>
      </p:pic>
      <p:pic>
        <p:nvPicPr>
          <p:cNvPr id="11" name="fleuriste.mp3">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33"/>
          <a:stretch>
            <a:fillRect/>
          </a:stretch>
        </p:blipFill>
        <p:spPr>
          <a:xfrm>
            <a:off x="2588656" y="6165734"/>
            <a:ext cx="160784" cy="160784"/>
          </a:xfrm>
          <a:prstGeom prst="rect">
            <a:avLst/>
          </a:prstGeom>
        </p:spPr>
      </p:pic>
      <p:pic>
        <p:nvPicPr>
          <p:cNvPr id="12" name="fermier.mp3">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33"/>
          <a:stretch>
            <a:fillRect/>
          </a:stretch>
        </p:blipFill>
        <p:spPr>
          <a:xfrm>
            <a:off x="3686601" y="5905084"/>
            <a:ext cx="298538" cy="298538"/>
          </a:xfrm>
          <a:prstGeom prst="rect">
            <a:avLst/>
          </a:prstGeom>
        </p:spPr>
      </p:pic>
      <p:pic>
        <p:nvPicPr>
          <p:cNvPr id="13" name="chef.mp3">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33"/>
          <a:stretch>
            <a:fillRect/>
          </a:stretch>
        </p:blipFill>
        <p:spPr>
          <a:xfrm>
            <a:off x="6232944" y="6204321"/>
            <a:ext cx="304800" cy="304800"/>
          </a:xfrm>
          <a:prstGeom prst="rect">
            <a:avLst/>
          </a:prstGeom>
        </p:spPr>
      </p:pic>
      <p:pic>
        <p:nvPicPr>
          <p:cNvPr id="14" name="facteur.mp3">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33"/>
          <a:stretch>
            <a:fillRect/>
          </a:stretch>
        </p:blipFill>
        <p:spPr>
          <a:xfrm>
            <a:off x="8758768" y="5906456"/>
            <a:ext cx="298538" cy="298538"/>
          </a:xfrm>
          <a:prstGeom prst="rect">
            <a:avLst/>
          </a:prstGeom>
        </p:spPr>
      </p:pic>
    </p:spTree>
    <p:extLst>
      <p:ext uri="{BB962C8B-B14F-4D97-AF65-F5344CB8AC3E}">
        <p14:creationId xmlns:p14="http://schemas.microsoft.com/office/powerpoint/2010/main" val="334422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813"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977" fill="hold"/>
                                        <p:tgtEl>
                                          <p:spTgt spid="3"/>
                                        </p:tgtEl>
                                      </p:cBhvr>
                                    </p:cmd>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out)">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3761" fill="hold"/>
                                        <p:tgtEl>
                                          <p:spTgt spid="5"/>
                                        </p:tgtEl>
                                      </p:cBhvr>
                                    </p:cmd>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out)">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3657" fill="hold"/>
                                        <p:tgtEl>
                                          <p:spTgt spid="6"/>
                                        </p:tgtEl>
                                      </p:cBhvr>
                                    </p:cmd>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out)">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604" fill="hold"/>
                                        <p:tgtEl>
                                          <p:spTgt spid="9"/>
                                        </p:tgtEl>
                                      </p:cBhvr>
                                    </p:cmd>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out)">
                                      <p:cBhvr>
                                        <p:cTn id="52" dur="10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2742" fill="hold"/>
                                        <p:tgtEl>
                                          <p:spTgt spid="10"/>
                                        </p:tgtEl>
                                      </p:cBhvr>
                                    </p:cmd>
                                  </p:childTnLst>
                                </p:cTn>
                              </p:par>
                            </p:childTnLst>
                          </p:cTn>
                        </p:par>
                      </p:childTnLst>
                    </p:cTn>
                  </p:par>
                  <p:par>
                    <p:cTn id="57" fill="hold">
                      <p:stCondLst>
                        <p:cond delay="indefinite"/>
                      </p:stCondLst>
                      <p:childTnLst>
                        <p:par>
                          <p:cTn id="58" fill="hold">
                            <p:stCondLst>
                              <p:cond delay="0"/>
                            </p:stCondLst>
                            <p:childTnLst>
                              <p:par>
                                <p:cTn id="59" presetID="6" presetClass="entr" presetSubtype="32"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circle(out)">
                                      <p:cBhvr>
                                        <p:cTn id="61" dur="10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mediacall" presetSubtype="0" fill="hold" nodeType="clickEffect">
                                  <p:stCondLst>
                                    <p:cond delay="0"/>
                                  </p:stCondLst>
                                  <p:childTnLst>
                                    <p:cmd type="call" cmd="playFrom(0.0)">
                                      <p:cBhvr>
                                        <p:cTn id="65" dur="2063" fill="hold"/>
                                        <p:tgtEl>
                                          <p:spTgt spid="11"/>
                                        </p:tgtEl>
                                      </p:cBhvr>
                                    </p:cmd>
                                  </p:childTnLst>
                                </p:cTn>
                              </p:par>
                            </p:childTnLst>
                          </p:cTn>
                        </p:par>
                      </p:childTnLst>
                    </p:cTn>
                  </p:par>
                  <p:par>
                    <p:cTn id="66" fill="hold">
                      <p:stCondLst>
                        <p:cond delay="indefinite"/>
                      </p:stCondLst>
                      <p:childTnLst>
                        <p:par>
                          <p:cTn id="67" fill="hold">
                            <p:stCondLst>
                              <p:cond delay="0"/>
                            </p:stCondLst>
                            <p:childTnLst>
                              <p:par>
                                <p:cTn id="68" presetID="6" presetClass="entr" presetSubtype="32"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circle(out)">
                                      <p:cBhvr>
                                        <p:cTn id="70" dur="10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4545" fill="hold"/>
                                        <p:tgtEl>
                                          <p:spTgt spid="12"/>
                                        </p:tgtEl>
                                      </p:cBhvr>
                                    </p:cmd>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circle(out)">
                                      <p:cBhvr>
                                        <p:cTn id="79" dur="10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mediacall" presetSubtype="0" fill="hold" nodeType="clickEffect">
                                  <p:stCondLst>
                                    <p:cond delay="0"/>
                                  </p:stCondLst>
                                  <p:childTnLst>
                                    <p:cmd type="call" cmd="playFrom(0.0)">
                                      <p:cBhvr>
                                        <p:cTn id="83" dur="2037" fill="hold"/>
                                        <p:tgtEl>
                                          <p:spTgt spid="13"/>
                                        </p:tgtEl>
                                      </p:cBhvr>
                                    </p:cmd>
                                  </p:childTnLst>
                                </p:cTn>
                              </p:par>
                            </p:childTnLst>
                          </p:cTn>
                        </p:par>
                      </p:childTnLst>
                    </p:cTn>
                  </p:par>
                  <p:par>
                    <p:cTn id="84" fill="hold">
                      <p:stCondLst>
                        <p:cond delay="indefinite"/>
                      </p:stCondLst>
                      <p:childTnLst>
                        <p:par>
                          <p:cTn id="85" fill="hold">
                            <p:stCondLst>
                              <p:cond delay="0"/>
                            </p:stCondLst>
                            <p:childTnLst>
                              <p:par>
                                <p:cTn id="86" presetID="6" presetClass="entr" presetSubtype="32"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circle(out)">
                                      <p:cBhvr>
                                        <p:cTn id="88" dur="10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mediacall" presetSubtype="0" fill="hold" nodeType="clickEffect">
                                  <p:stCondLst>
                                    <p:cond delay="0"/>
                                  </p:stCondLst>
                                  <p:childTnLst>
                                    <p:cmd type="call" cmd="playFrom(0.0)">
                                      <p:cBhvr>
                                        <p:cTn id="92" dur="313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3" fill="hold" display="0">
                  <p:stCondLst>
                    <p:cond delay="indefinite"/>
                  </p:stCondLst>
                  <p:endCondLst>
                    <p:cond evt="onStopAudio" delay="0">
                      <p:tgtEl>
                        <p:sldTgt/>
                      </p:tgtEl>
                    </p:cond>
                  </p:endCondLst>
                </p:cTn>
                <p:tgtEl>
                  <p:spTgt spid="2"/>
                </p:tgtEl>
              </p:cMediaNode>
            </p:audio>
            <p:audio>
              <p:cMediaNode vol="80000">
                <p:cTn id="94" fill="hold" display="0">
                  <p:stCondLst>
                    <p:cond delay="indefinite"/>
                  </p:stCondLst>
                  <p:endCondLst>
                    <p:cond evt="onStopAudio" delay="0">
                      <p:tgtEl>
                        <p:sldTgt/>
                      </p:tgtEl>
                    </p:cond>
                  </p:endCondLst>
                </p:cTn>
                <p:tgtEl>
                  <p:spTgt spid="3"/>
                </p:tgtEl>
              </p:cMediaNode>
            </p:audio>
            <p:audio>
              <p:cMediaNode vol="80000">
                <p:cTn id="95" fill="hold" display="0">
                  <p:stCondLst>
                    <p:cond delay="indefinite"/>
                  </p:stCondLst>
                  <p:endCondLst>
                    <p:cond evt="onStopAudio" delay="0">
                      <p:tgtEl>
                        <p:sldTgt/>
                      </p:tgtEl>
                    </p:cond>
                  </p:endCondLst>
                </p:cTn>
                <p:tgtEl>
                  <p:spTgt spid="5"/>
                </p:tgtEl>
              </p:cMediaNode>
            </p:audio>
            <p:audio>
              <p:cMediaNode vol="80000">
                <p:cTn id="96" fill="hold" display="0">
                  <p:stCondLst>
                    <p:cond delay="indefinite"/>
                  </p:stCondLst>
                  <p:endCondLst>
                    <p:cond evt="onStopAudio" delay="0">
                      <p:tgtEl>
                        <p:sldTgt/>
                      </p:tgtEl>
                    </p:cond>
                  </p:endCondLst>
                </p:cTn>
                <p:tgtEl>
                  <p:spTgt spid="6"/>
                </p:tgtEl>
              </p:cMediaNode>
            </p:audio>
            <p:audio>
              <p:cMediaNode vol="80000">
                <p:cTn id="97" fill="hold" display="0">
                  <p:stCondLst>
                    <p:cond delay="indefinite"/>
                  </p:stCondLst>
                  <p:endCondLst>
                    <p:cond evt="onStopAudio" delay="0">
                      <p:tgtEl>
                        <p:sldTgt/>
                      </p:tgtEl>
                    </p:cond>
                  </p:endCondLst>
                </p:cTn>
                <p:tgtEl>
                  <p:spTgt spid="9"/>
                </p:tgtEl>
              </p:cMediaNode>
            </p:audio>
            <p:audio>
              <p:cMediaNode vol="80000">
                <p:cTn id="98" fill="hold" display="0">
                  <p:stCondLst>
                    <p:cond delay="indefinite"/>
                  </p:stCondLst>
                  <p:endCondLst>
                    <p:cond evt="onStopAudio" delay="0">
                      <p:tgtEl>
                        <p:sldTgt/>
                      </p:tgtEl>
                    </p:cond>
                  </p:endCondLst>
                </p:cTn>
                <p:tgtEl>
                  <p:spTgt spid="10"/>
                </p:tgtEl>
              </p:cMediaNode>
            </p:audio>
            <p:audio>
              <p:cMediaNode vol="80000">
                <p:cTn id="99" fill="hold" display="0">
                  <p:stCondLst>
                    <p:cond delay="indefinite"/>
                  </p:stCondLst>
                  <p:endCondLst>
                    <p:cond evt="onStopAudio" delay="0">
                      <p:tgtEl>
                        <p:sldTgt/>
                      </p:tgtEl>
                    </p:cond>
                  </p:endCondLst>
                </p:cTn>
                <p:tgtEl>
                  <p:spTgt spid="11"/>
                </p:tgtEl>
              </p:cMediaNode>
            </p:audio>
            <p:audio>
              <p:cMediaNode vol="80000">
                <p:cTn id="100" fill="hold" display="0">
                  <p:stCondLst>
                    <p:cond delay="indefinite"/>
                  </p:stCondLst>
                  <p:endCondLst>
                    <p:cond evt="onStopAudio" delay="0">
                      <p:tgtEl>
                        <p:sldTgt/>
                      </p:tgtEl>
                    </p:cond>
                  </p:endCondLst>
                </p:cTn>
                <p:tgtEl>
                  <p:spTgt spid="12"/>
                </p:tgtEl>
              </p:cMediaNode>
            </p:audio>
            <p:audio>
              <p:cMediaNode vol="80000">
                <p:cTn id="101" fill="hold" display="0">
                  <p:stCondLst>
                    <p:cond delay="indefinite"/>
                  </p:stCondLst>
                  <p:endCondLst>
                    <p:cond evt="onStopAudio" delay="0">
                      <p:tgtEl>
                        <p:sldTgt/>
                      </p:tgtEl>
                    </p:cond>
                  </p:endCondLst>
                </p:cTn>
                <p:tgtEl>
                  <p:spTgt spid="13"/>
                </p:tgtEl>
              </p:cMediaNode>
            </p:audio>
            <p:audio>
              <p:cMediaNode vol="80000">
                <p:cTn id="102" fill="hold" display="0">
                  <p:stCondLst>
                    <p:cond delay="indefinite"/>
                  </p:stCondLst>
                  <p:endCondLst>
                    <p:cond evt="onStopAudio" delay="0">
                      <p:tgtEl>
                        <p:sldTgt/>
                      </p:tgtEl>
                    </p:cond>
                  </p:endCondLst>
                </p:cTn>
                <p:tgtEl>
                  <p:spTgt spid="14"/>
                </p:tgtEl>
              </p:cMediaNode>
            </p:audio>
          </p:childTnLst>
        </p:cTn>
      </p:par>
    </p:tnLst>
    <p:bldLst>
      <p:bldP spid="8" grpId="0" animBg="1"/>
      <p:bldP spid="15" grpId="0" animBg="1"/>
      <p:bldP spid="16" grpId="0" animBg="1"/>
      <p:bldP spid="18" grpId="0" animBg="1"/>
      <p:bldP spid="19"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488" y="0"/>
            <a:ext cx="9144000" cy="457200"/>
          </a:xfrm>
          <a:prstGeom prst="rect">
            <a:avLst/>
          </a:prstGeom>
          <a:solidFill>
            <a:srgbClr val="0000FF"/>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a:r>
              <a:rPr lang="en-GB" sz="2000" dirty="0">
                <a:solidFill>
                  <a:srgbClr val="FFFF00"/>
                </a:solidFill>
                <a:latin typeface="Arial" pitchFamily="34" charset="0"/>
                <a:cs typeface="Arial" pitchFamily="34" charset="0"/>
              </a:rPr>
              <a:t>LES TRAVAUX / EMPLOIS  –  JOBS</a:t>
            </a:r>
          </a:p>
        </p:txBody>
      </p:sp>
      <p:graphicFrame>
        <p:nvGraphicFramePr>
          <p:cNvPr id="7" name="Group 36"/>
          <p:cNvGraphicFramePr>
            <a:graphicFrameLocks noGrp="1"/>
          </p:cNvGraphicFramePr>
          <p:nvPr>
            <p:extLst>
              <p:ext uri="{D42A27DB-BD31-4B8C-83A1-F6EECF244321}">
                <p14:modId xmlns:p14="http://schemas.microsoft.com/office/powerpoint/2010/main" val="3082337422"/>
              </p:ext>
            </p:extLst>
          </p:nvPr>
        </p:nvGraphicFramePr>
        <p:xfrm>
          <a:off x="-43284" y="764703"/>
          <a:ext cx="9120992" cy="2462852"/>
        </p:xfrm>
        <a:graphic>
          <a:graphicData uri="http://schemas.openxmlformats.org/drawingml/2006/table">
            <a:tbl>
              <a:tblPr/>
              <a:tblGrid>
                <a:gridCol w="1662956"/>
                <a:gridCol w="1944216"/>
                <a:gridCol w="1800200"/>
                <a:gridCol w="1893518"/>
                <a:gridCol w="1820102"/>
              </a:tblGrid>
              <a:tr h="524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00FF"/>
                          </a:solidFill>
                          <a:effectLst/>
                          <a:latin typeface="Arial" pitchFamily="34" charset="0"/>
                          <a:cs typeface="Arial" pitchFamily="34" charset="0"/>
                        </a:rPr>
                        <a:t>WAITER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SECRETARY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0000FF"/>
                          </a:solidFill>
                          <a:effectLst/>
                          <a:latin typeface="Arial" pitchFamily="34" charset="0"/>
                          <a:cs typeface="Arial" pitchFamily="34" charset="0"/>
                        </a:rPr>
                        <a:t>CASHIER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FOOTBALLER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ACTOR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3681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60040">
                <a:tc>
                  <a:txBody>
                    <a:bodyPr/>
                    <a:lstStyle/>
                    <a:p>
                      <a:pPr algn="ctr">
                        <a:spcAft>
                          <a:spcPts val="0"/>
                        </a:spcAft>
                      </a:pPr>
                      <a:r>
                        <a:rPr lang="en-GB" sz="2000" dirty="0">
                          <a:solidFill>
                            <a:srgbClr val="0000FF"/>
                          </a:solidFill>
                          <a:effectLst/>
                          <a:latin typeface="Arial" pitchFamily="34" charset="0"/>
                          <a:ea typeface="Times New Roman"/>
                          <a:cs typeface="Arial" pitchFamily="34" charset="0"/>
                        </a:rPr>
                        <a:t> </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r>
                        <a:rPr lang="en-GB" sz="2000" dirty="0">
                          <a:solidFill>
                            <a:srgbClr val="FFFF00"/>
                          </a:solidFill>
                          <a:effectLst/>
                          <a:latin typeface="Arial" pitchFamily="34" charset="0"/>
                          <a:ea typeface="Times New Roman"/>
                          <a:cs typeface="Arial" pitchFamily="34" charset="0"/>
                        </a:rPr>
                        <a:t>le </a:t>
                      </a:r>
                      <a:r>
                        <a:rPr lang="en-GB" sz="2000" dirty="0" err="1">
                          <a:solidFill>
                            <a:srgbClr val="FFFF00"/>
                          </a:solidFill>
                          <a:effectLst/>
                          <a:latin typeface="Arial" pitchFamily="34" charset="0"/>
                          <a:ea typeface="Times New Roman"/>
                          <a:cs typeface="Arial" pitchFamily="34" charset="0"/>
                        </a:rPr>
                        <a:t>recyclage</a:t>
                      </a:r>
                      <a:endParaRPr lang="en-GB" sz="2000" dirty="0">
                        <a:solidFill>
                          <a:srgbClr val="FFFF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endParaRPr lang="en-GB" sz="2000" dirty="0">
                        <a:solidFill>
                          <a:srgbClr val="0000FF"/>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a:spcAft>
                          <a:spcPts val="0"/>
                        </a:spcAft>
                      </a:pPr>
                      <a:endParaRPr lang="en-GB" sz="2000" dirty="0">
                        <a:solidFill>
                          <a:srgbClr val="0000FF"/>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8" name="TextBox 7"/>
          <p:cNvSpPr txBox="1"/>
          <p:nvPr/>
        </p:nvSpPr>
        <p:spPr>
          <a:xfrm>
            <a:off x="-43284" y="2844120"/>
            <a:ext cx="1801131" cy="707886"/>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a:t>
            </a:r>
            <a:r>
              <a:rPr lang="en-GB" sz="2000" dirty="0" err="1">
                <a:solidFill>
                  <a:srgbClr val="FFFF00"/>
                </a:solidFill>
                <a:latin typeface="Arial" pitchFamily="34" charset="0"/>
                <a:cs typeface="Arial" pitchFamily="34" charset="0"/>
              </a:rPr>
              <a:t>serveur</a:t>
            </a:r>
            <a:endParaRPr lang="en-GB" sz="2000" dirty="0">
              <a:solidFill>
                <a:srgbClr val="FFFF00"/>
              </a:solidFill>
              <a:latin typeface="Arial" pitchFamily="34" charset="0"/>
              <a:cs typeface="Arial" pitchFamily="34" charset="0"/>
            </a:endParaRPr>
          </a:p>
          <a:p>
            <a:pPr algn="ctr"/>
            <a:r>
              <a:rPr lang="en-GB" sz="2000" dirty="0" err="1">
                <a:solidFill>
                  <a:srgbClr val="FFFF00"/>
                </a:solidFill>
                <a:latin typeface="Arial" pitchFamily="34" charset="0"/>
                <a:cs typeface="Arial" pitchFamily="34" charset="0"/>
              </a:rPr>
              <a:t>une</a:t>
            </a:r>
            <a:r>
              <a:rPr lang="en-GB" sz="2000" dirty="0">
                <a:solidFill>
                  <a:srgbClr val="FFFF00"/>
                </a:solidFill>
                <a:latin typeface="Arial" pitchFamily="34" charset="0"/>
                <a:cs typeface="Arial" pitchFamily="34" charset="0"/>
              </a:rPr>
              <a:t> </a:t>
            </a:r>
            <a:r>
              <a:rPr lang="en-GB" sz="2000" dirty="0" err="1">
                <a:solidFill>
                  <a:srgbClr val="FFFF00"/>
                </a:solidFill>
                <a:latin typeface="Arial" pitchFamily="34" charset="0"/>
                <a:cs typeface="Arial" pitchFamily="34" charset="0"/>
              </a:rPr>
              <a:t>serveuse</a:t>
            </a:r>
            <a:endParaRPr lang="en-GB" sz="2000" dirty="0">
              <a:solidFill>
                <a:srgbClr val="FFFF00"/>
              </a:solidFill>
              <a:effectLst/>
              <a:latin typeface="Arial" pitchFamily="34" charset="0"/>
              <a:ea typeface="Times New Roman"/>
              <a:cs typeface="Arial" pitchFamily="34" charset="0"/>
            </a:endParaRPr>
          </a:p>
        </p:txBody>
      </p:sp>
      <p:sp>
        <p:nvSpPr>
          <p:cNvPr id="15" name="TextBox 14"/>
          <p:cNvSpPr txBox="1"/>
          <p:nvPr/>
        </p:nvSpPr>
        <p:spPr>
          <a:xfrm>
            <a:off x="1757847" y="2851104"/>
            <a:ext cx="1864400" cy="707886"/>
          </a:xfrm>
          <a:prstGeom prst="rect">
            <a:avLst/>
          </a:prstGeom>
          <a:solidFill>
            <a:srgbClr val="0000FF"/>
          </a:solidFill>
          <a:ln>
            <a:solidFill>
              <a:srgbClr val="FF0000"/>
            </a:solidFill>
          </a:ln>
        </p:spPr>
        <p:txBody>
          <a:bodyPr wrap="square" rtlCol="0">
            <a:spAutoFit/>
          </a:bodyPr>
          <a:lstStyle/>
          <a:p>
            <a:pPr algn="ctr">
              <a:spcAft>
                <a:spcPts val="0"/>
              </a:spcAft>
            </a:pPr>
            <a:r>
              <a:rPr lang="en-GB" sz="2000" dirty="0">
                <a:solidFill>
                  <a:srgbClr val="FFFF00"/>
                </a:solidFill>
                <a:latin typeface="Arial" pitchFamily="34" charset="0"/>
                <a:cs typeface="Arial" pitchFamily="34" charset="0"/>
              </a:rPr>
              <a:t>un(e) </a:t>
            </a:r>
            <a:r>
              <a:rPr lang="en-GB" sz="2000" dirty="0" err="1">
                <a:solidFill>
                  <a:srgbClr val="FFFF00"/>
                </a:solidFill>
                <a:latin typeface="Arial" pitchFamily="34" charset="0"/>
                <a:cs typeface="Arial" pitchFamily="34" charset="0"/>
              </a:rPr>
              <a:t>secrétaire</a:t>
            </a:r>
            <a:endParaRPr lang="en-GB" sz="2000" dirty="0">
              <a:solidFill>
                <a:srgbClr val="FFFF00"/>
              </a:solidFill>
              <a:effectLst/>
              <a:latin typeface="Arial" pitchFamily="34" charset="0"/>
              <a:ea typeface="Times New Roman"/>
              <a:cs typeface="Arial" pitchFamily="34" charset="0"/>
            </a:endParaRPr>
          </a:p>
        </p:txBody>
      </p:sp>
      <p:sp>
        <p:nvSpPr>
          <p:cNvPr id="16" name="TextBox 15"/>
          <p:cNvSpPr txBox="1"/>
          <p:nvPr/>
        </p:nvSpPr>
        <p:spPr>
          <a:xfrm>
            <a:off x="3622247" y="2851743"/>
            <a:ext cx="1741841" cy="707886"/>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a:t>
            </a:r>
            <a:r>
              <a:rPr lang="en-GB" sz="2000" dirty="0" err="1">
                <a:solidFill>
                  <a:srgbClr val="FFFF00"/>
                </a:solidFill>
                <a:latin typeface="Arial" pitchFamily="34" charset="0"/>
                <a:cs typeface="Arial" pitchFamily="34" charset="0"/>
              </a:rPr>
              <a:t>caissier</a:t>
            </a:r>
            <a:endParaRPr lang="en-GB" sz="2000" dirty="0">
              <a:solidFill>
                <a:srgbClr val="FFFF00"/>
              </a:solidFill>
              <a:latin typeface="Arial" pitchFamily="34" charset="0"/>
              <a:cs typeface="Arial" pitchFamily="34" charset="0"/>
            </a:endParaRPr>
          </a:p>
          <a:p>
            <a:pPr algn="ctr"/>
            <a:r>
              <a:rPr lang="en-GB" sz="2000" dirty="0" err="1">
                <a:solidFill>
                  <a:srgbClr val="FFFF00"/>
                </a:solidFill>
                <a:latin typeface="Arial" pitchFamily="34" charset="0"/>
                <a:cs typeface="Arial" pitchFamily="34" charset="0"/>
              </a:rPr>
              <a:t>une</a:t>
            </a:r>
            <a:r>
              <a:rPr lang="en-GB" sz="2000" dirty="0">
                <a:solidFill>
                  <a:srgbClr val="FFFF00"/>
                </a:solidFill>
                <a:latin typeface="Arial" pitchFamily="34" charset="0"/>
                <a:cs typeface="Arial" pitchFamily="34" charset="0"/>
              </a:rPr>
              <a:t> </a:t>
            </a:r>
            <a:r>
              <a:rPr lang="en-GB" sz="2000" dirty="0" err="1">
                <a:solidFill>
                  <a:srgbClr val="FFFF00"/>
                </a:solidFill>
                <a:latin typeface="Arial" pitchFamily="34" charset="0"/>
                <a:cs typeface="Arial" pitchFamily="34" charset="0"/>
              </a:rPr>
              <a:t>caissière</a:t>
            </a:r>
            <a:endParaRPr lang="en-GB" sz="2000" dirty="0">
              <a:solidFill>
                <a:srgbClr val="FFFF00"/>
              </a:solidFill>
              <a:effectLst/>
              <a:latin typeface="Arial" pitchFamily="34" charset="0"/>
              <a:ea typeface="Times New Roman"/>
              <a:cs typeface="Arial" pitchFamily="34" charset="0"/>
            </a:endParaRPr>
          </a:p>
        </p:txBody>
      </p:sp>
      <p:sp>
        <p:nvSpPr>
          <p:cNvPr id="18" name="TextBox 17"/>
          <p:cNvSpPr txBox="1"/>
          <p:nvPr/>
        </p:nvSpPr>
        <p:spPr>
          <a:xfrm>
            <a:off x="5364088" y="2774582"/>
            <a:ext cx="1973986" cy="707886"/>
          </a:xfrm>
          <a:prstGeom prst="rect">
            <a:avLst/>
          </a:prstGeom>
          <a:solidFill>
            <a:srgbClr val="0000FF"/>
          </a:solidFill>
          <a:ln>
            <a:solidFill>
              <a:srgbClr val="FF0000"/>
            </a:solidFill>
          </a:ln>
        </p:spPr>
        <p:txBody>
          <a:bodyPr wrap="square" rtlCol="0">
            <a:spAutoFit/>
          </a:bodyPr>
          <a:lstStyle/>
          <a:p>
            <a:pPr algn="ctr">
              <a:spcAft>
                <a:spcPts val="0"/>
              </a:spcAft>
            </a:pPr>
            <a:r>
              <a:rPr lang="en-GB" sz="2000" dirty="0">
                <a:solidFill>
                  <a:srgbClr val="FFFF00"/>
                </a:solidFill>
                <a:latin typeface="Arial" pitchFamily="34" charset="0"/>
                <a:cs typeface="Arial" pitchFamily="34" charset="0"/>
              </a:rPr>
              <a:t>un </a:t>
            </a:r>
            <a:r>
              <a:rPr lang="en-GB" sz="2000" dirty="0" err="1" smtClean="0">
                <a:solidFill>
                  <a:srgbClr val="FFFF00"/>
                </a:solidFill>
                <a:latin typeface="Arial" pitchFamily="34" charset="0"/>
                <a:cs typeface="Arial" pitchFamily="34" charset="0"/>
              </a:rPr>
              <a:t>joueur</a:t>
            </a:r>
            <a:endParaRPr lang="en-GB" sz="2000" dirty="0" smtClean="0">
              <a:solidFill>
                <a:srgbClr val="FFFF00"/>
              </a:solidFill>
              <a:latin typeface="Arial" pitchFamily="34" charset="0"/>
              <a:cs typeface="Arial" pitchFamily="34" charset="0"/>
            </a:endParaRPr>
          </a:p>
          <a:p>
            <a:pPr algn="ctr">
              <a:spcAft>
                <a:spcPts val="0"/>
              </a:spcAft>
            </a:pPr>
            <a:r>
              <a:rPr lang="en-GB" sz="2000" dirty="0" smtClean="0">
                <a:solidFill>
                  <a:srgbClr val="FFFF00"/>
                </a:solidFill>
                <a:latin typeface="Arial" pitchFamily="34" charset="0"/>
                <a:cs typeface="Arial" pitchFamily="34" charset="0"/>
              </a:rPr>
              <a:t> </a:t>
            </a:r>
            <a:r>
              <a:rPr lang="en-GB" sz="2000" dirty="0">
                <a:solidFill>
                  <a:srgbClr val="FFFF00"/>
                </a:solidFill>
                <a:latin typeface="Arial" pitchFamily="34" charset="0"/>
                <a:cs typeface="Arial" pitchFamily="34" charset="0"/>
              </a:rPr>
              <a:t>de foot</a:t>
            </a:r>
            <a:endParaRPr lang="en-GB" sz="2000" dirty="0">
              <a:solidFill>
                <a:srgbClr val="FFFF00"/>
              </a:solidFill>
              <a:effectLst/>
              <a:latin typeface="Arial" pitchFamily="34" charset="0"/>
              <a:ea typeface="Times New Roman"/>
              <a:cs typeface="Arial" pitchFamily="34" charset="0"/>
            </a:endParaRPr>
          </a:p>
        </p:txBody>
      </p:sp>
      <p:sp>
        <p:nvSpPr>
          <p:cNvPr id="19" name="TextBox 18"/>
          <p:cNvSpPr txBox="1"/>
          <p:nvPr/>
        </p:nvSpPr>
        <p:spPr>
          <a:xfrm>
            <a:off x="7338074" y="2851743"/>
            <a:ext cx="1788240" cy="707886"/>
          </a:xfrm>
          <a:prstGeom prst="rect">
            <a:avLst/>
          </a:prstGeom>
          <a:solidFill>
            <a:srgbClr val="0000FF"/>
          </a:solidFill>
          <a:ln>
            <a:solidFill>
              <a:srgbClr val="FF0000"/>
            </a:solidFill>
          </a:ln>
        </p:spPr>
        <p:txBody>
          <a:bodyPr wrap="square" rtlCol="0">
            <a:spAutoFit/>
          </a:bodyPr>
          <a:lstStyle/>
          <a:p>
            <a:pPr algn="ctr"/>
            <a:r>
              <a:rPr lang="en-GB" sz="2000" dirty="0">
                <a:solidFill>
                  <a:srgbClr val="FFFF00"/>
                </a:solidFill>
                <a:latin typeface="Arial" pitchFamily="34" charset="0"/>
                <a:cs typeface="Arial" pitchFamily="34" charset="0"/>
              </a:rPr>
              <a:t>un </a:t>
            </a:r>
            <a:r>
              <a:rPr lang="en-GB" sz="2000" dirty="0" err="1">
                <a:solidFill>
                  <a:srgbClr val="FFFF00"/>
                </a:solidFill>
                <a:latin typeface="Arial" pitchFamily="34" charset="0"/>
                <a:cs typeface="Arial" pitchFamily="34" charset="0"/>
              </a:rPr>
              <a:t>acteur</a:t>
            </a:r>
            <a:endParaRPr lang="en-GB" sz="2000" dirty="0">
              <a:solidFill>
                <a:srgbClr val="FFFF00"/>
              </a:solidFill>
              <a:latin typeface="Arial" pitchFamily="34" charset="0"/>
              <a:cs typeface="Arial" pitchFamily="34" charset="0"/>
            </a:endParaRPr>
          </a:p>
          <a:p>
            <a:pPr algn="ctr"/>
            <a:r>
              <a:rPr lang="en-GB" sz="2000" dirty="0" err="1">
                <a:solidFill>
                  <a:srgbClr val="FFFF00"/>
                </a:solidFill>
                <a:latin typeface="Arial" pitchFamily="34" charset="0"/>
                <a:cs typeface="Arial" pitchFamily="34" charset="0"/>
              </a:rPr>
              <a:t>une</a:t>
            </a:r>
            <a:r>
              <a:rPr lang="en-GB" sz="2000" dirty="0">
                <a:solidFill>
                  <a:srgbClr val="FFFF00"/>
                </a:solidFill>
                <a:latin typeface="Arial" pitchFamily="34" charset="0"/>
                <a:cs typeface="Arial" pitchFamily="34" charset="0"/>
              </a:rPr>
              <a:t> </a:t>
            </a:r>
            <a:r>
              <a:rPr lang="en-GB" sz="2000" dirty="0" err="1">
                <a:solidFill>
                  <a:srgbClr val="FFFF00"/>
                </a:solidFill>
                <a:latin typeface="Arial" pitchFamily="34" charset="0"/>
                <a:cs typeface="Arial" pitchFamily="34" charset="0"/>
              </a:rPr>
              <a:t>actrice</a:t>
            </a:r>
            <a:endParaRPr lang="en-GB" sz="2000" dirty="0">
              <a:solidFill>
                <a:srgbClr val="FFFF00"/>
              </a:solidFill>
              <a:effectLst/>
              <a:latin typeface="Arial" pitchFamily="34" charset="0"/>
              <a:ea typeface="Times New Roman"/>
              <a:cs typeface="Arial" pitchFamily="34" charset="0"/>
            </a:endParaRPr>
          </a:p>
        </p:txBody>
      </p:sp>
      <p:pic>
        <p:nvPicPr>
          <p:cNvPr id="3079"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168" y="1700808"/>
            <a:ext cx="10382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66159" y="1733759"/>
            <a:ext cx="12477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16904" y="1726832"/>
            <a:ext cx="11525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84356" y="1548720"/>
            <a:ext cx="9334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328" y="1757958"/>
            <a:ext cx="11620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serveu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409478" y="3051907"/>
            <a:ext cx="292312" cy="292312"/>
          </a:xfrm>
          <a:prstGeom prst="rect">
            <a:avLst/>
          </a:prstGeom>
        </p:spPr>
      </p:pic>
      <p:pic>
        <p:nvPicPr>
          <p:cNvPr id="3" name="secretaire.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3155290" y="2934227"/>
            <a:ext cx="317287" cy="317287"/>
          </a:xfrm>
          <a:prstGeom prst="rect">
            <a:avLst/>
          </a:prstGeom>
        </p:spPr>
      </p:pic>
      <p:pic>
        <p:nvPicPr>
          <p:cNvPr id="5" name="caissier.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5062106" y="3069720"/>
            <a:ext cx="181794" cy="181794"/>
          </a:xfrm>
          <a:prstGeom prst="rect">
            <a:avLst/>
          </a:prstGeom>
        </p:spPr>
      </p:pic>
      <p:pic>
        <p:nvPicPr>
          <p:cNvPr id="6" name="joueur de foo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7020272" y="3253322"/>
            <a:ext cx="181794" cy="181794"/>
          </a:xfrm>
          <a:prstGeom prst="rect">
            <a:avLst/>
          </a:prstGeom>
        </p:spPr>
      </p:pic>
      <p:pic>
        <p:nvPicPr>
          <p:cNvPr id="9" name="acteur.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8827630" y="3011275"/>
            <a:ext cx="298684" cy="298684"/>
          </a:xfrm>
          <a:prstGeom prst="rect">
            <a:avLst/>
          </a:prstGeom>
        </p:spPr>
      </p:pic>
    </p:spTree>
    <p:extLst>
      <p:ext uri="{BB962C8B-B14F-4D97-AF65-F5344CB8AC3E}">
        <p14:creationId xmlns:p14="http://schemas.microsoft.com/office/powerpoint/2010/main" val="238989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899"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272" fill="hold"/>
                                        <p:tgtEl>
                                          <p:spTgt spid="3"/>
                                        </p:tgtEl>
                                      </p:cBhvr>
                                    </p:cmd>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out)">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3186" fill="hold"/>
                                        <p:tgtEl>
                                          <p:spTgt spid="5"/>
                                        </p:tgtEl>
                                      </p:cBhvr>
                                    </p:cmd>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out)">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429" fill="hold"/>
                                        <p:tgtEl>
                                          <p:spTgt spid="6"/>
                                        </p:tgtEl>
                                      </p:cBhvr>
                                    </p:cmd>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out)">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16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2"/>
                </p:tgtEl>
              </p:cMediaNode>
            </p:audio>
            <p:audio>
              <p:cMediaNode vol="80000">
                <p:cTn id="49" fill="hold" display="0">
                  <p:stCondLst>
                    <p:cond delay="indefinite"/>
                  </p:stCondLst>
                  <p:endCondLst>
                    <p:cond evt="onStopAudio" delay="0">
                      <p:tgtEl>
                        <p:sldTgt/>
                      </p:tgtEl>
                    </p:cond>
                  </p:endCondLst>
                </p:cTn>
                <p:tgtEl>
                  <p:spTgt spid="3"/>
                </p:tgtEl>
              </p:cMediaNode>
            </p:audio>
            <p:audio>
              <p:cMediaNode vol="80000">
                <p:cTn id="50" fill="hold" display="0">
                  <p:stCondLst>
                    <p:cond delay="indefinite"/>
                  </p:stCondLst>
                  <p:endCondLst>
                    <p:cond evt="onStopAudio" delay="0">
                      <p:tgtEl>
                        <p:sldTgt/>
                      </p:tgtEl>
                    </p:cond>
                  </p:endCondLst>
                </p:cTn>
                <p:tgtEl>
                  <p:spTgt spid="5"/>
                </p:tgtEl>
              </p:cMediaNode>
            </p:audio>
            <p:audio>
              <p:cMediaNode vol="80000">
                <p:cTn id="51" fill="hold" display="0">
                  <p:stCondLst>
                    <p:cond delay="indefinite"/>
                  </p:stCondLst>
                  <p:endCondLst>
                    <p:cond evt="onStopAudio" delay="0">
                      <p:tgtEl>
                        <p:sldTgt/>
                      </p:tgtEl>
                    </p:cond>
                  </p:endCondLst>
                </p:cTn>
                <p:tgtEl>
                  <p:spTgt spid="6"/>
                </p:tgtEl>
              </p:cMediaNode>
            </p:audio>
            <p:audio>
              <p:cMediaNode vol="80000">
                <p:cTn id="52" fill="hold" display="0">
                  <p:stCondLst>
                    <p:cond delay="indefinite"/>
                  </p:stCondLst>
                  <p:endCondLst>
                    <p:cond evt="onStopAudio" delay="0">
                      <p:tgtEl>
                        <p:sldTgt/>
                      </p:tgtEl>
                    </p:cond>
                  </p:endCondLst>
                </p:cTn>
                <p:tgtEl>
                  <p:spTgt spid="9"/>
                </p:tgtEl>
              </p:cMediaNode>
            </p:audio>
          </p:childTnLst>
        </p:cTn>
      </p:par>
    </p:tnLst>
    <p:bldLst>
      <p:bldP spid="8" grpId="0" animBg="1"/>
      <p:bldP spid="15" grpId="0" animBg="1"/>
      <p:bldP spid="16"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GB" sz="4000" smtClean="0">
                <a:solidFill>
                  <a:schemeClr val="accent2"/>
                </a:solidFill>
                <a:latin typeface="Comic Sans MS" pitchFamily="66" charset="0"/>
              </a:rPr>
              <a:t>Qu’est-ce que tu veux faire après le collège / dans le futur?</a:t>
            </a:r>
          </a:p>
        </p:txBody>
      </p:sp>
      <p:sp>
        <p:nvSpPr>
          <p:cNvPr id="5123" name="Rectangle 3"/>
          <p:cNvSpPr>
            <a:spLocks noGrp="1" noChangeArrowheads="1"/>
          </p:cNvSpPr>
          <p:nvPr>
            <p:ph type="subTitle" idx="1"/>
          </p:nvPr>
        </p:nvSpPr>
        <p:spPr>
          <a:xfrm>
            <a:off x="1371600" y="3886200"/>
            <a:ext cx="6400800" cy="762000"/>
          </a:xfrm>
        </p:spPr>
        <p:txBody>
          <a:bodyPr/>
          <a:lstStyle/>
          <a:p>
            <a:pPr eaLnBrk="1" hangingPunct="1"/>
            <a:r>
              <a:rPr lang="en-GB" smtClean="0">
                <a:solidFill>
                  <a:srgbClr val="FF0000"/>
                </a:solidFill>
                <a:latin typeface="Comic Sans MS" pitchFamily="66" charset="0"/>
              </a:rPr>
              <a:t>Talking about future plans</a:t>
            </a:r>
          </a:p>
        </p:txBody>
      </p:sp>
      <p:sp>
        <p:nvSpPr>
          <p:cNvPr id="5124" name="AutoShape 4"/>
          <p:cNvSpPr>
            <a:spLocks noChangeArrowheads="1"/>
          </p:cNvSpPr>
          <p:nvPr/>
        </p:nvSpPr>
        <p:spPr bwMode="auto">
          <a:xfrm>
            <a:off x="228600" y="304800"/>
            <a:ext cx="4038600" cy="1447800"/>
          </a:xfrm>
          <a:prstGeom prst="wedgeRoundRectCallout">
            <a:avLst>
              <a:gd name="adj1" fmla="val 41551"/>
              <a:gd name="adj2" fmla="val 80921"/>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400">
                <a:solidFill>
                  <a:schemeClr val="accent2"/>
                </a:solidFill>
                <a:latin typeface="Comic Sans MS" pitchFamily="66" charset="0"/>
              </a:rPr>
              <a:t>What do you want to do after leaving school / in the future ?</a:t>
            </a:r>
          </a:p>
        </p:txBody>
      </p:sp>
      <p:sp>
        <p:nvSpPr>
          <p:cNvPr id="5125" name="AutoShape 5"/>
          <p:cNvSpPr>
            <a:spLocks noChangeArrowheads="1"/>
          </p:cNvSpPr>
          <p:nvPr/>
        </p:nvSpPr>
        <p:spPr bwMode="auto">
          <a:xfrm>
            <a:off x="4343400" y="533400"/>
            <a:ext cx="4038600" cy="1447800"/>
          </a:xfrm>
          <a:prstGeom prst="wedgeRoundRectCallout">
            <a:avLst>
              <a:gd name="adj1" fmla="val -43829"/>
              <a:gd name="adj2" fmla="val 69519"/>
              <a:gd name="adj3" fmla="val 1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2400">
                <a:solidFill>
                  <a:schemeClr val="accent2"/>
                </a:solidFill>
                <a:latin typeface="Comic Sans MS" pitchFamily="66" charset="0"/>
              </a:rPr>
              <a:t>In English ?</a:t>
            </a:r>
          </a:p>
        </p:txBody>
      </p:sp>
    </p:spTree>
    <p:extLst>
      <p:ext uri="{BB962C8B-B14F-4D97-AF65-F5344CB8AC3E}">
        <p14:creationId xmlns:p14="http://schemas.microsoft.com/office/powerpoint/2010/main" val="412427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5123">
                                            <p:txEl>
                                              <p:pRg st="0" end="0"/>
                                            </p:txEl>
                                          </p:spTgt>
                                        </p:tgtEl>
                                        <p:attrNameLst>
                                          <p:attrName>style.visibility</p:attrName>
                                        </p:attrNameLst>
                                      </p:cBhvr>
                                      <p:to>
                                        <p:strVal val="visible"/>
                                      </p:to>
                                    </p:set>
                                    <p:animEffect transition="in" filter="box(in)">
                                      <p:cBhvr>
                                        <p:cTn id="19"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0"/>
            <a:ext cx="91440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200">
                <a:solidFill>
                  <a:schemeClr val="accent2"/>
                </a:solidFill>
                <a:latin typeface="Comic Sans MS" pitchFamily="66" charset="0"/>
              </a:rPr>
              <a:t>Après le collège / dans le futur…..   </a:t>
            </a:r>
            <a:r>
              <a:rPr lang="en-GB" sz="2200" i="1">
                <a:solidFill>
                  <a:srgbClr val="FF0000"/>
                </a:solidFill>
                <a:latin typeface="Comic Sans MS" pitchFamily="66" charset="0"/>
              </a:rPr>
              <a:t>After school / in the future…..</a:t>
            </a:r>
          </a:p>
        </p:txBody>
      </p:sp>
      <p:sp>
        <p:nvSpPr>
          <p:cNvPr id="3075" name="Text Box 7"/>
          <p:cNvSpPr txBox="1">
            <a:spLocks noChangeArrowheads="1"/>
          </p:cNvSpPr>
          <p:nvPr/>
        </p:nvSpPr>
        <p:spPr bwMode="auto">
          <a:xfrm>
            <a:off x="0" y="1752600"/>
            <a:ext cx="495300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rabicPeriod"/>
            </a:pPr>
            <a:r>
              <a:rPr lang="en-GB" sz="2000" b="1">
                <a:solidFill>
                  <a:schemeClr val="accent2"/>
                </a:solidFill>
                <a:latin typeface="Comic Sans MS" pitchFamily="66" charset="0"/>
              </a:rPr>
              <a:t>professeur</a:t>
            </a:r>
          </a:p>
          <a:p>
            <a:pPr eaLnBrk="1" hangingPunct="1">
              <a:spcBef>
                <a:spcPct val="50000"/>
              </a:spcBef>
            </a:pPr>
            <a:endParaRPr lang="en-GB" sz="2000" b="1">
              <a:solidFill>
                <a:schemeClr val="accent2"/>
              </a:solidFill>
              <a:latin typeface="Comic Sans MS" pitchFamily="66" charset="0"/>
            </a:endParaRPr>
          </a:p>
          <a:p>
            <a:pPr eaLnBrk="1" hangingPunct="1">
              <a:spcBef>
                <a:spcPct val="50000"/>
              </a:spcBef>
            </a:pPr>
            <a:r>
              <a:rPr lang="en-GB" sz="2000" b="1">
                <a:solidFill>
                  <a:schemeClr val="accent2"/>
                </a:solidFill>
                <a:latin typeface="Comic Sans MS" pitchFamily="66" charset="0"/>
              </a:rPr>
              <a:t>2.	coiffeuse</a:t>
            </a:r>
          </a:p>
          <a:p>
            <a:pPr eaLnBrk="1" hangingPunct="1">
              <a:spcBef>
                <a:spcPct val="50000"/>
              </a:spcBef>
            </a:pPr>
            <a:endParaRPr lang="en-GB" sz="2000" b="1">
              <a:solidFill>
                <a:schemeClr val="accent2"/>
              </a:solidFill>
              <a:latin typeface="Comic Sans MS" pitchFamily="66" charset="0"/>
            </a:endParaRPr>
          </a:p>
          <a:p>
            <a:pPr eaLnBrk="1" hangingPunct="1">
              <a:spcBef>
                <a:spcPct val="50000"/>
              </a:spcBef>
            </a:pPr>
            <a:r>
              <a:rPr lang="en-GB" sz="2000" b="1">
                <a:solidFill>
                  <a:schemeClr val="accent2"/>
                </a:solidFill>
                <a:latin typeface="Comic Sans MS" pitchFamily="66" charset="0"/>
              </a:rPr>
              <a:t>3.	boulangère</a:t>
            </a:r>
          </a:p>
          <a:p>
            <a:pPr eaLnBrk="1" hangingPunct="1">
              <a:spcBef>
                <a:spcPct val="50000"/>
              </a:spcBef>
            </a:pPr>
            <a:endParaRPr lang="en-GB" sz="2000" b="1">
              <a:solidFill>
                <a:schemeClr val="accent2"/>
              </a:solidFill>
              <a:latin typeface="Comic Sans MS" pitchFamily="66" charset="0"/>
            </a:endParaRPr>
          </a:p>
          <a:p>
            <a:pPr eaLnBrk="1" hangingPunct="1">
              <a:spcBef>
                <a:spcPct val="50000"/>
              </a:spcBef>
              <a:buFontTx/>
              <a:buAutoNum type="arabicPeriod" startAt="4"/>
            </a:pPr>
            <a:r>
              <a:rPr lang="en-GB" sz="2000" b="1">
                <a:solidFill>
                  <a:schemeClr val="accent2"/>
                </a:solidFill>
                <a:latin typeface="Comic Sans MS" pitchFamily="66" charset="0"/>
              </a:rPr>
              <a:t>serveuse</a:t>
            </a:r>
          </a:p>
          <a:p>
            <a:pPr eaLnBrk="1" hangingPunct="1">
              <a:spcBef>
                <a:spcPct val="50000"/>
              </a:spcBef>
              <a:buFontTx/>
              <a:buAutoNum type="arabicPeriod" startAt="4"/>
            </a:pPr>
            <a:endParaRPr lang="en-GB" sz="2000" b="1">
              <a:solidFill>
                <a:schemeClr val="accent2"/>
              </a:solidFill>
              <a:latin typeface="Comic Sans MS" pitchFamily="66" charset="0"/>
            </a:endParaRPr>
          </a:p>
          <a:p>
            <a:pPr eaLnBrk="1" hangingPunct="1">
              <a:spcBef>
                <a:spcPct val="50000"/>
              </a:spcBef>
              <a:buFontTx/>
              <a:buAutoNum type="arabicPeriod" startAt="4"/>
            </a:pPr>
            <a:r>
              <a:rPr lang="en-GB" sz="2000" b="1">
                <a:solidFill>
                  <a:schemeClr val="accent2"/>
                </a:solidFill>
                <a:latin typeface="Comic Sans MS" pitchFamily="66" charset="0"/>
              </a:rPr>
              <a:t>caissière</a:t>
            </a:r>
          </a:p>
          <a:p>
            <a:pPr eaLnBrk="1" hangingPunct="1">
              <a:spcBef>
                <a:spcPct val="50000"/>
              </a:spcBef>
              <a:buFontTx/>
              <a:buAutoNum type="arabicPeriod" startAt="4"/>
            </a:pPr>
            <a:endParaRPr lang="en-GB" sz="2000" b="1">
              <a:solidFill>
                <a:schemeClr val="accent2"/>
              </a:solidFill>
              <a:latin typeface="Comic Sans MS" pitchFamily="66" charset="0"/>
            </a:endParaRPr>
          </a:p>
          <a:p>
            <a:pPr eaLnBrk="1" hangingPunct="1">
              <a:spcBef>
                <a:spcPct val="50000"/>
              </a:spcBef>
              <a:buFontTx/>
              <a:buAutoNum type="arabicPeriod" startAt="4"/>
            </a:pPr>
            <a:r>
              <a:rPr lang="en-GB" sz="2000" b="1">
                <a:solidFill>
                  <a:schemeClr val="accent2"/>
                </a:solidFill>
                <a:latin typeface="Comic Sans MS" pitchFamily="66" charset="0"/>
              </a:rPr>
              <a:t>actrice</a:t>
            </a:r>
          </a:p>
          <a:p>
            <a:pPr eaLnBrk="1" hangingPunct="1">
              <a:spcBef>
                <a:spcPct val="50000"/>
              </a:spcBef>
              <a:buFontTx/>
              <a:buAutoNum type="arabicPeriod"/>
            </a:pPr>
            <a:endParaRPr lang="en-GB" sz="2000" b="1">
              <a:solidFill>
                <a:schemeClr val="accent2"/>
              </a:solidFill>
              <a:latin typeface="Comic Sans MS" pitchFamily="66" charset="0"/>
            </a:endParaRPr>
          </a:p>
        </p:txBody>
      </p:sp>
      <p:sp>
        <p:nvSpPr>
          <p:cNvPr id="3076" name="Text Box 8"/>
          <p:cNvSpPr txBox="1">
            <a:spLocks noChangeArrowheads="1"/>
          </p:cNvSpPr>
          <p:nvPr/>
        </p:nvSpPr>
        <p:spPr bwMode="auto">
          <a:xfrm>
            <a:off x="0" y="442913"/>
            <a:ext cx="4419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b="1">
                <a:solidFill>
                  <a:schemeClr val="accent2"/>
                </a:solidFill>
                <a:latin typeface="Comic Sans MS" pitchFamily="66" charset="0"/>
              </a:rPr>
              <a:t>Je veux être…………</a:t>
            </a:r>
          </a:p>
          <a:p>
            <a:pPr eaLnBrk="1" hangingPunct="1">
              <a:spcBef>
                <a:spcPct val="50000"/>
              </a:spcBef>
            </a:pPr>
            <a:r>
              <a:rPr lang="en-GB" b="1">
                <a:solidFill>
                  <a:schemeClr val="accent2"/>
                </a:solidFill>
                <a:latin typeface="Comic Sans MS" pitchFamily="66" charset="0"/>
              </a:rPr>
              <a:t>Je voudrais être ……</a:t>
            </a:r>
          </a:p>
          <a:p>
            <a:pPr eaLnBrk="1" hangingPunct="1">
              <a:spcBef>
                <a:spcPct val="50000"/>
              </a:spcBef>
            </a:pPr>
            <a:r>
              <a:rPr lang="en-GB" b="1">
                <a:solidFill>
                  <a:schemeClr val="accent2"/>
                </a:solidFill>
                <a:latin typeface="Comic Sans MS" pitchFamily="66" charset="0"/>
              </a:rPr>
              <a:t>Je vais être ……</a:t>
            </a:r>
          </a:p>
        </p:txBody>
      </p:sp>
      <p:sp>
        <p:nvSpPr>
          <p:cNvPr id="3077" name="Text Box 9"/>
          <p:cNvSpPr txBox="1">
            <a:spLocks noChangeArrowheads="1"/>
          </p:cNvSpPr>
          <p:nvPr/>
        </p:nvSpPr>
        <p:spPr bwMode="auto">
          <a:xfrm>
            <a:off x="4738688" y="1673225"/>
            <a:ext cx="4267200" cy="547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GB" sz="2000" b="1" dirty="0" smtClean="0">
                <a:solidFill>
                  <a:srgbClr val="FF0000"/>
                </a:solidFill>
                <a:latin typeface="Comic Sans MS" pitchFamily="66" charset="0"/>
              </a:rPr>
              <a:t>a.	waitress</a:t>
            </a:r>
          </a:p>
          <a:p>
            <a:pPr eaLnBrk="1" hangingPunct="1">
              <a:spcBef>
                <a:spcPct val="50000"/>
              </a:spcBef>
              <a:defRPr/>
            </a:pPr>
            <a:endParaRPr lang="en-GB" sz="2000" b="1" dirty="0" smtClean="0">
              <a:solidFill>
                <a:srgbClr val="FF0000"/>
              </a:solidFill>
              <a:latin typeface="Comic Sans MS" pitchFamily="66" charset="0"/>
            </a:endParaRPr>
          </a:p>
          <a:p>
            <a:pPr eaLnBrk="1" hangingPunct="1">
              <a:spcBef>
                <a:spcPct val="50000"/>
              </a:spcBef>
              <a:defRPr/>
            </a:pPr>
            <a:r>
              <a:rPr lang="en-GB" sz="2000" b="1" dirty="0" smtClean="0">
                <a:solidFill>
                  <a:srgbClr val="FF0000"/>
                </a:solidFill>
                <a:latin typeface="Comic Sans MS" pitchFamily="66" charset="0"/>
              </a:rPr>
              <a:t>b.	actress</a:t>
            </a:r>
          </a:p>
          <a:p>
            <a:pPr eaLnBrk="1" hangingPunct="1">
              <a:spcBef>
                <a:spcPct val="50000"/>
              </a:spcBef>
              <a:defRPr/>
            </a:pPr>
            <a:endParaRPr lang="en-GB" sz="2000" b="1" dirty="0" smtClean="0">
              <a:solidFill>
                <a:srgbClr val="FF0000"/>
              </a:solidFill>
              <a:latin typeface="Comic Sans MS" pitchFamily="66" charset="0"/>
            </a:endParaRPr>
          </a:p>
          <a:p>
            <a:pPr eaLnBrk="1" hangingPunct="1">
              <a:spcBef>
                <a:spcPct val="50000"/>
              </a:spcBef>
              <a:defRPr/>
            </a:pPr>
            <a:r>
              <a:rPr lang="en-GB" sz="2000" b="1" dirty="0" smtClean="0">
                <a:solidFill>
                  <a:srgbClr val="FF0000"/>
                </a:solidFill>
                <a:latin typeface="Comic Sans MS" pitchFamily="66" charset="0"/>
              </a:rPr>
              <a:t>c.	</a:t>
            </a:r>
            <a:r>
              <a:rPr lang="en-GB" sz="2000" b="1" dirty="0" err="1" smtClean="0">
                <a:solidFill>
                  <a:srgbClr val="FF0000"/>
                </a:solidFill>
                <a:latin typeface="Comic Sans MS" pitchFamily="66" charset="0"/>
              </a:rPr>
              <a:t>professeur</a:t>
            </a:r>
            <a:endParaRPr lang="en-GB" sz="2000" b="1" dirty="0" smtClean="0">
              <a:solidFill>
                <a:srgbClr val="FF0000"/>
              </a:solidFill>
              <a:latin typeface="Comic Sans MS" pitchFamily="66" charset="0"/>
            </a:endParaRPr>
          </a:p>
          <a:p>
            <a:pPr eaLnBrk="1" hangingPunct="1">
              <a:spcBef>
                <a:spcPct val="50000"/>
              </a:spcBef>
              <a:defRPr/>
            </a:pPr>
            <a:endParaRPr lang="en-GB" sz="2000" b="1" dirty="0" smtClean="0">
              <a:solidFill>
                <a:srgbClr val="FF0000"/>
              </a:solidFill>
              <a:latin typeface="Comic Sans MS" pitchFamily="66" charset="0"/>
            </a:endParaRPr>
          </a:p>
          <a:p>
            <a:pPr marL="457200" indent="-457200" eaLnBrk="1" hangingPunct="1">
              <a:spcBef>
                <a:spcPct val="50000"/>
              </a:spcBef>
              <a:buFontTx/>
              <a:buAutoNum type="alphaLcPeriod" startAt="4"/>
              <a:defRPr/>
            </a:pPr>
            <a:r>
              <a:rPr lang="en-GB" sz="2000" b="1" dirty="0" smtClean="0">
                <a:solidFill>
                  <a:srgbClr val="FF0000"/>
                </a:solidFill>
                <a:latin typeface="Comic Sans MS" pitchFamily="66" charset="0"/>
              </a:rPr>
              <a:t>Cashier</a:t>
            </a:r>
          </a:p>
          <a:p>
            <a:pPr marL="457200" indent="-457200" eaLnBrk="1" hangingPunct="1">
              <a:spcBef>
                <a:spcPct val="50000"/>
              </a:spcBef>
              <a:buFontTx/>
              <a:buAutoNum type="alphaLcPeriod" startAt="4"/>
              <a:defRPr/>
            </a:pPr>
            <a:endParaRPr lang="en-GB" sz="2000" b="1" dirty="0" smtClean="0">
              <a:solidFill>
                <a:srgbClr val="FF0000"/>
              </a:solidFill>
              <a:latin typeface="Comic Sans MS" pitchFamily="66" charset="0"/>
            </a:endParaRPr>
          </a:p>
          <a:p>
            <a:pPr eaLnBrk="1" hangingPunct="1">
              <a:spcBef>
                <a:spcPct val="50000"/>
              </a:spcBef>
              <a:defRPr/>
            </a:pPr>
            <a:r>
              <a:rPr lang="en-GB" sz="2000" b="1" dirty="0" smtClean="0">
                <a:solidFill>
                  <a:srgbClr val="FF0000"/>
                </a:solidFill>
                <a:latin typeface="Comic Sans MS" pitchFamily="66" charset="0"/>
              </a:rPr>
              <a:t>e.	hairdresser</a:t>
            </a:r>
          </a:p>
          <a:p>
            <a:pPr eaLnBrk="1" hangingPunct="1">
              <a:spcBef>
                <a:spcPct val="50000"/>
              </a:spcBef>
              <a:buFontTx/>
              <a:buChar char="•"/>
              <a:defRPr/>
            </a:pPr>
            <a:endParaRPr lang="en-GB" sz="2000" b="1" dirty="0" smtClean="0">
              <a:solidFill>
                <a:srgbClr val="FF0000"/>
              </a:solidFill>
              <a:latin typeface="Comic Sans MS" pitchFamily="66" charset="0"/>
            </a:endParaRPr>
          </a:p>
          <a:p>
            <a:pPr eaLnBrk="1" hangingPunct="1">
              <a:spcBef>
                <a:spcPct val="50000"/>
              </a:spcBef>
              <a:defRPr/>
            </a:pPr>
            <a:r>
              <a:rPr lang="en-GB" sz="2000" b="1" dirty="0" smtClean="0">
                <a:solidFill>
                  <a:srgbClr val="FF0000"/>
                </a:solidFill>
                <a:latin typeface="Comic Sans MS" pitchFamily="66" charset="0"/>
              </a:rPr>
              <a:t>f.	baker</a:t>
            </a:r>
          </a:p>
          <a:p>
            <a:pPr eaLnBrk="1" hangingPunct="1">
              <a:spcBef>
                <a:spcPct val="50000"/>
              </a:spcBef>
              <a:buFontTx/>
              <a:buAutoNum type="arabicPeriod"/>
              <a:defRPr/>
            </a:pPr>
            <a:endParaRPr lang="en-GB" sz="2000" b="1" dirty="0" smtClean="0">
              <a:solidFill>
                <a:srgbClr val="FF0000"/>
              </a:solidFill>
              <a:latin typeface="Comic Sans MS" pitchFamily="66" charset="0"/>
            </a:endParaRPr>
          </a:p>
        </p:txBody>
      </p:sp>
      <p:sp>
        <p:nvSpPr>
          <p:cNvPr id="3078" name="Text Box 10"/>
          <p:cNvSpPr txBox="1">
            <a:spLocks noChangeArrowheads="1"/>
          </p:cNvSpPr>
          <p:nvPr/>
        </p:nvSpPr>
        <p:spPr bwMode="auto">
          <a:xfrm>
            <a:off x="4756150" y="430213"/>
            <a:ext cx="4114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b="1">
                <a:solidFill>
                  <a:srgbClr val="FF0000"/>
                </a:solidFill>
                <a:latin typeface="Comic Sans MS" pitchFamily="66" charset="0"/>
              </a:rPr>
              <a:t>I want to be a…………</a:t>
            </a:r>
          </a:p>
          <a:p>
            <a:pPr eaLnBrk="1" hangingPunct="1">
              <a:spcBef>
                <a:spcPct val="50000"/>
              </a:spcBef>
            </a:pPr>
            <a:r>
              <a:rPr lang="en-GB" b="1">
                <a:solidFill>
                  <a:srgbClr val="FF0000"/>
                </a:solidFill>
                <a:latin typeface="Comic Sans MS" pitchFamily="66" charset="0"/>
              </a:rPr>
              <a:t>I would like to be a…………</a:t>
            </a:r>
          </a:p>
          <a:p>
            <a:pPr eaLnBrk="1" hangingPunct="1">
              <a:spcBef>
                <a:spcPct val="50000"/>
              </a:spcBef>
            </a:pPr>
            <a:r>
              <a:rPr lang="en-GB" b="1">
                <a:solidFill>
                  <a:srgbClr val="FF0000"/>
                </a:solidFill>
                <a:latin typeface="Comic Sans MS" pitchFamily="66" charset="0"/>
              </a:rPr>
              <a:t>I am going to be a…………</a:t>
            </a:r>
          </a:p>
          <a:p>
            <a:pPr eaLnBrk="1" hangingPunct="1">
              <a:spcBef>
                <a:spcPct val="50000"/>
              </a:spcBef>
            </a:pPr>
            <a:endParaRPr lang="en-GB" b="1">
              <a:solidFill>
                <a:srgbClr val="FF0000"/>
              </a:solidFill>
              <a:latin typeface="Comic Sans MS" pitchFamily="66" charset="0"/>
            </a:endParaRPr>
          </a:p>
        </p:txBody>
      </p:sp>
      <p:sp>
        <p:nvSpPr>
          <p:cNvPr id="6155" name="Rectangle 11"/>
          <p:cNvSpPr>
            <a:spLocks noChangeArrowheads="1"/>
          </p:cNvSpPr>
          <p:nvPr/>
        </p:nvSpPr>
        <p:spPr bwMode="auto">
          <a:xfrm>
            <a:off x="152400" y="6858000"/>
            <a:ext cx="9144000" cy="5486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600" b="1">
                <a:solidFill>
                  <a:srgbClr val="009900"/>
                </a:solidFill>
                <a:latin typeface="Comic Sans MS" pitchFamily="66" charset="0"/>
              </a:rPr>
              <a:t>Match up the numbers </a:t>
            </a:r>
          </a:p>
          <a:p>
            <a:pPr algn="ctr"/>
            <a:r>
              <a:rPr lang="en-GB" sz="3600" b="1">
                <a:solidFill>
                  <a:srgbClr val="009900"/>
                </a:solidFill>
                <a:latin typeface="Comic Sans MS" pitchFamily="66" charset="0"/>
              </a:rPr>
              <a:t>to the correct letters.</a:t>
            </a:r>
          </a:p>
          <a:p>
            <a:pPr algn="ctr"/>
            <a:r>
              <a:rPr lang="en-GB" sz="3600" b="1">
                <a:solidFill>
                  <a:srgbClr val="009900"/>
                </a:solidFill>
                <a:latin typeface="Comic Sans MS" pitchFamily="66" charset="0"/>
              </a:rPr>
              <a:t>Click to check your answers.</a:t>
            </a:r>
          </a:p>
        </p:txBody>
      </p:sp>
      <p:sp>
        <p:nvSpPr>
          <p:cNvPr id="6176" name="Rectangle 32"/>
          <p:cNvSpPr>
            <a:spLocks noChangeArrowheads="1"/>
          </p:cNvSpPr>
          <p:nvPr/>
        </p:nvSpPr>
        <p:spPr bwMode="auto">
          <a:xfrm>
            <a:off x="4679950" y="6096000"/>
            <a:ext cx="42672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a:solidFill>
                  <a:srgbClr val="FF0000"/>
                </a:solidFill>
                <a:latin typeface="Comic Sans MS" pitchFamily="66" charset="0"/>
              </a:rPr>
              <a:t>b. actress</a:t>
            </a:r>
          </a:p>
        </p:txBody>
      </p:sp>
      <p:sp>
        <p:nvSpPr>
          <p:cNvPr id="6177" name="Rectangle 33"/>
          <p:cNvSpPr>
            <a:spLocks noChangeArrowheads="1"/>
          </p:cNvSpPr>
          <p:nvPr/>
        </p:nvSpPr>
        <p:spPr bwMode="auto">
          <a:xfrm>
            <a:off x="4697413" y="5257800"/>
            <a:ext cx="42672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a:solidFill>
                  <a:srgbClr val="FF0000"/>
                </a:solidFill>
                <a:latin typeface="Comic Sans MS" pitchFamily="66" charset="0"/>
              </a:rPr>
              <a:t>d. cashier</a:t>
            </a:r>
          </a:p>
        </p:txBody>
      </p:sp>
      <p:sp>
        <p:nvSpPr>
          <p:cNvPr id="6178" name="Rectangle 34"/>
          <p:cNvSpPr>
            <a:spLocks noChangeArrowheads="1"/>
          </p:cNvSpPr>
          <p:nvPr/>
        </p:nvSpPr>
        <p:spPr bwMode="auto">
          <a:xfrm>
            <a:off x="4679950" y="4302125"/>
            <a:ext cx="42672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a:solidFill>
                  <a:srgbClr val="FF0000"/>
                </a:solidFill>
                <a:latin typeface="Comic Sans MS" pitchFamily="66" charset="0"/>
              </a:rPr>
              <a:t>a. waitress</a:t>
            </a:r>
          </a:p>
        </p:txBody>
      </p:sp>
      <p:sp>
        <p:nvSpPr>
          <p:cNvPr id="6179" name="Rectangle 35"/>
          <p:cNvSpPr>
            <a:spLocks noChangeArrowheads="1"/>
          </p:cNvSpPr>
          <p:nvPr/>
        </p:nvSpPr>
        <p:spPr bwMode="auto">
          <a:xfrm>
            <a:off x="4670425" y="3505200"/>
            <a:ext cx="42672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a:solidFill>
                  <a:srgbClr val="FF0000"/>
                </a:solidFill>
                <a:latin typeface="Comic Sans MS" pitchFamily="66" charset="0"/>
              </a:rPr>
              <a:t>f. baker</a:t>
            </a:r>
          </a:p>
        </p:txBody>
      </p:sp>
      <p:sp>
        <p:nvSpPr>
          <p:cNvPr id="6180" name="Rectangle 36"/>
          <p:cNvSpPr>
            <a:spLocks noChangeArrowheads="1"/>
          </p:cNvSpPr>
          <p:nvPr/>
        </p:nvSpPr>
        <p:spPr bwMode="auto">
          <a:xfrm>
            <a:off x="4641850" y="1673225"/>
            <a:ext cx="42672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a:solidFill>
                  <a:srgbClr val="FF0000"/>
                </a:solidFill>
                <a:latin typeface="Comic Sans MS" pitchFamily="66" charset="0"/>
              </a:rPr>
              <a:t>c. teacher</a:t>
            </a:r>
          </a:p>
        </p:txBody>
      </p:sp>
      <p:sp>
        <p:nvSpPr>
          <p:cNvPr id="6181" name="Rectangle 37"/>
          <p:cNvSpPr>
            <a:spLocks noChangeArrowheads="1"/>
          </p:cNvSpPr>
          <p:nvPr/>
        </p:nvSpPr>
        <p:spPr bwMode="auto">
          <a:xfrm>
            <a:off x="4670425" y="2590800"/>
            <a:ext cx="42672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sz="2000">
                <a:solidFill>
                  <a:srgbClr val="FF0000"/>
                </a:solidFill>
                <a:latin typeface="Comic Sans MS" pitchFamily="66" charset="0"/>
              </a:rPr>
              <a:t>e. hairdresser</a:t>
            </a:r>
          </a:p>
        </p:txBody>
      </p:sp>
    </p:spTree>
    <p:extLst>
      <p:ext uri="{BB962C8B-B14F-4D97-AF65-F5344CB8AC3E}">
        <p14:creationId xmlns:p14="http://schemas.microsoft.com/office/powerpoint/2010/main" val="1329695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5"/>
                                        </p:tgtEl>
                                        <p:attrNameLst>
                                          <p:attrName>style.visibility</p:attrName>
                                        </p:attrNameLst>
                                      </p:cBhvr>
                                      <p:to>
                                        <p:strVal val="visible"/>
                                      </p:to>
                                    </p:set>
                                    <p:anim calcmode="lin" valueType="num">
                                      <p:cBhvr additive="base">
                                        <p:cTn id="7" dur="500" fill="hold"/>
                                        <p:tgtEl>
                                          <p:spTgt spid="6155"/>
                                        </p:tgtEl>
                                        <p:attrNameLst>
                                          <p:attrName>ppt_x</p:attrName>
                                        </p:attrNameLst>
                                      </p:cBhvr>
                                      <p:tavLst>
                                        <p:tav tm="0">
                                          <p:val>
                                            <p:strVal val="#ppt_x"/>
                                          </p:val>
                                        </p:tav>
                                        <p:tav tm="100000">
                                          <p:val>
                                            <p:strVal val="#ppt_x"/>
                                          </p:val>
                                        </p:tav>
                                      </p:tavLst>
                                    </p:anim>
                                    <p:anim calcmode="lin" valueType="num">
                                      <p:cBhvr additive="base">
                                        <p:cTn id="8"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6155"/>
                                        </p:tgtEl>
                                        <p:attrNameLst>
                                          <p:attrName>ppt_x</p:attrName>
                                        </p:attrNameLst>
                                      </p:cBhvr>
                                      <p:tavLst>
                                        <p:tav tm="0">
                                          <p:val>
                                            <p:strVal val="ppt_x"/>
                                          </p:val>
                                        </p:tav>
                                        <p:tav tm="100000">
                                          <p:val>
                                            <p:strVal val="ppt_x"/>
                                          </p:val>
                                        </p:tav>
                                      </p:tavLst>
                                    </p:anim>
                                    <p:anim calcmode="lin" valueType="num">
                                      <p:cBhvr additive="base">
                                        <p:cTn id="13" dur="500"/>
                                        <p:tgtEl>
                                          <p:spTgt spid="6155"/>
                                        </p:tgtEl>
                                        <p:attrNameLst>
                                          <p:attrName>ppt_y</p:attrName>
                                        </p:attrNameLst>
                                      </p:cBhvr>
                                      <p:tavLst>
                                        <p:tav tm="0">
                                          <p:val>
                                            <p:strVal val="ppt_y"/>
                                          </p:val>
                                        </p:tav>
                                        <p:tav tm="100000">
                                          <p:val>
                                            <p:strVal val="1+ppt_h/2"/>
                                          </p:val>
                                        </p:tav>
                                      </p:tavLst>
                                    </p:anim>
                                    <p:set>
                                      <p:cBhvr>
                                        <p:cTn id="14" dur="1" fill="hold">
                                          <p:stCondLst>
                                            <p:cond delay="499"/>
                                          </p:stCondLst>
                                        </p:cTn>
                                        <p:tgtEl>
                                          <p:spTgt spid="615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80"/>
                                        </p:tgtEl>
                                        <p:attrNameLst>
                                          <p:attrName>style.visibility</p:attrName>
                                        </p:attrNameLst>
                                      </p:cBhvr>
                                      <p:to>
                                        <p:strVal val="visible"/>
                                      </p:to>
                                    </p:set>
                                    <p:anim calcmode="lin" valueType="num">
                                      <p:cBhvr additive="base">
                                        <p:cTn id="19" dur="500" fill="hold"/>
                                        <p:tgtEl>
                                          <p:spTgt spid="6180"/>
                                        </p:tgtEl>
                                        <p:attrNameLst>
                                          <p:attrName>ppt_x</p:attrName>
                                        </p:attrNameLst>
                                      </p:cBhvr>
                                      <p:tavLst>
                                        <p:tav tm="0">
                                          <p:val>
                                            <p:strVal val="#ppt_x"/>
                                          </p:val>
                                        </p:tav>
                                        <p:tav tm="100000">
                                          <p:val>
                                            <p:strVal val="#ppt_x"/>
                                          </p:val>
                                        </p:tav>
                                      </p:tavLst>
                                    </p:anim>
                                    <p:anim calcmode="lin" valueType="num">
                                      <p:cBhvr additive="base">
                                        <p:cTn id="20" dur="500" fill="hold"/>
                                        <p:tgtEl>
                                          <p:spTgt spid="618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81"/>
                                        </p:tgtEl>
                                        <p:attrNameLst>
                                          <p:attrName>style.visibility</p:attrName>
                                        </p:attrNameLst>
                                      </p:cBhvr>
                                      <p:to>
                                        <p:strVal val="visible"/>
                                      </p:to>
                                    </p:set>
                                    <p:anim calcmode="lin" valueType="num">
                                      <p:cBhvr additive="base">
                                        <p:cTn id="25" dur="500" fill="hold"/>
                                        <p:tgtEl>
                                          <p:spTgt spid="6181"/>
                                        </p:tgtEl>
                                        <p:attrNameLst>
                                          <p:attrName>ppt_x</p:attrName>
                                        </p:attrNameLst>
                                      </p:cBhvr>
                                      <p:tavLst>
                                        <p:tav tm="0">
                                          <p:val>
                                            <p:strVal val="#ppt_x"/>
                                          </p:val>
                                        </p:tav>
                                        <p:tav tm="100000">
                                          <p:val>
                                            <p:strVal val="#ppt_x"/>
                                          </p:val>
                                        </p:tav>
                                      </p:tavLst>
                                    </p:anim>
                                    <p:anim calcmode="lin" valueType="num">
                                      <p:cBhvr additive="base">
                                        <p:cTn id="26" dur="500" fill="hold"/>
                                        <p:tgtEl>
                                          <p:spTgt spid="618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79"/>
                                        </p:tgtEl>
                                        <p:attrNameLst>
                                          <p:attrName>style.visibility</p:attrName>
                                        </p:attrNameLst>
                                      </p:cBhvr>
                                      <p:to>
                                        <p:strVal val="visible"/>
                                      </p:to>
                                    </p:set>
                                    <p:anim calcmode="lin" valueType="num">
                                      <p:cBhvr additive="base">
                                        <p:cTn id="31" dur="500" fill="hold"/>
                                        <p:tgtEl>
                                          <p:spTgt spid="6179"/>
                                        </p:tgtEl>
                                        <p:attrNameLst>
                                          <p:attrName>ppt_x</p:attrName>
                                        </p:attrNameLst>
                                      </p:cBhvr>
                                      <p:tavLst>
                                        <p:tav tm="0">
                                          <p:val>
                                            <p:strVal val="#ppt_x"/>
                                          </p:val>
                                        </p:tav>
                                        <p:tav tm="100000">
                                          <p:val>
                                            <p:strVal val="#ppt_x"/>
                                          </p:val>
                                        </p:tav>
                                      </p:tavLst>
                                    </p:anim>
                                    <p:anim calcmode="lin" valueType="num">
                                      <p:cBhvr additive="base">
                                        <p:cTn id="32" dur="500" fill="hold"/>
                                        <p:tgtEl>
                                          <p:spTgt spid="617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78"/>
                                        </p:tgtEl>
                                        <p:attrNameLst>
                                          <p:attrName>style.visibility</p:attrName>
                                        </p:attrNameLst>
                                      </p:cBhvr>
                                      <p:to>
                                        <p:strVal val="visible"/>
                                      </p:to>
                                    </p:set>
                                    <p:anim calcmode="lin" valueType="num">
                                      <p:cBhvr additive="base">
                                        <p:cTn id="37" dur="500" fill="hold"/>
                                        <p:tgtEl>
                                          <p:spTgt spid="6178"/>
                                        </p:tgtEl>
                                        <p:attrNameLst>
                                          <p:attrName>ppt_x</p:attrName>
                                        </p:attrNameLst>
                                      </p:cBhvr>
                                      <p:tavLst>
                                        <p:tav tm="0">
                                          <p:val>
                                            <p:strVal val="#ppt_x"/>
                                          </p:val>
                                        </p:tav>
                                        <p:tav tm="100000">
                                          <p:val>
                                            <p:strVal val="#ppt_x"/>
                                          </p:val>
                                        </p:tav>
                                      </p:tavLst>
                                    </p:anim>
                                    <p:anim calcmode="lin" valueType="num">
                                      <p:cBhvr additive="base">
                                        <p:cTn id="38" dur="500" fill="hold"/>
                                        <p:tgtEl>
                                          <p:spTgt spid="617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77"/>
                                        </p:tgtEl>
                                        <p:attrNameLst>
                                          <p:attrName>style.visibility</p:attrName>
                                        </p:attrNameLst>
                                      </p:cBhvr>
                                      <p:to>
                                        <p:strVal val="visible"/>
                                      </p:to>
                                    </p:set>
                                    <p:anim calcmode="lin" valueType="num">
                                      <p:cBhvr additive="base">
                                        <p:cTn id="43" dur="500" fill="hold"/>
                                        <p:tgtEl>
                                          <p:spTgt spid="6177"/>
                                        </p:tgtEl>
                                        <p:attrNameLst>
                                          <p:attrName>ppt_x</p:attrName>
                                        </p:attrNameLst>
                                      </p:cBhvr>
                                      <p:tavLst>
                                        <p:tav tm="0">
                                          <p:val>
                                            <p:strVal val="#ppt_x"/>
                                          </p:val>
                                        </p:tav>
                                        <p:tav tm="100000">
                                          <p:val>
                                            <p:strVal val="#ppt_x"/>
                                          </p:val>
                                        </p:tav>
                                      </p:tavLst>
                                    </p:anim>
                                    <p:anim calcmode="lin" valueType="num">
                                      <p:cBhvr additive="base">
                                        <p:cTn id="44" dur="500" fill="hold"/>
                                        <p:tgtEl>
                                          <p:spTgt spid="617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76"/>
                                        </p:tgtEl>
                                        <p:attrNameLst>
                                          <p:attrName>style.visibility</p:attrName>
                                        </p:attrNameLst>
                                      </p:cBhvr>
                                      <p:to>
                                        <p:strVal val="visible"/>
                                      </p:to>
                                    </p:set>
                                    <p:anim calcmode="lin" valueType="num">
                                      <p:cBhvr additive="base">
                                        <p:cTn id="49" dur="500" fill="hold"/>
                                        <p:tgtEl>
                                          <p:spTgt spid="6176"/>
                                        </p:tgtEl>
                                        <p:attrNameLst>
                                          <p:attrName>ppt_x</p:attrName>
                                        </p:attrNameLst>
                                      </p:cBhvr>
                                      <p:tavLst>
                                        <p:tav tm="0">
                                          <p:val>
                                            <p:strVal val="#ppt_x"/>
                                          </p:val>
                                        </p:tav>
                                        <p:tav tm="100000">
                                          <p:val>
                                            <p:strVal val="#ppt_x"/>
                                          </p:val>
                                        </p:tav>
                                      </p:tavLst>
                                    </p:anim>
                                    <p:anim calcmode="lin" valueType="num">
                                      <p:cBhvr additive="base">
                                        <p:cTn id="50" dur="500" fill="hold"/>
                                        <p:tgtEl>
                                          <p:spTgt spid="6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nimBg="1"/>
      <p:bldP spid="6155" grpId="1" animBg="1"/>
      <p:bldP spid="6176" grpId="0" animBg="1"/>
      <p:bldP spid="6177" grpId="0" animBg="1"/>
      <p:bldP spid="6178" grpId="0" animBg="1"/>
      <p:bldP spid="6179" grpId="0" animBg="1"/>
      <p:bldP spid="6180" grpId="0" animBg="1"/>
      <p:bldP spid="61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304800"/>
            <a:ext cx="7772400" cy="1143000"/>
          </a:xfrm>
          <a:prstGeom prst="rect">
            <a:avLst/>
          </a:prstGeom>
          <a:solidFill>
            <a:srgbClr val="FFFF00"/>
          </a:solidFill>
          <a:ln w="412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4400" b="1">
                <a:solidFill>
                  <a:schemeClr val="accent2"/>
                </a:solidFill>
                <a:latin typeface="Comic Sans MS" pitchFamily="66" charset="0"/>
              </a:rPr>
              <a:t>Les travaux</a:t>
            </a:r>
          </a:p>
        </p:txBody>
      </p:sp>
      <p:sp>
        <p:nvSpPr>
          <p:cNvPr id="4099" name="Text Box 3"/>
          <p:cNvSpPr txBox="1">
            <a:spLocks noChangeArrowheads="1"/>
          </p:cNvSpPr>
          <p:nvPr/>
        </p:nvSpPr>
        <p:spPr bwMode="auto">
          <a:xfrm>
            <a:off x="603250" y="2811463"/>
            <a:ext cx="822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000" b="1">
                <a:solidFill>
                  <a:schemeClr val="accent2"/>
                </a:solidFill>
                <a:latin typeface="Comic Sans MS" pitchFamily="66" charset="0"/>
              </a:rPr>
              <a:t>Je veux être une professeur</a:t>
            </a:r>
            <a:r>
              <a:rPr lang="en-GB" sz="3200" b="1">
                <a:solidFill>
                  <a:schemeClr val="accent2"/>
                </a:solidFill>
                <a:latin typeface="Comic Sans MS" pitchFamily="66" charset="0"/>
              </a:rPr>
              <a:t>			</a:t>
            </a:r>
          </a:p>
        </p:txBody>
      </p:sp>
      <p:sp>
        <p:nvSpPr>
          <p:cNvPr id="7172" name="Text Box 4"/>
          <p:cNvSpPr txBox="1">
            <a:spLocks noChangeArrowheads="1"/>
          </p:cNvSpPr>
          <p:nvPr/>
        </p:nvSpPr>
        <p:spPr bwMode="auto">
          <a:xfrm>
            <a:off x="331788" y="5791200"/>
            <a:ext cx="876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200" b="1">
                <a:solidFill>
                  <a:schemeClr val="accent2"/>
                </a:solidFill>
                <a:latin typeface="Comic Sans MS" pitchFamily="66" charset="0"/>
              </a:rPr>
              <a:t>Je </a:t>
            </a:r>
            <a:r>
              <a:rPr lang="en-GB" sz="3200" b="1" u="sng">
                <a:solidFill>
                  <a:schemeClr val="accent2"/>
                </a:solidFill>
                <a:latin typeface="Comic Sans MS" pitchFamily="66" charset="0"/>
              </a:rPr>
              <a:t>ne</a:t>
            </a:r>
            <a:r>
              <a:rPr lang="en-GB" sz="3200" b="1">
                <a:solidFill>
                  <a:schemeClr val="accent2"/>
                </a:solidFill>
                <a:latin typeface="Comic Sans MS" pitchFamily="66" charset="0"/>
              </a:rPr>
              <a:t> veux </a:t>
            </a:r>
            <a:r>
              <a:rPr lang="en-GB" sz="3200" b="1" u="sng">
                <a:solidFill>
                  <a:schemeClr val="accent2"/>
                </a:solidFill>
                <a:latin typeface="Comic Sans MS" pitchFamily="66" charset="0"/>
              </a:rPr>
              <a:t>pas</a:t>
            </a:r>
            <a:r>
              <a:rPr lang="en-GB" sz="3200" b="1">
                <a:solidFill>
                  <a:schemeClr val="accent2"/>
                </a:solidFill>
                <a:latin typeface="Comic Sans MS" pitchFamily="66" charset="0"/>
              </a:rPr>
              <a:t> être 	I do </a:t>
            </a:r>
            <a:r>
              <a:rPr lang="en-GB" sz="3200" b="1" u="sng">
                <a:solidFill>
                  <a:schemeClr val="accent2"/>
                </a:solidFill>
                <a:latin typeface="Comic Sans MS" pitchFamily="66" charset="0"/>
              </a:rPr>
              <a:t>not</a:t>
            </a:r>
            <a:r>
              <a:rPr lang="en-GB" sz="3200" b="1">
                <a:solidFill>
                  <a:schemeClr val="accent2"/>
                </a:solidFill>
                <a:latin typeface="Comic Sans MS" pitchFamily="66" charset="0"/>
              </a:rPr>
              <a:t> want to be					</a:t>
            </a:r>
          </a:p>
        </p:txBody>
      </p:sp>
      <p:sp>
        <p:nvSpPr>
          <p:cNvPr id="4101" name="Text Box 5"/>
          <p:cNvSpPr txBox="1">
            <a:spLocks noChangeArrowheads="1"/>
          </p:cNvSpPr>
          <p:nvPr/>
        </p:nvSpPr>
        <p:spPr bwMode="auto">
          <a:xfrm>
            <a:off x="654050" y="1600200"/>
            <a:ext cx="7772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b="1">
                <a:solidFill>
                  <a:srgbClr val="FF0000"/>
                </a:solidFill>
                <a:latin typeface="Comic Sans MS" pitchFamily="66" charset="0"/>
              </a:rPr>
              <a:t>When saying which job you want / would like / are going to do in French, you do not say ‘a’:</a:t>
            </a:r>
          </a:p>
        </p:txBody>
      </p:sp>
      <p:sp>
        <p:nvSpPr>
          <p:cNvPr id="7174" name="Text Box 6"/>
          <p:cNvSpPr txBox="1">
            <a:spLocks noChangeArrowheads="1"/>
          </p:cNvSpPr>
          <p:nvPr/>
        </p:nvSpPr>
        <p:spPr bwMode="auto">
          <a:xfrm>
            <a:off x="373063" y="51054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b="1">
                <a:solidFill>
                  <a:srgbClr val="FF0000"/>
                </a:solidFill>
                <a:latin typeface="Comic Sans MS" pitchFamily="66" charset="0"/>
              </a:rPr>
              <a:t>What would you do to make this sentence negative ?</a:t>
            </a:r>
          </a:p>
        </p:txBody>
      </p:sp>
      <p:cxnSp>
        <p:nvCxnSpPr>
          <p:cNvPr id="3" name="Straight Connector 2"/>
          <p:cNvCxnSpPr/>
          <p:nvPr/>
        </p:nvCxnSpPr>
        <p:spPr>
          <a:xfrm>
            <a:off x="3209925" y="2722563"/>
            <a:ext cx="762000" cy="76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209925" y="2722563"/>
            <a:ext cx="762000" cy="76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05" name="Text Box 3"/>
          <p:cNvSpPr txBox="1">
            <a:spLocks noChangeArrowheads="1"/>
          </p:cNvSpPr>
          <p:nvPr/>
        </p:nvSpPr>
        <p:spPr bwMode="auto">
          <a:xfrm>
            <a:off x="598488" y="3530600"/>
            <a:ext cx="822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000" b="1">
                <a:solidFill>
                  <a:schemeClr val="accent2"/>
                </a:solidFill>
                <a:latin typeface="Comic Sans MS" pitchFamily="66" charset="0"/>
              </a:rPr>
              <a:t>Je veux être professeur</a:t>
            </a:r>
            <a:r>
              <a:rPr lang="en-GB" sz="3200" b="1">
                <a:solidFill>
                  <a:schemeClr val="accent2"/>
                </a:solidFill>
                <a:latin typeface="Comic Sans MS" pitchFamily="66" charset="0"/>
              </a:rPr>
              <a:t>			</a:t>
            </a:r>
          </a:p>
        </p:txBody>
      </p:sp>
      <p:sp>
        <p:nvSpPr>
          <p:cNvPr id="4106" name="Text Box 3"/>
          <p:cNvSpPr txBox="1">
            <a:spLocks noChangeArrowheads="1"/>
          </p:cNvSpPr>
          <p:nvPr/>
        </p:nvSpPr>
        <p:spPr bwMode="auto">
          <a:xfrm>
            <a:off x="598488" y="4114800"/>
            <a:ext cx="822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3000" b="1">
                <a:solidFill>
                  <a:srgbClr val="00B0F0"/>
                </a:solidFill>
                <a:latin typeface="Comic Sans MS" pitchFamily="66" charset="0"/>
              </a:rPr>
              <a:t>I want to be </a:t>
            </a:r>
            <a:r>
              <a:rPr lang="en-GB" sz="3000" b="1" i="1" u="sng">
                <a:solidFill>
                  <a:srgbClr val="00B0F0"/>
                </a:solidFill>
                <a:latin typeface="Comic Sans MS" pitchFamily="66" charset="0"/>
              </a:rPr>
              <a:t>a</a:t>
            </a:r>
            <a:r>
              <a:rPr lang="en-GB" sz="3000" b="1">
                <a:solidFill>
                  <a:srgbClr val="00B0F0"/>
                </a:solidFill>
                <a:latin typeface="Comic Sans MS" pitchFamily="66" charset="0"/>
              </a:rPr>
              <a:t> teacher</a:t>
            </a:r>
            <a:r>
              <a:rPr lang="en-GB" sz="3200" b="1">
                <a:solidFill>
                  <a:schemeClr val="accent2"/>
                </a:solidFill>
                <a:latin typeface="Comic Sans MS" pitchFamily="66" charset="0"/>
              </a:rPr>
              <a:t>			</a:t>
            </a:r>
          </a:p>
        </p:txBody>
      </p:sp>
    </p:spTree>
    <p:extLst>
      <p:ext uri="{BB962C8B-B14F-4D97-AF65-F5344CB8AC3E}">
        <p14:creationId xmlns:p14="http://schemas.microsoft.com/office/powerpoint/2010/main" val="2506970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left)">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105"/>
                                        </p:tgtEl>
                                        <p:attrNameLst>
                                          <p:attrName>style.visibility</p:attrName>
                                        </p:attrNameLst>
                                      </p:cBhvr>
                                      <p:to>
                                        <p:strVal val="visible"/>
                                      </p:to>
                                    </p:set>
                                    <p:animEffect transition="in" filter="wipe(left)">
                                      <p:cBhvr>
                                        <p:cTn id="20" dur="500"/>
                                        <p:tgtEl>
                                          <p:spTgt spid="410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06"/>
                                        </p:tgtEl>
                                        <p:attrNameLst>
                                          <p:attrName>style.visibility</p:attrName>
                                        </p:attrNameLst>
                                      </p:cBhvr>
                                      <p:to>
                                        <p:strVal val="visible"/>
                                      </p:to>
                                    </p:set>
                                    <p:animEffect transition="in" filter="wipe(left)">
                                      <p:cBhvr>
                                        <p:cTn id="25" dur="500"/>
                                        <p:tgtEl>
                                          <p:spTgt spid="410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74"/>
                                        </p:tgtEl>
                                        <p:attrNameLst>
                                          <p:attrName>style.visibility</p:attrName>
                                        </p:attrNameLst>
                                      </p:cBhvr>
                                      <p:to>
                                        <p:strVal val="visible"/>
                                      </p:to>
                                    </p:set>
                                    <p:anim calcmode="lin" valueType="num">
                                      <p:cBhvr additive="base">
                                        <p:cTn id="30" dur="500" fill="hold"/>
                                        <p:tgtEl>
                                          <p:spTgt spid="7174"/>
                                        </p:tgtEl>
                                        <p:attrNameLst>
                                          <p:attrName>ppt_x</p:attrName>
                                        </p:attrNameLst>
                                      </p:cBhvr>
                                      <p:tavLst>
                                        <p:tav tm="0">
                                          <p:val>
                                            <p:strVal val="#ppt_x"/>
                                          </p:val>
                                        </p:tav>
                                        <p:tav tm="100000">
                                          <p:val>
                                            <p:strVal val="#ppt_x"/>
                                          </p:val>
                                        </p:tav>
                                      </p:tavLst>
                                    </p:anim>
                                    <p:anim calcmode="lin" valueType="num">
                                      <p:cBhvr additive="base">
                                        <p:cTn id="31"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72"/>
                                        </p:tgtEl>
                                        <p:attrNameLst>
                                          <p:attrName>style.visibility</p:attrName>
                                        </p:attrNameLst>
                                      </p:cBhvr>
                                      <p:to>
                                        <p:strVal val="visible"/>
                                      </p:to>
                                    </p:set>
                                    <p:anim calcmode="lin" valueType="num">
                                      <p:cBhvr additive="base">
                                        <p:cTn id="36" dur="500" fill="hold"/>
                                        <p:tgtEl>
                                          <p:spTgt spid="7172"/>
                                        </p:tgtEl>
                                        <p:attrNameLst>
                                          <p:attrName>ppt_x</p:attrName>
                                        </p:attrNameLst>
                                      </p:cBhvr>
                                      <p:tavLst>
                                        <p:tav tm="0">
                                          <p:val>
                                            <p:strVal val="#ppt_x"/>
                                          </p:val>
                                        </p:tav>
                                        <p:tav tm="100000">
                                          <p:val>
                                            <p:strVal val="#ppt_x"/>
                                          </p:val>
                                        </p:tav>
                                      </p:tavLst>
                                    </p:anim>
                                    <p:anim calcmode="lin" valueType="num">
                                      <p:cBhvr additive="base">
                                        <p:cTn id="37"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7172" grpId="0"/>
      <p:bldP spid="7174" grpId="0"/>
      <p:bldP spid="4105" grpId="0"/>
      <p:bldP spid="410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76200"/>
            <a:ext cx="9144000" cy="609600"/>
          </a:xfrm>
        </p:spPr>
        <p:txBody>
          <a:bodyPr>
            <a:normAutofit fontScale="90000"/>
          </a:bodyPr>
          <a:lstStyle/>
          <a:p>
            <a:pPr eaLnBrk="1" hangingPunct="1"/>
            <a:r>
              <a:rPr lang="en-GB" smtClean="0">
                <a:solidFill>
                  <a:schemeClr val="accent2"/>
                </a:solidFill>
                <a:latin typeface="Comic Sans MS" pitchFamily="66" charset="0"/>
              </a:rPr>
              <a:t>Consider your earlier examples</a:t>
            </a:r>
          </a:p>
        </p:txBody>
      </p:sp>
      <p:sp>
        <p:nvSpPr>
          <p:cNvPr id="8195" name="Text Box 3"/>
          <p:cNvSpPr txBox="1">
            <a:spLocks noChangeArrowheads="1"/>
          </p:cNvSpPr>
          <p:nvPr/>
        </p:nvSpPr>
        <p:spPr bwMode="auto">
          <a:xfrm>
            <a:off x="3238500" y="1752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a:solidFill>
                  <a:schemeClr val="accent2"/>
                </a:solidFill>
                <a:latin typeface="Comic Sans MS" pitchFamily="66" charset="0"/>
              </a:rPr>
              <a:t>ÊTRE = TO BE</a:t>
            </a:r>
          </a:p>
        </p:txBody>
      </p:sp>
      <p:sp>
        <p:nvSpPr>
          <p:cNvPr id="8196" name="Text Box 4"/>
          <p:cNvSpPr txBox="1">
            <a:spLocks noChangeArrowheads="1"/>
          </p:cNvSpPr>
          <p:nvPr/>
        </p:nvSpPr>
        <p:spPr bwMode="auto">
          <a:xfrm>
            <a:off x="914400" y="2590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a:solidFill>
                  <a:schemeClr val="accent2"/>
                </a:solidFill>
                <a:latin typeface="Comic Sans MS" pitchFamily="66" charset="0"/>
              </a:rPr>
              <a:t>So how would you say…………..?</a:t>
            </a:r>
          </a:p>
        </p:txBody>
      </p:sp>
      <p:sp>
        <p:nvSpPr>
          <p:cNvPr id="8200" name="Text Box 8"/>
          <p:cNvSpPr txBox="1">
            <a:spLocks noChangeArrowheads="1"/>
          </p:cNvSpPr>
          <p:nvPr/>
        </p:nvSpPr>
        <p:spPr bwMode="auto">
          <a:xfrm>
            <a:off x="609600" y="838200"/>
            <a:ext cx="8382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a:solidFill>
                  <a:schemeClr val="accent2"/>
                </a:solidFill>
                <a:latin typeface="Comic Sans MS" pitchFamily="66" charset="0"/>
              </a:rPr>
              <a:t>‘Je veux’, ‘Je voudrais’ &amp; ‘Je vais’ are followed by what ?</a:t>
            </a:r>
          </a:p>
        </p:txBody>
      </p:sp>
      <p:sp>
        <p:nvSpPr>
          <p:cNvPr id="8202" name="Text Box 10"/>
          <p:cNvSpPr txBox="1">
            <a:spLocks noChangeArrowheads="1"/>
          </p:cNvSpPr>
          <p:nvPr/>
        </p:nvSpPr>
        <p:spPr bwMode="auto">
          <a:xfrm>
            <a:off x="914400" y="12954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b="1">
                <a:solidFill>
                  <a:srgbClr val="FF0000"/>
                </a:solidFill>
                <a:latin typeface="Comic Sans MS" pitchFamily="66" charset="0"/>
              </a:rPr>
              <a:t>THE INFINITIVE ‘ÊTRE’</a:t>
            </a:r>
          </a:p>
        </p:txBody>
      </p:sp>
      <p:sp>
        <p:nvSpPr>
          <p:cNvPr id="8213" name="Rectangle 21"/>
          <p:cNvSpPr>
            <a:spLocks noChangeArrowheads="1"/>
          </p:cNvSpPr>
          <p:nvPr/>
        </p:nvSpPr>
        <p:spPr bwMode="auto">
          <a:xfrm>
            <a:off x="2514600" y="2514600"/>
            <a:ext cx="41148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solidFill>
                  <a:srgbClr val="FF0000"/>
                </a:solidFill>
              </a:rPr>
              <a:t>CLICK TO CHECK YOUR ANSWERS</a:t>
            </a:r>
          </a:p>
        </p:txBody>
      </p:sp>
      <p:sp>
        <p:nvSpPr>
          <p:cNvPr id="8214" name="Rectangle 22"/>
          <p:cNvSpPr>
            <a:spLocks noChangeArrowheads="1"/>
          </p:cNvSpPr>
          <p:nvPr/>
        </p:nvSpPr>
        <p:spPr bwMode="auto">
          <a:xfrm>
            <a:off x="152400" y="3276600"/>
            <a:ext cx="8610600" cy="3429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342900" indent="-342900">
              <a:buFontTx/>
              <a:buAutoNum type="arabicPeriod"/>
              <a:defRPr/>
            </a:pPr>
            <a:r>
              <a:rPr lang="en-GB" sz="2000" dirty="0">
                <a:solidFill>
                  <a:schemeClr val="accent2"/>
                </a:solidFill>
                <a:latin typeface="Comic Sans MS" pitchFamily="66" charset="0"/>
              </a:rPr>
              <a:t>I want to be a dentist</a:t>
            </a:r>
          </a:p>
          <a:p>
            <a:pPr marL="342900" indent="-342900">
              <a:buFontTx/>
              <a:buAutoNum type="arabicPeriod"/>
              <a:defRPr/>
            </a:pPr>
            <a:endParaRPr lang="en-GB" sz="2000" dirty="0">
              <a:solidFill>
                <a:schemeClr val="accent2"/>
              </a:solidFill>
              <a:latin typeface="Comic Sans MS" pitchFamily="66" charset="0"/>
            </a:endParaRPr>
          </a:p>
          <a:p>
            <a:pPr marL="342900" indent="-342900">
              <a:buFontTx/>
              <a:buAutoNum type="arabicPeriod"/>
              <a:defRPr/>
            </a:pPr>
            <a:r>
              <a:rPr lang="en-GB" sz="2000" dirty="0">
                <a:solidFill>
                  <a:schemeClr val="accent2"/>
                </a:solidFill>
                <a:latin typeface="Comic Sans MS" pitchFamily="66" charset="0"/>
              </a:rPr>
              <a:t>I do not want to be a doctor</a:t>
            </a:r>
          </a:p>
          <a:p>
            <a:pPr>
              <a:defRPr/>
            </a:pPr>
            <a:endParaRPr lang="en-GB" sz="2000" dirty="0">
              <a:solidFill>
                <a:schemeClr val="accent2"/>
              </a:solidFill>
              <a:latin typeface="Comic Sans MS" pitchFamily="66" charset="0"/>
            </a:endParaRPr>
          </a:p>
          <a:p>
            <a:pPr>
              <a:defRPr/>
            </a:pPr>
            <a:r>
              <a:rPr lang="en-GB" sz="2000" dirty="0">
                <a:solidFill>
                  <a:schemeClr val="accent2"/>
                </a:solidFill>
                <a:latin typeface="Comic Sans MS" pitchFamily="66" charset="0"/>
              </a:rPr>
              <a:t>3. I would like to be a policeman</a:t>
            </a:r>
          </a:p>
          <a:p>
            <a:pPr marL="342900" indent="-342900">
              <a:buFontTx/>
              <a:buAutoNum type="arabicPeriod"/>
              <a:defRPr/>
            </a:pPr>
            <a:endParaRPr lang="en-GB" sz="2000" dirty="0">
              <a:solidFill>
                <a:schemeClr val="accent2"/>
              </a:solidFill>
              <a:latin typeface="Comic Sans MS" pitchFamily="66" charset="0"/>
            </a:endParaRPr>
          </a:p>
          <a:p>
            <a:pPr>
              <a:defRPr/>
            </a:pPr>
            <a:r>
              <a:rPr lang="en-GB" sz="2000" dirty="0">
                <a:solidFill>
                  <a:schemeClr val="accent2"/>
                </a:solidFill>
                <a:latin typeface="Comic Sans MS" pitchFamily="66" charset="0"/>
              </a:rPr>
              <a:t>4. I would not like to be a vet</a:t>
            </a:r>
          </a:p>
          <a:p>
            <a:pPr marL="342900" indent="-342900">
              <a:buFontTx/>
              <a:buAutoNum type="arabicPeriod"/>
              <a:defRPr/>
            </a:pPr>
            <a:endParaRPr lang="en-GB" sz="2000" dirty="0">
              <a:solidFill>
                <a:schemeClr val="accent2"/>
              </a:solidFill>
              <a:latin typeface="Comic Sans MS" pitchFamily="66" charset="0"/>
            </a:endParaRPr>
          </a:p>
          <a:p>
            <a:pPr>
              <a:defRPr/>
            </a:pPr>
            <a:r>
              <a:rPr lang="en-GB" sz="2000" dirty="0">
                <a:solidFill>
                  <a:schemeClr val="accent2"/>
                </a:solidFill>
                <a:latin typeface="Comic Sans MS" pitchFamily="66" charset="0"/>
              </a:rPr>
              <a:t>5. I am going to be a beautician</a:t>
            </a:r>
          </a:p>
          <a:p>
            <a:pPr marL="342900" indent="-342900">
              <a:buFontTx/>
              <a:buAutoNum type="arabicPeriod"/>
              <a:defRPr/>
            </a:pPr>
            <a:endParaRPr lang="en-GB" sz="2000" dirty="0">
              <a:solidFill>
                <a:schemeClr val="accent2"/>
              </a:solidFill>
              <a:latin typeface="Comic Sans MS" pitchFamily="66" charset="0"/>
            </a:endParaRPr>
          </a:p>
          <a:p>
            <a:pPr>
              <a:defRPr/>
            </a:pPr>
            <a:r>
              <a:rPr lang="en-GB" sz="2000" dirty="0">
                <a:solidFill>
                  <a:schemeClr val="accent2"/>
                </a:solidFill>
                <a:latin typeface="Comic Sans MS" pitchFamily="66" charset="0"/>
              </a:rPr>
              <a:t>6. I am not going to be a florist</a:t>
            </a:r>
          </a:p>
        </p:txBody>
      </p:sp>
      <p:sp>
        <p:nvSpPr>
          <p:cNvPr id="8215" name="Rectangle 23"/>
          <p:cNvSpPr>
            <a:spLocks noChangeArrowheads="1"/>
          </p:cNvSpPr>
          <p:nvPr/>
        </p:nvSpPr>
        <p:spPr bwMode="auto">
          <a:xfrm>
            <a:off x="4383088" y="3268663"/>
            <a:ext cx="4608512" cy="3429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342900" indent="-342900">
              <a:buFontTx/>
              <a:buAutoNum type="arabicPeriod"/>
            </a:pPr>
            <a:r>
              <a:rPr lang="en-GB" sz="2000" u="sng">
                <a:solidFill>
                  <a:srgbClr val="009900"/>
                </a:solidFill>
                <a:latin typeface="Comic Sans MS" pitchFamily="66" charset="0"/>
              </a:rPr>
              <a:t>Je veux</a:t>
            </a:r>
            <a:r>
              <a:rPr lang="en-GB" sz="2000">
                <a:solidFill>
                  <a:srgbClr val="009900"/>
                </a:solidFill>
                <a:latin typeface="Comic Sans MS" pitchFamily="66" charset="0"/>
              </a:rPr>
              <a:t> être dentiste</a:t>
            </a:r>
          </a:p>
          <a:p>
            <a:pPr marL="342900" indent="-342900">
              <a:buFontTx/>
              <a:buAutoNum type="arabicPeriod"/>
            </a:pPr>
            <a:endParaRPr lang="en-GB" sz="2000">
              <a:solidFill>
                <a:srgbClr val="009900"/>
              </a:solidFill>
              <a:latin typeface="Comic Sans MS" pitchFamily="66" charset="0"/>
            </a:endParaRPr>
          </a:p>
          <a:p>
            <a:pPr marL="342900" indent="-342900">
              <a:buFontTx/>
              <a:buAutoNum type="arabicPeriod"/>
            </a:pPr>
            <a:r>
              <a:rPr lang="en-GB" sz="2000" u="sng">
                <a:solidFill>
                  <a:srgbClr val="009900"/>
                </a:solidFill>
                <a:latin typeface="Comic Sans MS" pitchFamily="66" charset="0"/>
              </a:rPr>
              <a:t>Je ne veux pas</a:t>
            </a:r>
            <a:r>
              <a:rPr lang="en-GB" sz="2000">
                <a:solidFill>
                  <a:srgbClr val="009900"/>
                </a:solidFill>
                <a:latin typeface="Comic Sans MS" pitchFamily="66" charset="0"/>
              </a:rPr>
              <a:t> être médecin</a:t>
            </a:r>
          </a:p>
          <a:p>
            <a:pPr marL="342900" indent="-342900">
              <a:buFontTx/>
              <a:buAutoNum type="arabicPeriod"/>
            </a:pPr>
            <a:endParaRPr lang="en-GB" sz="2000">
              <a:solidFill>
                <a:srgbClr val="009900"/>
              </a:solidFill>
              <a:latin typeface="Comic Sans MS" pitchFamily="66" charset="0"/>
            </a:endParaRPr>
          </a:p>
          <a:p>
            <a:pPr marL="342900" indent="-342900">
              <a:buFontTx/>
              <a:buAutoNum type="arabicPeriod"/>
            </a:pPr>
            <a:r>
              <a:rPr lang="en-GB" sz="2000" u="sng">
                <a:solidFill>
                  <a:srgbClr val="009900"/>
                </a:solidFill>
                <a:latin typeface="Comic Sans MS" pitchFamily="66" charset="0"/>
              </a:rPr>
              <a:t>Je voudrais </a:t>
            </a:r>
            <a:r>
              <a:rPr lang="en-GB" sz="2000">
                <a:solidFill>
                  <a:srgbClr val="009900"/>
                </a:solidFill>
                <a:latin typeface="Comic Sans MS" pitchFamily="66" charset="0"/>
              </a:rPr>
              <a:t>être policier</a:t>
            </a:r>
          </a:p>
          <a:p>
            <a:pPr marL="342900" indent="-342900">
              <a:buFontTx/>
              <a:buAutoNum type="arabicPeriod"/>
            </a:pPr>
            <a:endParaRPr lang="en-GB" sz="2000">
              <a:solidFill>
                <a:srgbClr val="009900"/>
              </a:solidFill>
              <a:latin typeface="Comic Sans MS" pitchFamily="66" charset="0"/>
            </a:endParaRPr>
          </a:p>
          <a:p>
            <a:pPr marL="342900" indent="-342900">
              <a:buFontTx/>
              <a:buAutoNum type="arabicPeriod"/>
            </a:pPr>
            <a:r>
              <a:rPr lang="en-GB" sz="2000" u="sng">
                <a:solidFill>
                  <a:srgbClr val="009900"/>
                </a:solidFill>
                <a:latin typeface="Comic Sans MS" pitchFamily="66" charset="0"/>
              </a:rPr>
              <a:t>Je ne voudrais pas</a:t>
            </a:r>
            <a:r>
              <a:rPr lang="en-GB" sz="2000">
                <a:solidFill>
                  <a:srgbClr val="009900"/>
                </a:solidFill>
                <a:latin typeface="Comic Sans MS" pitchFamily="66" charset="0"/>
              </a:rPr>
              <a:t> être vétérinaire</a:t>
            </a:r>
          </a:p>
          <a:p>
            <a:pPr marL="342900" indent="-342900">
              <a:buFontTx/>
              <a:buAutoNum type="arabicPeriod"/>
            </a:pPr>
            <a:endParaRPr lang="en-GB" sz="2000">
              <a:solidFill>
                <a:srgbClr val="009900"/>
              </a:solidFill>
              <a:latin typeface="Comic Sans MS" pitchFamily="66" charset="0"/>
            </a:endParaRPr>
          </a:p>
          <a:p>
            <a:pPr marL="342900" indent="-342900">
              <a:buFontTx/>
              <a:buAutoNum type="arabicPeriod"/>
            </a:pPr>
            <a:r>
              <a:rPr lang="en-GB" sz="2000" u="sng">
                <a:solidFill>
                  <a:srgbClr val="009900"/>
                </a:solidFill>
                <a:latin typeface="Comic Sans MS" pitchFamily="66" charset="0"/>
              </a:rPr>
              <a:t>Je vais </a:t>
            </a:r>
            <a:r>
              <a:rPr lang="en-GB" sz="2000">
                <a:solidFill>
                  <a:srgbClr val="009900"/>
                </a:solidFill>
                <a:latin typeface="Comic Sans MS" pitchFamily="66" charset="0"/>
              </a:rPr>
              <a:t>être esthéticienne</a:t>
            </a:r>
            <a:endParaRPr lang="en-GB" sz="2000">
              <a:solidFill>
                <a:srgbClr val="009900"/>
              </a:solidFill>
              <a:latin typeface="Comic Sans MS" pitchFamily="66" charset="0"/>
              <a:cs typeface="Times New Roman" pitchFamily="18" charset="0"/>
            </a:endParaRPr>
          </a:p>
          <a:p>
            <a:pPr marL="342900" indent="-342900">
              <a:buFontTx/>
              <a:buAutoNum type="arabicPeriod"/>
            </a:pPr>
            <a:endParaRPr lang="en-GB" sz="2000">
              <a:solidFill>
                <a:srgbClr val="009900"/>
              </a:solidFill>
              <a:latin typeface="Comic Sans MS" pitchFamily="66" charset="0"/>
            </a:endParaRPr>
          </a:p>
          <a:p>
            <a:pPr marL="342900" indent="-342900">
              <a:buFontTx/>
              <a:buAutoNum type="arabicPeriod"/>
            </a:pPr>
            <a:r>
              <a:rPr lang="en-GB" sz="2000" u="sng">
                <a:solidFill>
                  <a:srgbClr val="009900"/>
                </a:solidFill>
                <a:latin typeface="Comic Sans MS" pitchFamily="66" charset="0"/>
              </a:rPr>
              <a:t>Je ne vais pas</a:t>
            </a:r>
            <a:r>
              <a:rPr lang="en-GB" sz="2000">
                <a:solidFill>
                  <a:srgbClr val="009900"/>
                </a:solidFill>
                <a:latin typeface="Comic Sans MS" pitchFamily="66" charset="0"/>
              </a:rPr>
              <a:t> être fleuriste</a:t>
            </a:r>
          </a:p>
        </p:txBody>
      </p:sp>
    </p:spTree>
    <p:extLst>
      <p:ext uri="{BB962C8B-B14F-4D97-AF65-F5344CB8AC3E}">
        <p14:creationId xmlns:p14="http://schemas.microsoft.com/office/powerpoint/2010/main" val="2847090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 calcmode="lin" valueType="num">
                                      <p:cBhvr additive="base">
                                        <p:cTn id="12" dur="500" fill="hold"/>
                                        <p:tgtEl>
                                          <p:spTgt spid="8200"/>
                                        </p:tgtEl>
                                        <p:attrNameLst>
                                          <p:attrName>ppt_x</p:attrName>
                                        </p:attrNameLst>
                                      </p:cBhvr>
                                      <p:tavLst>
                                        <p:tav tm="0">
                                          <p:val>
                                            <p:strVal val="#ppt_x"/>
                                          </p:val>
                                        </p:tav>
                                        <p:tav tm="100000">
                                          <p:val>
                                            <p:strVal val="#ppt_x"/>
                                          </p:val>
                                        </p:tav>
                                      </p:tavLst>
                                    </p:anim>
                                    <p:anim calcmode="lin" valueType="num">
                                      <p:cBhvr additive="base">
                                        <p:cTn id="13"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202"/>
                                        </p:tgtEl>
                                        <p:attrNameLst>
                                          <p:attrName>style.visibility</p:attrName>
                                        </p:attrNameLst>
                                      </p:cBhvr>
                                      <p:to>
                                        <p:strVal val="visible"/>
                                      </p:to>
                                    </p:set>
                                    <p:anim calcmode="lin" valueType="num">
                                      <p:cBhvr additive="base">
                                        <p:cTn id="18" dur="500" fill="hold"/>
                                        <p:tgtEl>
                                          <p:spTgt spid="8202"/>
                                        </p:tgtEl>
                                        <p:attrNameLst>
                                          <p:attrName>ppt_x</p:attrName>
                                        </p:attrNameLst>
                                      </p:cBhvr>
                                      <p:tavLst>
                                        <p:tav tm="0">
                                          <p:val>
                                            <p:strVal val="#ppt_x"/>
                                          </p:val>
                                        </p:tav>
                                        <p:tav tm="100000">
                                          <p:val>
                                            <p:strVal val="#ppt_x"/>
                                          </p:val>
                                        </p:tav>
                                      </p:tavLst>
                                    </p:anim>
                                    <p:anim calcmode="lin" valueType="num">
                                      <p:cBhvr additive="base">
                                        <p:cTn id="19"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5"/>
                                        </p:tgtEl>
                                        <p:attrNameLst>
                                          <p:attrName>style.visibility</p:attrName>
                                        </p:attrNameLst>
                                      </p:cBhvr>
                                      <p:to>
                                        <p:strVal val="visible"/>
                                      </p:to>
                                    </p:set>
                                    <p:anim calcmode="lin" valueType="num">
                                      <p:cBhvr additive="base">
                                        <p:cTn id="24" dur="500" fill="hold"/>
                                        <p:tgtEl>
                                          <p:spTgt spid="8195"/>
                                        </p:tgtEl>
                                        <p:attrNameLst>
                                          <p:attrName>ppt_x</p:attrName>
                                        </p:attrNameLst>
                                      </p:cBhvr>
                                      <p:tavLst>
                                        <p:tav tm="0">
                                          <p:val>
                                            <p:strVal val="#ppt_x"/>
                                          </p:val>
                                        </p:tav>
                                        <p:tav tm="100000">
                                          <p:val>
                                            <p:strVal val="#ppt_x"/>
                                          </p:val>
                                        </p:tav>
                                      </p:tavLst>
                                    </p:anim>
                                    <p:anim calcmode="lin" valueType="num">
                                      <p:cBhvr additive="base">
                                        <p:cTn id="25"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196"/>
                                        </p:tgtEl>
                                        <p:attrNameLst>
                                          <p:attrName>style.visibility</p:attrName>
                                        </p:attrNameLst>
                                      </p:cBhvr>
                                      <p:to>
                                        <p:strVal val="visible"/>
                                      </p:to>
                                    </p:set>
                                    <p:anim calcmode="lin" valueType="num">
                                      <p:cBhvr additive="base">
                                        <p:cTn id="30" dur="500" fill="hold"/>
                                        <p:tgtEl>
                                          <p:spTgt spid="8196"/>
                                        </p:tgtEl>
                                        <p:attrNameLst>
                                          <p:attrName>ppt_x</p:attrName>
                                        </p:attrNameLst>
                                      </p:cBhvr>
                                      <p:tavLst>
                                        <p:tav tm="0">
                                          <p:val>
                                            <p:strVal val="#ppt_x"/>
                                          </p:val>
                                        </p:tav>
                                        <p:tav tm="100000">
                                          <p:val>
                                            <p:strVal val="#ppt_x"/>
                                          </p:val>
                                        </p:tav>
                                      </p:tavLst>
                                    </p:anim>
                                    <p:anim calcmode="lin" valueType="num">
                                      <p:cBhvr additive="base">
                                        <p:cTn id="31"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213"/>
                                        </p:tgtEl>
                                        <p:attrNameLst>
                                          <p:attrName>style.visibility</p:attrName>
                                        </p:attrNameLst>
                                      </p:cBhvr>
                                      <p:to>
                                        <p:strVal val="visible"/>
                                      </p:to>
                                    </p:set>
                                    <p:anim calcmode="lin" valueType="num">
                                      <p:cBhvr additive="base">
                                        <p:cTn id="36" dur="500" fill="hold"/>
                                        <p:tgtEl>
                                          <p:spTgt spid="8213"/>
                                        </p:tgtEl>
                                        <p:attrNameLst>
                                          <p:attrName>ppt_x</p:attrName>
                                        </p:attrNameLst>
                                      </p:cBhvr>
                                      <p:tavLst>
                                        <p:tav tm="0">
                                          <p:val>
                                            <p:strVal val="#ppt_x"/>
                                          </p:val>
                                        </p:tav>
                                        <p:tav tm="100000">
                                          <p:val>
                                            <p:strVal val="#ppt_x"/>
                                          </p:val>
                                        </p:tav>
                                      </p:tavLst>
                                    </p:anim>
                                    <p:anim calcmode="lin" valueType="num">
                                      <p:cBhvr additive="base">
                                        <p:cTn id="37" dur="500" fill="hold"/>
                                        <p:tgtEl>
                                          <p:spTgt spid="821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214"/>
                                        </p:tgtEl>
                                        <p:attrNameLst>
                                          <p:attrName>style.visibility</p:attrName>
                                        </p:attrNameLst>
                                      </p:cBhvr>
                                      <p:to>
                                        <p:strVal val="visible"/>
                                      </p:to>
                                    </p:set>
                                    <p:anim calcmode="lin" valueType="num">
                                      <p:cBhvr additive="base">
                                        <p:cTn id="42" dur="500" fill="hold"/>
                                        <p:tgtEl>
                                          <p:spTgt spid="8214"/>
                                        </p:tgtEl>
                                        <p:attrNameLst>
                                          <p:attrName>ppt_x</p:attrName>
                                        </p:attrNameLst>
                                      </p:cBhvr>
                                      <p:tavLst>
                                        <p:tav tm="0">
                                          <p:val>
                                            <p:strVal val="#ppt_x"/>
                                          </p:val>
                                        </p:tav>
                                        <p:tav tm="100000">
                                          <p:val>
                                            <p:strVal val="#ppt_x"/>
                                          </p:val>
                                        </p:tav>
                                      </p:tavLst>
                                    </p:anim>
                                    <p:anim calcmode="lin" valueType="num">
                                      <p:cBhvr additive="base">
                                        <p:cTn id="43" dur="500" fill="hold"/>
                                        <p:tgtEl>
                                          <p:spTgt spid="821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215">
                                            <p:bg/>
                                          </p:spTgt>
                                        </p:tgtEl>
                                        <p:attrNameLst>
                                          <p:attrName>style.visibility</p:attrName>
                                        </p:attrNameLst>
                                      </p:cBhvr>
                                      <p:to>
                                        <p:strVal val="visible"/>
                                      </p:to>
                                    </p:set>
                                    <p:animEffect transition="in" filter="blinds(horizontal)">
                                      <p:cBhvr>
                                        <p:cTn id="48" dur="500"/>
                                        <p:tgtEl>
                                          <p:spTgt spid="8215">
                                            <p:bg/>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8215">
                                            <p:txEl>
                                              <p:pRg st="0" end="0"/>
                                            </p:txEl>
                                          </p:spTgt>
                                        </p:tgtEl>
                                        <p:attrNameLst>
                                          <p:attrName>style.visibility</p:attrName>
                                        </p:attrNameLst>
                                      </p:cBhvr>
                                      <p:to>
                                        <p:strVal val="visible"/>
                                      </p:to>
                                    </p:set>
                                    <p:animEffect transition="in" filter="blinds(horizontal)">
                                      <p:cBhvr>
                                        <p:cTn id="53" dur="500"/>
                                        <p:tgtEl>
                                          <p:spTgt spid="8215">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8215">
                                            <p:txEl>
                                              <p:pRg st="2" end="2"/>
                                            </p:txEl>
                                          </p:spTgt>
                                        </p:tgtEl>
                                        <p:attrNameLst>
                                          <p:attrName>style.visibility</p:attrName>
                                        </p:attrNameLst>
                                      </p:cBhvr>
                                      <p:to>
                                        <p:strVal val="visible"/>
                                      </p:to>
                                    </p:set>
                                    <p:animEffect transition="in" filter="blinds(horizontal)">
                                      <p:cBhvr>
                                        <p:cTn id="58" dur="500"/>
                                        <p:tgtEl>
                                          <p:spTgt spid="8215">
                                            <p:txEl>
                                              <p:pRg st="2" end="2"/>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8215">
                                            <p:txEl>
                                              <p:pRg st="4" end="4"/>
                                            </p:txEl>
                                          </p:spTgt>
                                        </p:tgtEl>
                                        <p:attrNameLst>
                                          <p:attrName>style.visibility</p:attrName>
                                        </p:attrNameLst>
                                      </p:cBhvr>
                                      <p:to>
                                        <p:strVal val="visible"/>
                                      </p:to>
                                    </p:set>
                                    <p:animEffect transition="in" filter="blinds(horizontal)">
                                      <p:cBhvr>
                                        <p:cTn id="63" dur="500"/>
                                        <p:tgtEl>
                                          <p:spTgt spid="8215">
                                            <p:txEl>
                                              <p:pRg st="4" end="4"/>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8215">
                                            <p:txEl>
                                              <p:pRg st="6" end="6"/>
                                            </p:txEl>
                                          </p:spTgt>
                                        </p:tgtEl>
                                        <p:attrNameLst>
                                          <p:attrName>style.visibility</p:attrName>
                                        </p:attrNameLst>
                                      </p:cBhvr>
                                      <p:to>
                                        <p:strVal val="visible"/>
                                      </p:to>
                                    </p:set>
                                    <p:animEffect transition="in" filter="blinds(horizontal)">
                                      <p:cBhvr>
                                        <p:cTn id="68" dur="500"/>
                                        <p:tgtEl>
                                          <p:spTgt spid="8215">
                                            <p:txEl>
                                              <p:pRg st="6" end="6"/>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8215">
                                            <p:txEl>
                                              <p:pRg st="8" end="8"/>
                                            </p:txEl>
                                          </p:spTgt>
                                        </p:tgtEl>
                                        <p:attrNameLst>
                                          <p:attrName>style.visibility</p:attrName>
                                        </p:attrNameLst>
                                      </p:cBhvr>
                                      <p:to>
                                        <p:strVal val="visible"/>
                                      </p:to>
                                    </p:set>
                                    <p:animEffect transition="in" filter="blinds(horizontal)">
                                      <p:cBhvr>
                                        <p:cTn id="73" dur="500"/>
                                        <p:tgtEl>
                                          <p:spTgt spid="8215">
                                            <p:txEl>
                                              <p:pRg st="8" end="8"/>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8215">
                                            <p:txEl>
                                              <p:pRg st="10" end="10"/>
                                            </p:txEl>
                                          </p:spTgt>
                                        </p:tgtEl>
                                        <p:attrNameLst>
                                          <p:attrName>style.visibility</p:attrName>
                                        </p:attrNameLst>
                                      </p:cBhvr>
                                      <p:to>
                                        <p:strVal val="visible"/>
                                      </p:to>
                                    </p:set>
                                    <p:animEffect transition="in" filter="blinds(horizontal)">
                                      <p:cBhvr>
                                        <p:cTn id="78" dur="500"/>
                                        <p:tgtEl>
                                          <p:spTgt spid="82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p:bldP spid="8196" grpId="0"/>
      <p:bldP spid="8200" grpId="0"/>
      <p:bldP spid="8202" grpId="0"/>
      <p:bldP spid="8213" grpId="0" animBg="1"/>
      <p:bldP spid="8214" grpId="0" animBg="1"/>
      <p:bldP spid="8215"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1524000" y="2057400"/>
            <a:ext cx="6172200" cy="2286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600" b="1">
                <a:solidFill>
                  <a:srgbClr val="FF0000"/>
                </a:solidFill>
                <a:latin typeface="Comic Sans MS" pitchFamily="66" charset="0"/>
              </a:rPr>
              <a:t>Quick check quiz</a:t>
            </a:r>
          </a:p>
        </p:txBody>
      </p:sp>
    </p:spTree>
    <p:extLst>
      <p:ext uri="{BB962C8B-B14F-4D97-AF65-F5344CB8AC3E}">
        <p14:creationId xmlns:p14="http://schemas.microsoft.com/office/powerpoint/2010/main" val="3809028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228600" y="304800"/>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chemeClr val="accent2"/>
                </a:solidFill>
                <a:latin typeface="Comic Sans MS" pitchFamily="66" charset="0"/>
              </a:rPr>
              <a:t>1. ‘je veux’ means ……</a:t>
            </a:r>
          </a:p>
        </p:txBody>
      </p:sp>
      <p:sp>
        <p:nvSpPr>
          <p:cNvPr id="10247" name="Text Box 7"/>
          <p:cNvSpPr txBox="1">
            <a:spLocks noChangeArrowheads="1"/>
          </p:cNvSpPr>
          <p:nvPr/>
        </p:nvSpPr>
        <p:spPr bwMode="auto">
          <a:xfrm>
            <a:off x="228600" y="838200"/>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eriod"/>
            </a:pPr>
            <a:r>
              <a:rPr lang="en-GB" sz="2000" b="1">
                <a:solidFill>
                  <a:schemeClr val="accent2"/>
                </a:solidFill>
                <a:latin typeface="Comic Sans MS" pitchFamily="66" charset="0"/>
              </a:rPr>
              <a:t>I can</a:t>
            </a:r>
          </a:p>
          <a:p>
            <a:pPr eaLnBrk="1" hangingPunct="1">
              <a:spcBef>
                <a:spcPct val="50000"/>
              </a:spcBef>
              <a:buFontTx/>
              <a:buAutoNum type="alphaLcPeriod"/>
            </a:pPr>
            <a:r>
              <a:rPr lang="en-GB" sz="2000" b="1">
                <a:solidFill>
                  <a:schemeClr val="accent2"/>
                </a:solidFill>
                <a:latin typeface="Comic Sans MS" pitchFamily="66" charset="0"/>
              </a:rPr>
              <a:t>I want </a:t>
            </a:r>
          </a:p>
          <a:p>
            <a:pPr eaLnBrk="1" hangingPunct="1">
              <a:spcBef>
                <a:spcPct val="50000"/>
              </a:spcBef>
              <a:buFontTx/>
              <a:buAutoNum type="alphaLcPeriod"/>
            </a:pPr>
            <a:r>
              <a:rPr lang="en-GB" sz="2000" b="1">
                <a:solidFill>
                  <a:schemeClr val="accent2"/>
                </a:solidFill>
                <a:latin typeface="Comic Sans MS" pitchFamily="66" charset="0"/>
              </a:rPr>
              <a:t>I would like</a:t>
            </a:r>
          </a:p>
        </p:txBody>
      </p:sp>
      <p:sp>
        <p:nvSpPr>
          <p:cNvPr id="10248" name="Text Box 8"/>
          <p:cNvSpPr txBox="1">
            <a:spLocks noChangeArrowheads="1"/>
          </p:cNvSpPr>
          <p:nvPr/>
        </p:nvSpPr>
        <p:spPr bwMode="auto">
          <a:xfrm>
            <a:off x="228600" y="2606675"/>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chemeClr val="accent2"/>
                </a:solidFill>
                <a:latin typeface="Comic Sans MS" pitchFamily="66" charset="0"/>
              </a:rPr>
              <a:t>2. ‘je voudrais’ means ……</a:t>
            </a:r>
          </a:p>
        </p:txBody>
      </p:sp>
      <p:sp>
        <p:nvSpPr>
          <p:cNvPr id="10249" name="Text Box 9"/>
          <p:cNvSpPr txBox="1">
            <a:spLocks noChangeArrowheads="1"/>
          </p:cNvSpPr>
          <p:nvPr/>
        </p:nvSpPr>
        <p:spPr bwMode="auto">
          <a:xfrm>
            <a:off x="228600" y="3124200"/>
            <a:ext cx="8610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eriod"/>
            </a:pPr>
            <a:r>
              <a:rPr lang="en-GB" sz="2000" b="1">
                <a:solidFill>
                  <a:schemeClr val="accent2"/>
                </a:solidFill>
                <a:latin typeface="Comic Sans MS" pitchFamily="66" charset="0"/>
              </a:rPr>
              <a:t>I would like </a:t>
            </a:r>
          </a:p>
          <a:p>
            <a:pPr eaLnBrk="1" hangingPunct="1">
              <a:spcBef>
                <a:spcPct val="50000"/>
              </a:spcBef>
              <a:buFontTx/>
              <a:buAutoNum type="alphaLcPeriod"/>
            </a:pPr>
            <a:r>
              <a:rPr lang="en-GB" sz="2000" b="1">
                <a:solidFill>
                  <a:schemeClr val="accent2"/>
                </a:solidFill>
                <a:latin typeface="Comic Sans MS" pitchFamily="66" charset="0"/>
              </a:rPr>
              <a:t>I am going </a:t>
            </a:r>
          </a:p>
          <a:p>
            <a:pPr eaLnBrk="1" hangingPunct="1">
              <a:spcBef>
                <a:spcPct val="50000"/>
              </a:spcBef>
              <a:buFontTx/>
              <a:buAutoNum type="alphaLcPeriod"/>
            </a:pPr>
            <a:r>
              <a:rPr lang="en-GB" sz="2000" b="1">
                <a:solidFill>
                  <a:schemeClr val="accent2"/>
                </a:solidFill>
                <a:latin typeface="Comic Sans MS" pitchFamily="66" charset="0"/>
              </a:rPr>
              <a:t>I must</a:t>
            </a:r>
          </a:p>
        </p:txBody>
      </p:sp>
      <p:sp>
        <p:nvSpPr>
          <p:cNvPr id="10250" name="Text Box 10"/>
          <p:cNvSpPr txBox="1">
            <a:spLocks noChangeArrowheads="1"/>
          </p:cNvSpPr>
          <p:nvPr/>
        </p:nvSpPr>
        <p:spPr bwMode="auto">
          <a:xfrm>
            <a:off x="228600" y="4800600"/>
            <a:ext cx="861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000" b="1">
                <a:solidFill>
                  <a:schemeClr val="accent2"/>
                </a:solidFill>
                <a:latin typeface="Comic Sans MS" pitchFamily="66" charset="0"/>
              </a:rPr>
              <a:t>3. ‘je vais’ means……</a:t>
            </a:r>
          </a:p>
        </p:txBody>
      </p:sp>
      <p:sp>
        <p:nvSpPr>
          <p:cNvPr id="10251" name="Text Box 11"/>
          <p:cNvSpPr txBox="1">
            <a:spLocks noChangeArrowheads="1"/>
          </p:cNvSpPr>
          <p:nvPr/>
        </p:nvSpPr>
        <p:spPr bwMode="auto">
          <a:xfrm>
            <a:off x="228600" y="5318125"/>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lphaLcPeriod"/>
            </a:pPr>
            <a:r>
              <a:rPr lang="en-GB" sz="2000" b="1">
                <a:solidFill>
                  <a:schemeClr val="accent2"/>
                </a:solidFill>
                <a:latin typeface="Comic Sans MS" pitchFamily="66" charset="0"/>
              </a:rPr>
              <a:t>I want</a:t>
            </a:r>
          </a:p>
          <a:p>
            <a:pPr eaLnBrk="1" hangingPunct="1">
              <a:spcBef>
                <a:spcPct val="50000"/>
              </a:spcBef>
              <a:buFontTx/>
              <a:buAutoNum type="alphaLcPeriod"/>
            </a:pPr>
            <a:r>
              <a:rPr lang="en-GB" sz="2000" b="1">
                <a:solidFill>
                  <a:schemeClr val="accent2"/>
                </a:solidFill>
                <a:latin typeface="Comic Sans MS" pitchFamily="66" charset="0"/>
              </a:rPr>
              <a:t>I am going to</a:t>
            </a:r>
          </a:p>
          <a:p>
            <a:pPr eaLnBrk="1" hangingPunct="1">
              <a:spcBef>
                <a:spcPct val="50000"/>
              </a:spcBef>
              <a:buFontTx/>
              <a:buAutoNum type="alphaLcPeriod"/>
            </a:pPr>
            <a:r>
              <a:rPr lang="en-GB" sz="2000" b="1">
                <a:solidFill>
                  <a:schemeClr val="accent2"/>
                </a:solidFill>
                <a:latin typeface="Comic Sans MS" pitchFamily="66" charset="0"/>
              </a:rPr>
              <a:t>I would like</a:t>
            </a:r>
          </a:p>
        </p:txBody>
      </p:sp>
    </p:spTree>
    <p:extLst>
      <p:ext uri="{BB962C8B-B14F-4D97-AF65-F5344CB8AC3E}">
        <p14:creationId xmlns:p14="http://schemas.microsoft.com/office/powerpoint/2010/main" val="2806133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7">
                                            <p:txEl>
                                              <p:pRg st="0" end="0"/>
                                            </p:txEl>
                                          </p:spTgt>
                                        </p:tgtEl>
                                        <p:attrNameLst>
                                          <p:attrName>style.visibility</p:attrName>
                                        </p:attrNameLst>
                                      </p:cBhvr>
                                      <p:to>
                                        <p:strVal val="visible"/>
                                      </p:to>
                                    </p:set>
                                    <p:anim calcmode="lin" valueType="num">
                                      <p:cBhvr additive="base">
                                        <p:cTn id="13" dur="500" fill="hold"/>
                                        <p:tgtEl>
                                          <p:spTgt spid="102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247">
                                            <p:txEl>
                                              <p:pRg st="1" end="1"/>
                                            </p:txEl>
                                          </p:spTgt>
                                        </p:tgtEl>
                                        <p:attrNameLst>
                                          <p:attrName>style.visibility</p:attrName>
                                        </p:attrNameLst>
                                      </p:cBhvr>
                                      <p:to>
                                        <p:strVal val="visible"/>
                                      </p:to>
                                    </p:set>
                                    <p:anim calcmode="lin" valueType="num">
                                      <p:cBhvr additive="base">
                                        <p:cTn id="17" dur="500" fill="hold"/>
                                        <p:tgtEl>
                                          <p:spTgt spid="102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247">
                                            <p:txEl>
                                              <p:pRg st="2" end="2"/>
                                            </p:txEl>
                                          </p:spTgt>
                                        </p:tgtEl>
                                        <p:attrNameLst>
                                          <p:attrName>style.visibility</p:attrName>
                                        </p:attrNameLst>
                                      </p:cBhvr>
                                      <p:to>
                                        <p:strVal val="visible"/>
                                      </p:to>
                                    </p:set>
                                    <p:anim calcmode="lin" valueType="num">
                                      <p:cBhvr additive="base">
                                        <p:cTn id="21" dur="500" fill="hold"/>
                                        <p:tgtEl>
                                          <p:spTgt spid="1024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21600000">
                                      <p:cBhvr>
                                        <p:cTn id="26" dur="1000" fill="hold"/>
                                        <p:tgtEl>
                                          <p:spTgt spid="10247">
                                            <p:txEl>
                                              <p:pRg st="1" end="1"/>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8"/>
                                        </p:tgtEl>
                                        <p:attrNameLst>
                                          <p:attrName>style.visibility</p:attrName>
                                        </p:attrNameLst>
                                      </p:cBhvr>
                                      <p:to>
                                        <p:strVal val="visible"/>
                                      </p:to>
                                    </p:set>
                                    <p:anim calcmode="lin" valueType="num">
                                      <p:cBhvr additive="base">
                                        <p:cTn id="31" dur="500" fill="hold"/>
                                        <p:tgtEl>
                                          <p:spTgt spid="10248"/>
                                        </p:tgtEl>
                                        <p:attrNameLst>
                                          <p:attrName>ppt_x</p:attrName>
                                        </p:attrNameLst>
                                      </p:cBhvr>
                                      <p:tavLst>
                                        <p:tav tm="0">
                                          <p:val>
                                            <p:strVal val="#ppt_x"/>
                                          </p:val>
                                        </p:tav>
                                        <p:tav tm="100000">
                                          <p:val>
                                            <p:strVal val="#ppt_x"/>
                                          </p:val>
                                        </p:tav>
                                      </p:tavLst>
                                    </p:anim>
                                    <p:anim calcmode="lin" valueType="num">
                                      <p:cBhvr additive="base">
                                        <p:cTn id="32"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9">
                                            <p:txEl>
                                              <p:pRg st="0" end="0"/>
                                            </p:txEl>
                                          </p:spTgt>
                                        </p:tgtEl>
                                        <p:attrNameLst>
                                          <p:attrName>style.visibility</p:attrName>
                                        </p:attrNameLst>
                                      </p:cBhvr>
                                      <p:to>
                                        <p:strVal val="visible"/>
                                      </p:to>
                                    </p:set>
                                    <p:anim calcmode="lin" valueType="num">
                                      <p:cBhvr additive="base">
                                        <p:cTn id="37" dur="500" fill="hold"/>
                                        <p:tgtEl>
                                          <p:spTgt spid="1024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249">
                                            <p:txEl>
                                              <p:pRg st="1" end="1"/>
                                            </p:txEl>
                                          </p:spTgt>
                                        </p:tgtEl>
                                        <p:attrNameLst>
                                          <p:attrName>style.visibility</p:attrName>
                                        </p:attrNameLst>
                                      </p:cBhvr>
                                      <p:to>
                                        <p:strVal val="visible"/>
                                      </p:to>
                                    </p:set>
                                    <p:anim calcmode="lin" valueType="num">
                                      <p:cBhvr additive="base">
                                        <p:cTn id="41" dur="500" fill="hold"/>
                                        <p:tgtEl>
                                          <p:spTgt spid="10249">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49">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249">
                                            <p:txEl>
                                              <p:pRg st="2" end="2"/>
                                            </p:txEl>
                                          </p:spTgt>
                                        </p:tgtEl>
                                        <p:attrNameLst>
                                          <p:attrName>style.visibility</p:attrName>
                                        </p:attrNameLst>
                                      </p:cBhvr>
                                      <p:to>
                                        <p:strVal val="visible"/>
                                      </p:to>
                                    </p:set>
                                    <p:anim calcmode="lin" valueType="num">
                                      <p:cBhvr additive="base">
                                        <p:cTn id="45" dur="500" fill="hold"/>
                                        <p:tgtEl>
                                          <p:spTgt spid="10249">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mph" presetSubtype="0" fill="hold" nodeType="clickEffect">
                                  <p:stCondLst>
                                    <p:cond delay="0"/>
                                  </p:stCondLst>
                                  <p:childTnLst>
                                    <p:animRot by="21600000">
                                      <p:cBhvr>
                                        <p:cTn id="50" dur="1000" fill="hold"/>
                                        <p:tgtEl>
                                          <p:spTgt spid="10249">
                                            <p:txEl>
                                              <p:pRg st="0" end="0"/>
                                            </p:txEl>
                                          </p:spTgt>
                                        </p:tgtEl>
                                        <p:attrNameLst>
                                          <p:attrName>r</p:attrName>
                                        </p:attrNameLst>
                                      </p:cBhvr>
                                    </p:animRo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50"/>
                                        </p:tgtEl>
                                        <p:attrNameLst>
                                          <p:attrName>style.visibility</p:attrName>
                                        </p:attrNameLst>
                                      </p:cBhvr>
                                      <p:to>
                                        <p:strVal val="visible"/>
                                      </p:to>
                                    </p:set>
                                    <p:anim calcmode="lin" valueType="num">
                                      <p:cBhvr additive="base">
                                        <p:cTn id="55" dur="500" fill="hold"/>
                                        <p:tgtEl>
                                          <p:spTgt spid="10250"/>
                                        </p:tgtEl>
                                        <p:attrNameLst>
                                          <p:attrName>ppt_x</p:attrName>
                                        </p:attrNameLst>
                                      </p:cBhvr>
                                      <p:tavLst>
                                        <p:tav tm="0">
                                          <p:val>
                                            <p:strVal val="#ppt_x"/>
                                          </p:val>
                                        </p:tav>
                                        <p:tav tm="100000">
                                          <p:val>
                                            <p:strVal val="#ppt_x"/>
                                          </p:val>
                                        </p:tav>
                                      </p:tavLst>
                                    </p:anim>
                                    <p:anim calcmode="lin" valueType="num">
                                      <p:cBhvr additive="base">
                                        <p:cTn id="56"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251">
                                            <p:txEl>
                                              <p:pRg st="0" end="0"/>
                                            </p:txEl>
                                          </p:spTgt>
                                        </p:tgtEl>
                                        <p:attrNameLst>
                                          <p:attrName>style.visibility</p:attrName>
                                        </p:attrNameLst>
                                      </p:cBhvr>
                                      <p:to>
                                        <p:strVal val="visible"/>
                                      </p:to>
                                    </p:set>
                                    <p:anim calcmode="lin" valueType="num">
                                      <p:cBhvr additive="base">
                                        <p:cTn id="61" dur="500" fill="hold"/>
                                        <p:tgtEl>
                                          <p:spTgt spid="1025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251">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251">
                                            <p:txEl>
                                              <p:pRg st="1" end="1"/>
                                            </p:txEl>
                                          </p:spTgt>
                                        </p:tgtEl>
                                        <p:attrNameLst>
                                          <p:attrName>style.visibility</p:attrName>
                                        </p:attrNameLst>
                                      </p:cBhvr>
                                      <p:to>
                                        <p:strVal val="visible"/>
                                      </p:to>
                                    </p:set>
                                    <p:anim calcmode="lin" valueType="num">
                                      <p:cBhvr additive="base">
                                        <p:cTn id="65" dur="500" fill="hold"/>
                                        <p:tgtEl>
                                          <p:spTgt spid="10251">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251">
                                            <p:txEl>
                                              <p:pRg st="1" end="1"/>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0251">
                                            <p:txEl>
                                              <p:pRg st="2" end="2"/>
                                            </p:txEl>
                                          </p:spTgt>
                                        </p:tgtEl>
                                        <p:attrNameLst>
                                          <p:attrName>style.visibility</p:attrName>
                                        </p:attrNameLst>
                                      </p:cBhvr>
                                      <p:to>
                                        <p:strVal val="visible"/>
                                      </p:to>
                                    </p:set>
                                    <p:anim calcmode="lin" valueType="num">
                                      <p:cBhvr additive="base">
                                        <p:cTn id="69" dur="500" fill="hold"/>
                                        <p:tgtEl>
                                          <p:spTgt spid="10251">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8" presetClass="emph" presetSubtype="0" fill="hold" nodeType="clickEffect">
                                  <p:stCondLst>
                                    <p:cond delay="0"/>
                                  </p:stCondLst>
                                  <p:childTnLst>
                                    <p:animRot by="21600000">
                                      <p:cBhvr>
                                        <p:cTn id="74" dur="1000" fill="hold"/>
                                        <p:tgtEl>
                                          <p:spTgt spid="10251">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7" grpId="0" build="allAtOnce"/>
      <p:bldP spid="10248" grpId="0"/>
      <p:bldP spid="10249" grpId="0" build="allAtOnce"/>
      <p:bldP spid="10250" grpId="0"/>
      <p:bldP spid="10251"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681</Words>
  <Application>Microsoft Office PowerPoint</Application>
  <PresentationFormat>On-screen Show (4:3)</PresentationFormat>
  <Paragraphs>205</Paragraphs>
  <Slides>11</Slides>
  <Notes>2</Notes>
  <HiddenSlides>0</HiddenSlides>
  <MMClips>25</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Qu’est-ce que tu veux faire après le collège / dans le futur?</vt:lpstr>
      <vt:lpstr>PowerPoint Presentation</vt:lpstr>
      <vt:lpstr>PowerPoint Presentation</vt:lpstr>
      <vt:lpstr>Consider your earlier examples</vt:lpstr>
      <vt:lpstr>PowerPoint Presentation</vt:lpstr>
      <vt:lpstr>PowerPoint Presentation</vt:lpstr>
      <vt:lpstr>PowerPoint Presentation</vt:lpstr>
      <vt:lpstr>PowerPoint Presentation</vt:lpstr>
    </vt:vector>
  </TitlesOfParts>
  <Company>Holly Lodge Girls\'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Ward</dc:creator>
  <cp:lastModifiedBy>Tony Ward</cp:lastModifiedBy>
  <cp:revision>71</cp:revision>
  <dcterms:created xsi:type="dcterms:W3CDTF">2011-12-08T17:54:42Z</dcterms:created>
  <dcterms:modified xsi:type="dcterms:W3CDTF">2012-03-24T06:17:57Z</dcterms:modified>
</cp:coreProperties>
</file>