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4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5.png"/><Relationship Id="rId3" Type="http://schemas.microsoft.com/office/2007/relationships/media" Target="../media/media12.mp3"/><Relationship Id="rId21" Type="http://schemas.openxmlformats.org/officeDocument/2006/relationships/image" Target="../media/image11.png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openxmlformats.org/officeDocument/2006/relationships/image" Target="../media/image14.png"/><Relationship Id="rId2" Type="http://schemas.openxmlformats.org/officeDocument/2006/relationships/audio" Target="../media/media1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5" Type="http://schemas.microsoft.com/office/2007/relationships/media" Target="../media/media13.mp3"/><Relationship Id="rId15" Type="http://schemas.openxmlformats.org/officeDocument/2006/relationships/image" Target="../media/image12.png"/><Relationship Id="rId10" Type="http://schemas.openxmlformats.org/officeDocument/2006/relationships/audio" Target="../media/media15.mp3"/><Relationship Id="rId19" Type="http://schemas.openxmlformats.org/officeDocument/2006/relationships/image" Target="../media/image16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LE SOIR  –  IN THE EVENING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516295"/>
              </p:ext>
            </p:extLst>
          </p:nvPr>
        </p:nvGraphicFramePr>
        <p:xfrm>
          <a:off x="-43284" y="586882"/>
          <a:ext cx="9120992" cy="2944368"/>
        </p:xfrm>
        <a:graphic>
          <a:graphicData uri="http://schemas.openxmlformats.org/drawingml/2006/table">
            <a:tbl>
              <a:tblPr/>
              <a:tblGrid>
                <a:gridCol w="1756274"/>
                <a:gridCol w="1778890"/>
                <a:gridCol w="1944216"/>
                <a:gridCol w="1821510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GO OUT WITH FRIENDS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GO SHOPPING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PLAY VIDEOGAMES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LISTEN TO MUSIC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HOOVER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3284" y="2844120"/>
            <a:ext cx="180113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ortir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mes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copains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7847" y="2851104"/>
            <a:ext cx="18644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faire les 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magasins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2247" y="2851743"/>
            <a:ext cx="174184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ouer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à des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vidéo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855681"/>
            <a:ext cx="197398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écouter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la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musique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aire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 ménage</a:t>
            </a: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58209"/>
              </p:ext>
            </p:extLst>
          </p:nvPr>
        </p:nvGraphicFramePr>
        <p:xfrm>
          <a:off x="23008" y="3570752"/>
          <a:ext cx="9120992" cy="3287248"/>
        </p:xfrm>
        <a:graphic>
          <a:graphicData uri="http://schemas.openxmlformats.org/drawingml/2006/table">
            <a:tbl>
              <a:tblPr/>
              <a:tblGrid>
                <a:gridCol w="1841662"/>
                <a:gridCol w="1786820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WORK IN THE GARDEN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PREPARE DINNER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WASH 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WATCH 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TALK TO FRIENDS ON THE 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6131208"/>
            <a:ext cx="19077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travailler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dans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le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jardin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14422" y="6131208"/>
            <a:ext cx="171454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préparar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le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dîner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9055" y="611604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faire la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vaisselle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77669" y="6125196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éléphoner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à des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copains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08104" y="6116049"/>
            <a:ext cx="182925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regarder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la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télé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8" y="1628800"/>
            <a:ext cx="1340426" cy="121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06" y="1628800"/>
            <a:ext cx="1487386" cy="11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660197"/>
            <a:ext cx="14192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18" y="1682725"/>
            <a:ext cx="13811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57" y="1529507"/>
            <a:ext cx="1267074" cy="128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4" y="4725144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97" y="4629893"/>
            <a:ext cx="10287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99" y="4591794"/>
            <a:ext cx="12668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27" y="4768006"/>
            <a:ext cx="13811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64" y="4641151"/>
            <a:ext cx="1466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ortir avec mes copai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425339" y="3057224"/>
            <a:ext cx="304800" cy="304800"/>
          </a:xfrm>
          <a:prstGeom prst="rect">
            <a:avLst/>
          </a:prstGeom>
        </p:spPr>
      </p:pic>
      <p:pic>
        <p:nvPicPr>
          <p:cNvPr id="3" name="faire les magasin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175521" y="3034478"/>
            <a:ext cx="286379" cy="286379"/>
          </a:xfrm>
          <a:prstGeom prst="rect">
            <a:avLst/>
          </a:prstGeom>
        </p:spPr>
      </p:pic>
      <p:pic>
        <p:nvPicPr>
          <p:cNvPr id="5" name="video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888124" y="3160461"/>
            <a:ext cx="304800" cy="304800"/>
          </a:xfrm>
          <a:prstGeom prst="rect">
            <a:avLst/>
          </a:prstGeom>
        </p:spPr>
      </p:pic>
      <p:pic>
        <p:nvPicPr>
          <p:cNvPr id="6" name="musiqu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927973" y="3140173"/>
            <a:ext cx="286379" cy="286379"/>
          </a:xfrm>
          <a:prstGeom prst="rect">
            <a:avLst/>
          </a:prstGeom>
        </p:spPr>
      </p:pic>
      <p:pic>
        <p:nvPicPr>
          <p:cNvPr id="9" name="menag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669114" y="2987773"/>
            <a:ext cx="304800" cy="304800"/>
          </a:xfrm>
          <a:prstGeom prst="rect">
            <a:avLst/>
          </a:prstGeom>
        </p:spPr>
      </p:pic>
      <p:pic>
        <p:nvPicPr>
          <p:cNvPr id="10" name="jardin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453047" y="6438448"/>
            <a:ext cx="304800" cy="304800"/>
          </a:xfrm>
          <a:prstGeom prst="rect">
            <a:avLst/>
          </a:prstGeom>
        </p:spPr>
      </p:pic>
      <p:pic>
        <p:nvPicPr>
          <p:cNvPr id="11" name="diner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175521" y="6450841"/>
            <a:ext cx="292311" cy="292311"/>
          </a:xfrm>
          <a:prstGeom prst="rect">
            <a:avLst/>
          </a:prstGeom>
        </p:spPr>
      </p:pic>
      <p:pic>
        <p:nvPicPr>
          <p:cNvPr id="12" name="vaissell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74448" y="6479139"/>
            <a:ext cx="307248" cy="307248"/>
          </a:xfrm>
          <a:prstGeom prst="rect">
            <a:avLst/>
          </a:prstGeom>
        </p:spPr>
      </p:pic>
      <p:pic>
        <p:nvPicPr>
          <p:cNvPr id="13" name="tel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921813" y="6561358"/>
            <a:ext cx="181794" cy="181794"/>
          </a:xfrm>
          <a:prstGeom prst="rect">
            <a:avLst/>
          </a:prstGeom>
        </p:spPr>
      </p:pic>
      <p:pic>
        <p:nvPicPr>
          <p:cNvPr id="14" name="phone copains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837078" y="6416740"/>
            <a:ext cx="289236" cy="2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5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6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9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768"/>
            <a:ext cx="9161400" cy="41549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By putting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‘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’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BEFORE a like or dislike, and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‘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c’est</a:t>
            </a:r>
            <a:r>
              <a:rPr lang="en-GB" sz="2400" smtClean="0">
                <a:solidFill>
                  <a:srgbClr val="0070C0"/>
                </a:solidFill>
                <a:latin typeface="Comic Sans MS" pitchFamily="66" charset="0"/>
              </a:rPr>
              <a:t>’</a:t>
            </a: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 AFTER -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 HIGHER LEVEL structure is created e.g.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c’est</a:t>
            </a:r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j’adore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c’est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n’aime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pas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déteste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c’est</a:t>
            </a:r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399" y="0"/>
            <a:ext cx="9161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HIGHER LEVEL likes and dislikes</a:t>
            </a:r>
            <a:endParaRPr lang="en-GB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1334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-29698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2564902"/>
            <a:ext cx="339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What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 like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is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892" y="3067228"/>
            <a:ext cx="339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What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 love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is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0655" y="3645024"/>
            <a:ext cx="339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What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 don’t like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is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2742" y="4259089"/>
            <a:ext cx="339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What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 hate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is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0"/>
            <a:ext cx="9161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TRY THESE HIGHER LEVEL SENTENCES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399" y="1078576"/>
            <a:ext cx="914400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Le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soir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, </a:t>
            </a:r>
            <a:r>
              <a:rPr lang="en-GB" sz="2400" b="1" i="1" u="sng" dirty="0" err="1" smtClean="0">
                <a:solidFill>
                  <a:srgbClr val="008080"/>
                </a:solidFill>
                <a:latin typeface="Comic Sans MS" pitchFamily="66" charset="0"/>
              </a:rPr>
              <a:t>ce</a:t>
            </a:r>
            <a:r>
              <a:rPr lang="en-GB" sz="2400" b="1" i="1" u="sng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b="1" i="1" u="sng" dirty="0" err="1" smtClean="0">
                <a:solidFill>
                  <a:srgbClr val="00808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b="1" i="1" u="sng" dirty="0" err="1" smtClean="0">
                <a:solidFill>
                  <a:srgbClr val="008080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écouter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de la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musique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et lire un</a:t>
            </a:r>
          </a:p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   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livre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aussi</a:t>
            </a:r>
            <a:r>
              <a:rPr lang="en-GB" sz="2400" dirty="0" smtClean="0">
                <a:solidFill>
                  <a:srgbClr val="92D05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37661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Le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soir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, </a:t>
            </a:r>
            <a:r>
              <a:rPr lang="en-GB" sz="2400" b="1" i="1" u="sng" dirty="0" err="1" smtClean="0">
                <a:solidFill>
                  <a:srgbClr val="008080"/>
                </a:solidFill>
                <a:latin typeface="Comic Sans MS" pitchFamily="66" charset="0"/>
              </a:rPr>
              <a:t>ce</a:t>
            </a:r>
            <a:r>
              <a:rPr lang="en-GB" sz="2400" b="1" i="1" u="sng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b="1" i="1" u="sng" dirty="0" err="1" smtClean="0">
                <a:solidFill>
                  <a:srgbClr val="00808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déteste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b="1" i="1" u="sng" dirty="0" err="1" smtClean="0">
                <a:solidFill>
                  <a:srgbClr val="008080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 faire la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vaisselle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et</a:t>
            </a:r>
          </a:p>
          <a:p>
            <a:r>
              <a:rPr lang="en-GB" sz="2400" dirty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  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préparer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le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dîner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aussi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1373" y="1909992"/>
            <a:ext cx="9143998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In the evening, </a:t>
            </a:r>
            <a:r>
              <a:rPr lang="en-GB" sz="2400" b="1" i="1" u="sng" dirty="0" smtClean="0">
                <a:solidFill>
                  <a:srgbClr val="0070C0"/>
                </a:solidFill>
                <a:latin typeface="Comic Sans MS" pitchFamily="66" charset="0"/>
              </a:rPr>
              <a:t>what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I like </a:t>
            </a:r>
            <a:r>
              <a:rPr lang="en-GB" sz="2400" b="1" i="1" u="sng" dirty="0" smtClean="0">
                <a:solidFill>
                  <a:srgbClr val="0070C0"/>
                </a:solidFill>
                <a:latin typeface="Comic Sans MS" pitchFamily="66" charset="0"/>
              </a:rPr>
              <a:t>is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listening to music and reading</a:t>
            </a:r>
          </a:p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a book as well.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" y="4168658"/>
            <a:ext cx="9143999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In the evening, </a:t>
            </a:r>
            <a:r>
              <a:rPr lang="en-GB" sz="2400" b="1" i="1" u="sng" dirty="0" smtClean="0">
                <a:solidFill>
                  <a:srgbClr val="0070C0"/>
                </a:solidFill>
                <a:latin typeface="Comic Sans MS" pitchFamily="66" charset="0"/>
              </a:rPr>
              <a:t>what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I hate </a:t>
            </a:r>
            <a:r>
              <a:rPr lang="en-GB" sz="2400" b="1" i="1" u="sng" dirty="0" smtClean="0">
                <a:solidFill>
                  <a:srgbClr val="0070C0"/>
                </a:solidFill>
                <a:latin typeface="Comic Sans MS" pitchFamily="66" charset="0"/>
              </a:rPr>
              <a:t>is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doing the washing up and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preparing dinner as well.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53290"/>
            <a:ext cx="757684" cy="71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"/>
            <a:ext cx="684077" cy="74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2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5" y="42370"/>
            <a:ext cx="9109423" cy="1015663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FF00"/>
                </a:solidFill>
                <a:latin typeface="Comic Sans MS" pitchFamily="66" charset="0"/>
              </a:rPr>
              <a:t>CHECKLIST</a:t>
            </a:r>
            <a:endParaRPr lang="en-GB" sz="60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76" y="1348915"/>
            <a:ext cx="9127319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most evening activities from memory.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62062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which activities I like.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" y="2967335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which activities I don’t  like.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6" y="3710211"/>
            <a:ext cx="9127318" cy="830997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basic connectives to make my </a:t>
            </a: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sentences more complex.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8" y="5365018"/>
            <a:ext cx="1186956" cy="13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80" y="5806930"/>
            <a:ext cx="6192688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66"/>
                </a:solidFill>
                <a:latin typeface="Comic Sans MS" pitchFamily="66" charset="0"/>
              </a:rPr>
              <a:t>BONNE CHANCE</a:t>
            </a:r>
            <a:endParaRPr lang="en-GB" sz="5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34891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04957" y="1373267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05966" y="137326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588224" y="3894876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570516" y="298553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88224" y="2262061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33988" y="2262060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33988" y="2985535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533988" y="3887814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391613" y="227473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391613" y="2998050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55982" y="389487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5627" y="4869160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higher level structures.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45932" y="4840738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533988" y="4840520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460250" y="4831538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LE SOIR  – 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IN THE EVENING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71522"/>
              </p:ext>
            </p:extLst>
          </p:nvPr>
        </p:nvGraphicFramePr>
        <p:xfrm>
          <a:off x="10520" y="457200"/>
          <a:ext cx="9120992" cy="277023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PLAY ON THE COMPUTER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DO MY HOMEWORK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READ A 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WALK THE DOG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838836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jouer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à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l’ordinateur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892" y="2838836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faire les devoirs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576" y="2851345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lire 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livre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3580" y="2851345"/>
            <a:ext cx="190873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envoyer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un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SMS/ un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texto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3273" y="280545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promener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chien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58201"/>
              </p:ext>
            </p:extLst>
          </p:nvPr>
        </p:nvGraphicFramePr>
        <p:xfrm>
          <a:off x="-5966" y="3717032"/>
          <a:ext cx="9120992" cy="280831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TIDY MY ROOM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57261" y="5794920"/>
            <a:ext cx="182451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ranger ma </a:t>
            </a:r>
            <a:r>
              <a:rPr lang="en-GB" sz="200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chambre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0" y="1437948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06" y="1490335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89" y="1648299"/>
            <a:ext cx="1089811" cy="108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07" y="1483235"/>
            <a:ext cx="13430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57" y="1524752"/>
            <a:ext cx="1237471" cy="123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0" y="4437112"/>
            <a:ext cx="12668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rdinateu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78870" y="2914753"/>
            <a:ext cx="304800" cy="304800"/>
          </a:xfrm>
          <a:prstGeom prst="rect">
            <a:avLst/>
          </a:prstGeom>
        </p:spPr>
      </p:pic>
      <p:pic>
        <p:nvPicPr>
          <p:cNvPr id="5" name="devoir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162125" y="3073397"/>
            <a:ext cx="292312" cy="292312"/>
          </a:xfrm>
          <a:prstGeom prst="rect">
            <a:avLst/>
          </a:prstGeom>
        </p:spPr>
      </p:pic>
      <p:pic>
        <p:nvPicPr>
          <p:cNvPr id="6" name="lir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375466" y="3191140"/>
            <a:ext cx="368091" cy="368091"/>
          </a:xfrm>
          <a:prstGeom prst="rect">
            <a:avLst/>
          </a:prstGeom>
        </p:spPr>
      </p:pic>
      <p:pic>
        <p:nvPicPr>
          <p:cNvPr id="9" name="tex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038473" y="3073608"/>
            <a:ext cx="304800" cy="304800"/>
          </a:xfrm>
          <a:prstGeom prst="rect">
            <a:avLst/>
          </a:prstGeom>
        </p:spPr>
      </p:pic>
      <p:pic>
        <p:nvPicPr>
          <p:cNvPr id="10" name="chien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653089" y="3132151"/>
            <a:ext cx="324878" cy="324878"/>
          </a:xfrm>
          <a:prstGeom prst="rect">
            <a:avLst/>
          </a:prstGeom>
        </p:spPr>
      </p:pic>
      <p:pic>
        <p:nvPicPr>
          <p:cNvPr id="11" name="ranger chambr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55343" y="5996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7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39552" y="476672"/>
            <a:ext cx="7992888" cy="1656184"/>
          </a:xfrm>
          <a:prstGeom prst="wedgeRoundRectCallout">
            <a:avLst>
              <a:gd name="adj1" fmla="val -50300"/>
              <a:gd name="adj2" fmla="val 8508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Qu’est-ce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que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tu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aimes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faire le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soir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892" y="160963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FFFF00"/>
                </a:solidFill>
                <a:latin typeface="Comic Sans MS" pitchFamily="66" charset="0"/>
              </a:rPr>
              <a:t>What do you like doing in the evening?</a:t>
            </a:r>
            <a:endParaRPr lang="en-GB" sz="28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989" y="3601217"/>
            <a:ext cx="8208912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In order to answer this question you need to know the expressions for likes and dislikes off by heart.</a:t>
            </a:r>
            <a:endParaRPr lang="en-GB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727076" y="959644"/>
            <a:ext cx="782638" cy="649288"/>
          </a:xfrm>
          <a:prstGeom prst="smileyFace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27784" y="900113"/>
            <a:ext cx="651621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J’aime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741363" y="2006242"/>
            <a:ext cx="782638" cy="647700"/>
          </a:xfrm>
          <a:prstGeom prst="smileyFace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Smiley Face 6"/>
          <p:cNvSpPr/>
          <p:nvPr/>
        </p:nvSpPr>
        <p:spPr>
          <a:xfrm>
            <a:off x="1623986" y="1989989"/>
            <a:ext cx="782637" cy="647700"/>
          </a:xfrm>
          <a:prstGeom prst="smileyFace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52079" y="2058706"/>
            <a:ext cx="649192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J’aime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 beaucoup</a:t>
            </a:r>
          </a:p>
        </p:txBody>
      </p:sp>
      <p:sp>
        <p:nvSpPr>
          <p:cNvPr id="9" name="Heart 8"/>
          <p:cNvSpPr/>
          <p:nvPr/>
        </p:nvSpPr>
        <p:spPr>
          <a:xfrm>
            <a:off x="823886" y="3292063"/>
            <a:ext cx="800100" cy="574675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52080" y="3281963"/>
            <a:ext cx="649192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J’adore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4577" name="Picture 1" descr="C:\Users\t.ward\AppData\Local\Microsoft\Windows\Temporary Internet Files\Content.IE5\N9SNRYX1\MC90009803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86" y="4223217"/>
            <a:ext cx="8112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69418" y="4400108"/>
            <a:ext cx="647458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Ça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 me </a:t>
            </a:r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plaît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0803"/>
            <a:ext cx="867645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SEE HOW MANY EXPRESSIONS YOU KNOW ALREADY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Smiley Face 20"/>
          <p:cNvSpPr/>
          <p:nvPr/>
        </p:nvSpPr>
        <p:spPr>
          <a:xfrm>
            <a:off x="8315400" y="70139"/>
            <a:ext cx="828600" cy="66299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065404" y="91446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like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5404" y="205291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really like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65404" y="32685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love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5404" y="439755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like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14" grpId="0" animBg="1"/>
      <p:bldP spid="17" grpId="0" animBg="1"/>
      <p:bldP spid="19" grpId="0" animBg="1"/>
      <p:bldP spid="21" grpId="0" animBg="1"/>
      <p:bldP spid="3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rt 14"/>
          <p:cNvSpPr/>
          <p:nvPr/>
        </p:nvSpPr>
        <p:spPr>
          <a:xfrm>
            <a:off x="355600" y="3292358"/>
            <a:ext cx="800100" cy="576263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6284" y="3216182"/>
            <a:ext cx="1087438" cy="681038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7121" y="3239970"/>
            <a:ext cx="827087" cy="681037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41730" y="3292358"/>
            <a:ext cx="740227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déteste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9" name="Smiley Face 28"/>
          <p:cNvSpPr/>
          <p:nvPr/>
        </p:nvSpPr>
        <p:spPr>
          <a:xfrm>
            <a:off x="100525" y="980728"/>
            <a:ext cx="782638" cy="647700"/>
          </a:xfrm>
          <a:prstGeom prst="smileyFace">
            <a:avLst>
              <a:gd name="adj" fmla="val -4653"/>
            </a:avLst>
          </a:prstGeom>
          <a:solidFill>
            <a:schemeClr val="bg1">
              <a:lumMod val="6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741730" y="1043653"/>
            <a:ext cx="740227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n’aime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 pas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70803"/>
            <a:ext cx="867645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SEE HOW MANY EXPRESSIONS YOU KNOW ALREADY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Smiley Face 23"/>
          <p:cNvSpPr/>
          <p:nvPr/>
        </p:nvSpPr>
        <p:spPr>
          <a:xfrm>
            <a:off x="8316416" y="174802"/>
            <a:ext cx="720080" cy="46805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8" y="2092220"/>
            <a:ext cx="8175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5" y="2092221"/>
            <a:ext cx="8175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41730" y="2141145"/>
            <a:ext cx="740227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2800" dirty="0" err="1">
                <a:solidFill>
                  <a:srgbClr val="0070C0"/>
                </a:solidFill>
                <a:latin typeface="Comic Sans MS" pitchFamily="66" charset="0"/>
              </a:rPr>
              <a:t>n’aime</a:t>
            </a:r>
            <a:r>
              <a:rPr lang="en-GB" sz="28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pas du tout</a:t>
            </a:r>
            <a:endParaRPr lang="en-GB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6" name="Picture 1" descr="C:\Users\t.ward\AppData\Local\Microsoft\Windows\Temporary Internet Files\Content.IE5\N9SNRYX1\MC90009803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4444919"/>
            <a:ext cx="8112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47768" y="4611884"/>
            <a:ext cx="739623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Ça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ne me </a:t>
            </a:r>
            <a:r>
              <a:rPr lang="en-GB" sz="3200" dirty="0" err="1" smtClean="0">
                <a:solidFill>
                  <a:srgbClr val="0070C0"/>
                </a:solidFill>
                <a:latin typeface="Comic Sans MS" pitchFamily="66" charset="0"/>
              </a:rPr>
              <a:t>plaît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 pas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6245" y="4437547"/>
            <a:ext cx="1110624" cy="88058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16245" y="4437547"/>
            <a:ext cx="1114964" cy="93345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36534" y="108324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don’t like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9046" y="2173272"/>
            <a:ext cx="3464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I don’t like….at all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33963" y="326431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hate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30734" y="462808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don’t like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9" grpId="0" animBg="1"/>
      <p:bldP spid="30" grpId="0" animBg="1"/>
      <p:bldP spid="23" grpId="0" animBg="1"/>
      <p:bldP spid="24" grpId="0" animBg="1"/>
      <p:bldP spid="25" grpId="0" animBg="1"/>
      <p:bldP spid="27" grpId="0" animBg="1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1.  Le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soir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,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écouter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de la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musique</a:t>
            </a:r>
            <a:r>
              <a:rPr lang="en-GB" sz="2400" dirty="0" smtClean="0">
                <a:solidFill>
                  <a:srgbClr val="92D05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" y="2020367"/>
            <a:ext cx="9144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2.  Le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soir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,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beaucoup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regarder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la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télé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400" y="3284984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3.  Le weekend,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j’adore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sortir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avec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mes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amies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11" y="4429697"/>
            <a:ext cx="914399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8080"/>
                </a:solidFill>
                <a:latin typeface="Comic Sans MS" pitchFamily="66" charset="0"/>
              </a:rPr>
              <a:t>4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  Le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soir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,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n’aime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pas faire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mes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devoirs.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7400" y="5613076"/>
            <a:ext cx="914399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8080"/>
                </a:solidFill>
                <a:latin typeface="Comic Sans MS" pitchFamily="66" charset="0"/>
              </a:rPr>
              <a:t>5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  Le weekend,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déteste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faire la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vaisselle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7399" y="1355576"/>
            <a:ext cx="9143998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In the evening, I like listening to music.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" y="2475389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In the evening, I really like watching TV.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" y="3746649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At the weekend, I love going out with my friends.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7401" y="4916275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In the evening, I don’t like doing my homework.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15" y="6074741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At the weekend, I hate doing  the washing up.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803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USE BASIC CONNECTIVES TO MAKE YOUR SENTENCES MORE COMPLEX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038" y="3000727"/>
            <a:ext cx="3600400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   ET</a:t>
            </a:r>
          </a:p>
          <a:p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   MAIS</a:t>
            </a:r>
          </a:p>
          <a:p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   AUSSI</a:t>
            </a:r>
            <a:endParaRPr lang="en-GB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5373" y="3000727"/>
            <a:ext cx="3858078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</a:p>
          <a:p>
            <a:endParaRPr lang="en-GB" sz="60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000727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70C0"/>
                </a:solidFill>
                <a:latin typeface="Comic Sans MS" pitchFamily="66" charset="0"/>
              </a:rPr>
              <a:t>AND</a:t>
            </a:r>
            <a:endParaRPr lang="en-GB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3221" y="392405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70C0"/>
                </a:solidFill>
                <a:latin typeface="Comic Sans MS" pitchFamily="66" charset="0"/>
              </a:rPr>
              <a:t>BUT</a:t>
            </a:r>
            <a:endParaRPr lang="en-GB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3221" y="4773425"/>
            <a:ext cx="3606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70C0"/>
                </a:solidFill>
                <a:latin typeface="Comic Sans MS" pitchFamily="66" charset="0"/>
              </a:rPr>
              <a:t>AS WELL</a:t>
            </a:r>
            <a:endParaRPr lang="en-GB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\AppData\Local\Microsoft\Windows\Temporary Internet Files\Content.IE5\KS8NO29C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93" y="1193056"/>
            <a:ext cx="1386128" cy="15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.ward\AppData\Local\Microsoft\Windows\Temporary Internet Files\Content.IE5\IP3K0GTJ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0011"/>
            <a:ext cx="1802282" cy="17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0"/>
            <a:ext cx="9161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TRY THESE HIGHER LEVEL SENTENCES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11" y="461665"/>
            <a:ext cx="91440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1.  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Le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soir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,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j’aime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écouter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de la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musique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et lire un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livre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aussi</a:t>
            </a:r>
            <a:r>
              <a:rPr lang="en-GB" sz="2200" dirty="0" smtClean="0">
                <a:solidFill>
                  <a:srgbClr val="92D050"/>
                </a:solidFill>
                <a:latin typeface="Comic Sans MS" pitchFamily="66" charset="0"/>
              </a:rPr>
              <a:t>.</a:t>
            </a:r>
            <a:endParaRPr lang="en-GB" sz="22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38136"/>
            <a:ext cx="9144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Le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soir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,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j’adore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regarder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la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télé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et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jouer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à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l’ordinateur</a:t>
            </a:r>
            <a:endParaRPr lang="en-GB" sz="2200" dirty="0" smtClean="0">
              <a:solidFill>
                <a:srgbClr val="008080"/>
              </a:solidFill>
              <a:latin typeface="Comic Sans MS" pitchFamily="66" charset="0"/>
            </a:endParaRPr>
          </a:p>
          <a:p>
            <a:r>
              <a:rPr lang="en-GB" sz="2200" dirty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  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aussi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2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7736" y="3661686"/>
            <a:ext cx="917601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3.  Le weekend,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j’aime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beaucoup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sortir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avec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mes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amies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mais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je</a:t>
            </a:r>
          </a:p>
          <a:p>
            <a:r>
              <a:rPr lang="en-GB" sz="2200" dirty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  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n’aime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pas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travailler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dans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le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jardin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2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7736" y="5441231"/>
            <a:ext cx="9143999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Le weekend,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j’aime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promener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le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chien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mais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je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déteste</a:t>
            </a:r>
            <a:endParaRPr lang="en-GB" sz="2200" dirty="0" smtClean="0">
              <a:solidFill>
                <a:srgbClr val="008080"/>
              </a:solidFill>
              <a:latin typeface="Comic Sans MS" pitchFamily="66" charset="0"/>
            </a:endParaRPr>
          </a:p>
          <a:p>
            <a:r>
              <a:rPr lang="en-GB" sz="2200" dirty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  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préparer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 le </a:t>
            </a:r>
            <a:r>
              <a:rPr lang="en-GB" sz="2200" dirty="0" err="1" smtClean="0">
                <a:solidFill>
                  <a:srgbClr val="008080"/>
                </a:solidFill>
                <a:latin typeface="Comic Sans MS" pitchFamily="66" charset="0"/>
              </a:rPr>
              <a:t>dîner</a:t>
            </a:r>
            <a:r>
              <a:rPr lang="en-GB" sz="22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2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34" y="923330"/>
            <a:ext cx="9143998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In the evening, I like listening to music and reading a book</a:t>
            </a:r>
          </a:p>
          <a:p>
            <a:r>
              <a:rPr lang="en-GB" sz="2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   as well.</a:t>
            </a:r>
            <a:endParaRPr lang="en-GB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21" y="2707577"/>
            <a:ext cx="9143999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In the evening, I love watching TV and playing on the</a:t>
            </a:r>
          </a:p>
          <a:p>
            <a:r>
              <a:rPr lang="en-GB" sz="2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   computer as well.</a:t>
            </a:r>
            <a:endParaRPr lang="en-GB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2" y="4431127"/>
            <a:ext cx="9143999" cy="769441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    At the weekend, I really like going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out with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my friends but I</a:t>
            </a:r>
          </a:p>
          <a:p>
            <a:r>
              <a:rPr lang="en-GB" sz="2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  don’t like working in the garden.</a:t>
            </a:r>
            <a:endParaRPr lang="en-GB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8700" y="6210672"/>
            <a:ext cx="9143999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At the weekend, I like walking the dog but I hate preparing</a:t>
            </a:r>
          </a:p>
          <a:p>
            <a:r>
              <a:rPr lang="en-GB" sz="2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  dinner.</a:t>
            </a:r>
            <a:endParaRPr lang="en-GB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53290"/>
            <a:ext cx="757684" cy="71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"/>
            <a:ext cx="684077" cy="74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3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399" y="0"/>
            <a:ext cx="91614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itchFamily="66" charset="0"/>
              </a:rPr>
              <a:t>VARIETY</a:t>
            </a:r>
            <a:endParaRPr lang="en-GB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9161400" cy="304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When preparing for your Controlled Writing &amp; Speaking Assessments, if you say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in one sentence, the next time you want to say you like something, choose a different way of saying it e.g.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beaucoup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or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j’adore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.  </a:t>
            </a:r>
          </a:p>
          <a:p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Use a variety of likes and dislikes and expressions.  This will show the examiner that you have a good knowledge of French and it will earn you a higher mark.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400" y="4701307"/>
            <a:ext cx="9161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GOOD VARIETY = GOOD MARKS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4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799</Words>
  <Application>Microsoft Office PowerPoint</Application>
  <PresentationFormat>On-screen Show (4:3)</PresentationFormat>
  <Paragraphs>137</Paragraphs>
  <Slides>12</Slides>
  <Notes>2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78</cp:revision>
  <dcterms:created xsi:type="dcterms:W3CDTF">2011-12-08T17:54:42Z</dcterms:created>
  <dcterms:modified xsi:type="dcterms:W3CDTF">2012-03-27T09:13:46Z</dcterms:modified>
</cp:coreProperties>
</file>