
<file path=[Content_Types].xml><?xml version="1.0" encoding="utf-8"?>
<Types xmlns="http://schemas.openxmlformats.org/package/2006/content-types">
  <Default Extension="mp3" ContentType="audio/unknown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6" r:id="rId3"/>
    <p:sldId id="259" r:id="rId4"/>
    <p:sldId id="258" r:id="rId5"/>
    <p:sldId id="261" r:id="rId6"/>
    <p:sldId id="260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FA1D62-915E-4956-B412-B152B580A02C}" type="datetimeFigureOut">
              <a:rPr lang="en-GB" smtClean="0"/>
              <a:t>20/04/2012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A102F3-E27E-4350-9005-E09FCA2109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121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102F3-E27E-4350-9005-E09FCA21092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177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060-C5B8-46AB-9FD6-0743B2922A82}" type="datetimeFigureOut">
              <a:rPr lang="en-GB" smtClean="0"/>
              <a:t>20/04/2012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0892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060-C5B8-46AB-9FD6-0743B2922A82}" type="datetimeFigureOut">
              <a:rPr lang="en-GB" smtClean="0"/>
              <a:t>20/04/2012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998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060-C5B8-46AB-9FD6-0743B2922A82}" type="datetimeFigureOut">
              <a:rPr lang="en-GB" smtClean="0"/>
              <a:t>20/04/2012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065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060-C5B8-46AB-9FD6-0743B2922A82}" type="datetimeFigureOut">
              <a:rPr lang="en-GB" smtClean="0"/>
              <a:t>20/04/2012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467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060-C5B8-46AB-9FD6-0743B2922A82}" type="datetimeFigureOut">
              <a:rPr lang="en-GB" smtClean="0"/>
              <a:t>20/04/2012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792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060-C5B8-46AB-9FD6-0743B2922A82}" type="datetimeFigureOut">
              <a:rPr lang="en-GB" smtClean="0"/>
              <a:t>20/04/2012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35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060-C5B8-46AB-9FD6-0743B2922A82}" type="datetimeFigureOut">
              <a:rPr lang="en-GB" smtClean="0"/>
              <a:t>20/04/2012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094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060-C5B8-46AB-9FD6-0743B2922A82}" type="datetimeFigureOut">
              <a:rPr lang="en-GB" smtClean="0"/>
              <a:t>20/04/2012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143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060-C5B8-46AB-9FD6-0743B2922A82}" type="datetimeFigureOut">
              <a:rPr lang="en-GB" smtClean="0"/>
              <a:t>20/04/2012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312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060-C5B8-46AB-9FD6-0743B2922A82}" type="datetimeFigureOut">
              <a:rPr lang="en-GB" smtClean="0"/>
              <a:t>20/04/2012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587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060-C5B8-46AB-9FD6-0743B2922A82}" type="datetimeFigureOut">
              <a:rPr lang="en-GB" smtClean="0"/>
              <a:t>20/04/2012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151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B3060-C5B8-46AB-9FD6-0743B2922A82}" type="datetimeFigureOut">
              <a:rPr lang="en-GB" smtClean="0"/>
              <a:t>20/04/2012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471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audio" Target="../media/media4.mp3"/><Relationship Id="rId13" Type="http://schemas.microsoft.com/office/2007/relationships/media" Target="../media/media7.mp3"/><Relationship Id="rId18" Type="http://schemas.openxmlformats.org/officeDocument/2006/relationships/audio" Target="../media/media9.mp3"/><Relationship Id="rId26" Type="http://schemas.openxmlformats.org/officeDocument/2006/relationships/image" Target="../media/image5.png"/><Relationship Id="rId3" Type="http://schemas.microsoft.com/office/2007/relationships/media" Target="../media/media2.mp3"/><Relationship Id="rId21" Type="http://schemas.openxmlformats.org/officeDocument/2006/relationships/slideLayout" Target="../slideLayouts/slideLayout1.xml"/><Relationship Id="rId7" Type="http://schemas.microsoft.com/office/2007/relationships/media" Target="../media/media4.mp3"/><Relationship Id="rId12" Type="http://schemas.openxmlformats.org/officeDocument/2006/relationships/audio" Target="../media/media6.mp3"/><Relationship Id="rId17" Type="http://schemas.microsoft.com/office/2007/relationships/media" Target="../media/media9.mp3"/><Relationship Id="rId25" Type="http://schemas.openxmlformats.org/officeDocument/2006/relationships/image" Target="../media/image4.png"/><Relationship Id="rId2" Type="http://schemas.openxmlformats.org/officeDocument/2006/relationships/audio" Target="../media/media1.mp3"/><Relationship Id="rId16" Type="http://schemas.openxmlformats.org/officeDocument/2006/relationships/audio" Target="../media/media8.mp3"/><Relationship Id="rId20" Type="http://schemas.openxmlformats.org/officeDocument/2006/relationships/audio" Target="../media/media10.mp3"/><Relationship Id="rId29" Type="http://schemas.openxmlformats.org/officeDocument/2006/relationships/image" Target="../media/image8.png"/><Relationship Id="rId1" Type="http://schemas.microsoft.com/office/2007/relationships/media" Target="../media/media1.mp3"/><Relationship Id="rId6" Type="http://schemas.openxmlformats.org/officeDocument/2006/relationships/audio" Target="../media/media3.mp3"/><Relationship Id="rId11" Type="http://schemas.microsoft.com/office/2007/relationships/media" Target="../media/media6.mp3"/><Relationship Id="rId24" Type="http://schemas.openxmlformats.org/officeDocument/2006/relationships/image" Target="../media/image3.png"/><Relationship Id="rId32" Type="http://schemas.openxmlformats.org/officeDocument/2006/relationships/image" Target="../media/image11.png"/><Relationship Id="rId5" Type="http://schemas.microsoft.com/office/2007/relationships/media" Target="../media/media3.mp3"/><Relationship Id="rId15" Type="http://schemas.microsoft.com/office/2007/relationships/media" Target="../media/media8.mp3"/><Relationship Id="rId23" Type="http://schemas.openxmlformats.org/officeDocument/2006/relationships/image" Target="../media/image2.png"/><Relationship Id="rId28" Type="http://schemas.openxmlformats.org/officeDocument/2006/relationships/image" Target="../media/image7.png"/><Relationship Id="rId10" Type="http://schemas.openxmlformats.org/officeDocument/2006/relationships/audio" Target="../media/media5.mp3"/><Relationship Id="rId19" Type="http://schemas.microsoft.com/office/2007/relationships/media" Target="../media/media10.mp3"/><Relationship Id="rId31" Type="http://schemas.openxmlformats.org/officeDocument/2006/relationships/image" Target="../media/image10.png"/><Relationship Id="rId4" Type="http://schemas.openxmlformats.org/officeDocument/2006/relationships/audio" Target="../media/media2.mp3"/><Relationship Id="rId9" Type="http://schemas.microsoft.com/office/2007/relationships/media" Target="../media/media5.mp3"/><Relationship Id="rId14" Type="http://schemas.openxmlformats.org/officeDocument/2006/relationships/audio" Target="../media/media7.mp3"/><Relationship Id="rId22" Type="http://schemas.openxmlformats.org/officeDocument/2006/relationships/image" Target="../media/image1.png"/><Relationship Id="rId27" Type="http://schemas.openxmlformats.org/officeDocument/2006/relationships/image" Target="../media/image6.png"/><Relationship Id="rId30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-12488" y="0"/>
            <a:ext cx="9144000" cy="457200"/>
          </a:xfrm>
          <a:prstGeom prst="rect">
            <a:avLst/>
          </a:prstGeom>
          <a:solidFill>
            <a:srgbClr val="0000FF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GB" sz="2000" dirty="0" smtClean="0">
                <a:solidFill>
                  <a:srgbClr val="FFFF00"/>
                </a:solidFill>
                <a:latin typeface="Arial" pitchFamily="34" charset="0"/>
              </a:rPr>
              <a:t>DANS MON SAC  -  IN MY BACKPACK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7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988830"/>
              </p:ext>
            </p:extLst>
          </p:nvPr>
        </p:nvGraphicFramePr>
        <p:xfrm>
          <a:off x="13253" y="430455"/>
          <a:ext cx="9120992" cy="2462852"/>
        </p:xfrm>
        <a:graphic>
          <a:graphicData uri="http://schemas.openxmlformats.org/drawingml/2006/table">
            <a:tbl>
              <a:tblPr/>
              <a:tblGrid>
                <a:gridCol w="1756274"/>
                <a:gridCol w="1872208"/>
                <a:gridCol w="1872208"/>
                <a:gridCol w="1800200"/>
                <a:gridCol w="1820102"/>
              </a:tblGrid>
              <a:tr h="5243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exercise book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ballpoint pen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pencil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textbook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rubber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3681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le </a:t>
                      </a:r>
                      <a:r>
                        <a:rPr lang="en-GB" sz="2000" dirty="0" err="1"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recyclage</a:t>
                      </a:r>
                      <a:endParaRPr lang="en-GB" sz="2000" dirty="0"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-43284" y="2497800"/>
            <a:ext cx="1782802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dirty="0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un cahier</a:t>
            </a:r>
          </a:p>
          <a:p>
            <a:pPr algn="ctr">
              <a:spcAft>
                <a:spcPts val="0"/>
              </a:spcAft>
            </a:pPr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32301" y="2497800"/>
            <a:ext cx="1882729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dirty="0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un </a:t>
            </a:r>
            <a:r>
              <a:rPr lang="en-GB" sz="2000" dirty="0" err="1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stylo</a:t>
            </a:r>
            <a:endParaRPr lang="en-GB" sz="2000" dirty="0" smtClean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  <a:p>
            <a:pPr algn="ctr">
              <a:spcAft>
                <a:spcPts val="0"/>
              </a:spcAft>
            </a:pPr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22247" y="2497800"/>
            <a:ext cx="1903004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dirty="0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un crayon</a:t>
            </a:r>
          </a:p>
          <a:p>
            <a:pPr algn="ctr">
              <a:spcAft>
                <a:spcPts val="0"/>
              </a:spcAft>
            </a:pPr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22715" y="2497800"/>
            <a:ext cx="1788240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dirty="0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un </a:t>
            </a:r>
            <a:r>
              <a:rPr lang="en-GB" sz="2000" dirty="0" err="1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livre</a:t>
            </a:r>
            <a:endParaRPr lang="en-GB" sz="2000" dirty="0" smtClean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  <a:p>
            <a:pPr algn="ctr">
              <a:spcAft>
                <a:spcPts val="0"/>
              </a:spcAft>
            </a:pPr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10955" y="2497800"/>
            <a:ext cx="1788240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en-GB" sz="2000" dirty="0" err="1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une</a:t>
            </a:r>
            <a:r>
              <a:rPr lang="en-GB" sz="2000" dirty="0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gomme</a:t>
            </a:r>
            <a:endParaRPr lang="en-GB" sz="2000" dirty="0" smtClean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  <a:p>
            <a:pPr lvl="0" algn="ctr"/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graphicFrame>
        <p:nvGraphicFramePr>
          <p:cNvPr id="20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556604"/>
              </p:ext>
            </p:extLst>
          </p:nvPr>
        </p:nvGraphicFramePr>
        <p:xfrm>
          <a:off x="-985" y="3475343"/>
          <a:ext cx="9120992" cy="2713456"/>
        </p:xfrm>
        <a:graphic>
          <a:graphicData uri="http://schemas.openxmlformats.org/drawingml/2006/table">
            <a:tbl>
              <a:tblPr/>
              <a:tblGrid>
                <a:gridCol w="1756274"/>
                <a:gridCol w="1872208"/>
                <a:gridCol w="1872208"/>
                <a:gridCol w="1800200"/>
                <a:gridCol w="1820102"/>
              </a:tblGrid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ruler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planner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pencil case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mobile 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calculator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3151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7391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le </a:t>
                      </a:r>
                      <a:r>
                        <a:rPr lang="en-GB" sz="2000" dirty="0" err="1"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recyclage</a:t>
                      </a:r>
                      <a:endParaRPr lang="en-GB" sz="2000" dirty="0"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-43284" y="5451672"/>
            <a:ext cx="1782802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dirty="0" err="1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une</a:t>
            </a:r>
            <a:r>
              <a:rPr lang="en-GB" sz="2000" dirty="0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règle</a:t>
            </a:r>
            <a:endParaRPr lang="en-GB" sz="2000" dirty="0" smtClean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  <a:p>
            <a:pPr algn="ctr">
              <a:spcAft>
                <a:spcPts val="0"/>
              </a:spcAft>
            </a:pPr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739518" y="5451672"/>
            <a:ext cx="1882729" cy="1015663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un agenda /</a:t>
            </a:r>
          </a:p>
          <a:p>
            <a:pPr algn="ctr">
              <a:spcAft>
                <a:spcPts val="0"/>
              </a:spcAft>
            </a:pPr>
            <a:r>
              <a:rPr lang="en-GB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un carnet de </a:t>
            </a:r>
            <a:r>
              <a:rPr lang="en-GB" sz="2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textes</a:t>
            </a:r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615030" y="5451672"/>
            <a:ext cx="1907685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une</a:t>
            </a:r>
            <a:r>
              <a:rPr lang="en-GB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trousse</a:t>
            </a:r>
            <a:endParaRPr lang="en-GB" sz="20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Aft>
                <a:spcPts val="0"/>
              </a:spcAft>
            </a:pPr>
            <a:endParaRPr lang="en-GB" sz="2000" dirty="0" smtClean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483833" y="5451672"/>
            <a:ext cx="1874859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un (</a:t>
            </a:r>
            <a:r>
              <a:rPr lang="en-GB" sz="2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téléphone</a:t>
            </a:r>
            <a:r>
              <a:rPr lang="en-GB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) portable</a:t>
            </a:r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299772" y="5464711"/>
            <a:ext cx="1847356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2000" dirty="0" smtClean="0">
                <a:solidFill>
                  <a:srgbClr val="FFFF00"/>
                </a:solidFill>
                <a:latin typeface="Arial" pitchFamily="34" charset="0"/>
                <a:ea typeface="Times New Roman"/>
                <a:cs typeface="Arial" pitchFamily="34" charset="0"/>
              </a:rPr>
              <a:t>une calculatrice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353" y="1132343"/>
            <a:ext cx="1247775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463" y="1164116"/>
            <a:ext cx="1162050" cy="126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7099" y="1051380"/>
            <a:ext cx="504825" cy="162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2010" y="1114926"/>
            <a:ext cx="1495425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114926"/>
            <a:ext cx="1352550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49" y="4074834"/>
            <a:ext cx="1409700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351" y="4074834"/>
            <a:ext cx="1438275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896" y="4056075"/>
            <a:ext cx="13525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1199" y="4074834"/>
            <a:ext cx="944652" cy="1200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3213" y="3932785"/>
            <a:ext cx="1352550" cy="1326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cahier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32"/>
          <a:stretch>
            <a:fillRect/>
          </a:stretch>
        </p:blipFill>
        <p:spPr>
          <a:xfrm>
            <a:off x="695717" y="2893530"/>
            <a:ext cx="304800" cy="304800"/>
          </a:xfrm>
          <a:prstGeom prst="rect">
            <a:avLst/>
          </a:prstGeom>
        </p:spPr>
      </p:pic>
      <p:pic>
        <p:nvPicPr>
          <p:cNvPr id="3" name="stylo.mp3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32"/>
          <a:stretch>
            <a:fillRect/>
          </a:stretch>
        </p:blipFill>
        <p:spPr>
          <a:xfrm>
            <a:off x="2668749" y="2851743"/>
            <a:ext cx="304800" cy="304800"/>
          </a:xfrm>
          <a:prstGeom prst="rect">
            <a:avLst/>
          </a:prstGeom>
        </p:spPr>
      </p:pic>
      <p:pic>
        <p:nvPicPr>
          <p:cNvPr id="5" name="crayon.mp3">
            <a:hlinkClick r:id="" action="ppaction://media"/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32"/>
          <a:stretch>
            <a:fillRect/>
          </a:stretch>
        </p:blipFill>
        <p:spPr>
          <a:xfrm>
            <a:off x="4507124" y="2851743"/>
            <a:ext cx="304800" cy="304800"/>
          </a:xfrm>
          <a:prstGeom prst="rect">
            <a:avLst/>
          </a:prstGeom>
        </p:spPr>
      </p:pic>
      <p:pic>
        <p:nvPicPr>
          <p:cNvPr id="6" name="livre.mp3">
            <a:hlinkClick r:id="" action="ppaction://media"/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32"/>
          <a:stretch>
            <a:fillRect/>
          </a:stretch>
        </p:blipFill>
        <p:spPr>
          <a:xfrm>
            <a:off x="6287322" y="2839434"/>
            <a:ext cx="304800" cy="304800"/>
          </a:xfrm>
          <a:prstGeom prst="rect">
            <a:avLst/>
          </a:prstGeom>
        </p:spPr>
      </p:pic>
      <p:pic>
        <p:nvPicPr>
          <p:cNvPr id="9" name="gomme.mp3">
            <a:hlinkClick r:id="" action="ppaction://media"/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32"/>
          <a:stretch>
            <a:fillRect/>
          </a:stretch>
        </p:blipFill>
        <p:spPr>
          <a:xfrm>
            <a:off x="8006213" y="2821352"/>
            <a:ext cx="306549" cy="306549"/>
          </a:xfrm>
          <a:prstGeom prst="rect">
            <a:avLst/>
          </a:prstGeom>
        </p:spPr>
      </p:pic>
      <p:pic>
        <p:nvPicPr>
          <p:cNvPr id="10" name="regle.mp3">
            <a:hlinkClick r:id="" action="ppaction://media"/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32"/>
          <a:stretch>
            <a:fillRect/>
          </a:stretch>
        </p:blipFill>
        <p:spPr>
          <a:xfrm>
            <a:off x="720298" y="5803157"/>
            <a:ext cx="304800" cy="304800"/>
          </a:xfrm>
          <a:prstGeom prst="rect">
            <a:avLst/>
          </a:prstGeom>
        </p:spPr>
      </p:pic>
      <p:pic>
        <p:nvPicPr>
          <p:cNvPr id="11" name="agenda.mp3">
            <a:hlinkClick r:id="" action="ppaction://media"/>
          </p:cNvPr>
          <p:cNvPicPr>
            <a:picLocks noChangeAspect="1"/>
          </p:cNvPicPr>
          <p:nvPr>
            <a:audioFile r:link="rId14"/>
            <p:extLst>
              <p:ext uri="{DAA4B4D4-6D71-4841-9C94-3DE7FCFB9230}">
                <p14:media xmlns:p14="http://schemas.microsoft.com/office/powerpoint/2010/main" r:embed="rId13"/>
              </p:ext>
            </p:extLst>
          </p:nvPr>
        </p:nvPicPr>
        <p:blipFill>
          <a:blip r:embed="rId32"/>
          <a:stretch>
            <a:fillRect/>
          </a:stretch>
        </p:blipFill>
        <p:spPr>
          <a:xfrm>
            <a:off x="3115826" y="6159558"/>
            <a:ext cx="304800" cy="304800"/>
          </a:xfrm>
          <a:prstGeom prst="rect">
            <a:avLst/>
          </a:prstGeom>
        </p:spPr>
      </p:pic>
      <p:pic>
        <p:nvPicPr>
          <p:cNvPr id="12" name="trousse.mp3">
            <a:hlinkClick r:id="" action="ppaction://media"/>
          </p:cNvPr>
          <p:cNvPicPr>
            <a:picLocks noChangeAspect="1"/>
          </p:cNvPicPr>
          <p:nvPr>
            <a:audioFile r:link="rId16"/>
            <p:extLst>
              <p:ext uri="{DAA4B4D4-6D71-4841-9C94-3DE7FCFB9230}">
                <p14:media xmlns:p14="http://schemas.microsoft.com/office/powerpoint/2010/main" r:embed="rId15"/>
              </p:ext>
            </p:extLst>
          </p:nvPr>
        </p:nvPicPr>
        <p:blipFill>
          <a:blip r:embed="rId32"/>
          <a:stretch>
            <a:fillRect/>
          </a:stretch>
        </p:blipFill>
        <p:spPr>
          <a:xfrm>
            <a:off x="4419600" y="5894589"/>
            <a:ext cx="257130" cy="257130"/>
          </a:xfrm>
          <a:prstGeom prst="rect">
            <a:avLst/>
          </a:prstGeom>
        </p:spPr>
      </p:pic>
      <p:pic>
        <p:nvPicPr>
          <p:cNvPr id="13" name="telephone.mp3">
            <a:hlinkClick r:id="" action="ppaction://media"/>
          </p:cNvPr>
          <p:cNvPicPr>
            <a:picLocks noChangeAspect="1"/>
          </p:cNvPicPr>
          <p:nvPr>
            <a:audioFile r:link="rId18"/>
            <p:extLst>
              <p:ext uri="{DAA4B4D4-6D71-4841-9C94-3DE7FCFB9230}">
                <p14:media xmlns:p14="http://schemas.microsoft.com/office/powerpoint/2010/main" r:embed="rId17"/>
              </p:ext>
            </p:extLst>
          </p:nvPr>
        </p:nvPicPr>
        <p:blipFill>
          <a:blip r:embed="rId32"/>
          <a:stretch>
            <a:fillRect/>
          </a:stretch>
        </p:blipFill>
        <p:spPr>
          <a:xfrm>
            <a:off x="6966045" y="5742189"/>
            <a:ext cx="304800" cy="304800"/>
          </a:xfrm>
          <a:prstGeom prst="rect">
            <a:avLst/>
          </a:prstGeom>
        </p:spPr>
      </p:pic>
      <p:pic>
        <p:nvPicPr>
          <p:cNvPr id="14" name="calculatrice.mp3">
            <a:hlinkClick r:id="" action="ppaction://media"/>
          </p:cNvPr>
          <p:cNvPicPr>
            <a:picLocks noChangeAspect="1"/>
          </p:cNvPicPr>
          <p:nvPr>
            <a:audioFile r:link="rId20"/>
            <p:extLst>
              <p:ext uri="{DAA4B4D4-6D71-4841-9C94-3DE7FCFB9230}">
                <p14:media xmlns:p14="http://schemas.microsoft.com/office/powerpoint/2010/main" r:embed="rId19"/>
              </p:ext>
            </p:extLst>
          </p:nvPr>
        </p:nvPicPr>
        <p:blipFill>
          <a:blip r:embed="rId32"/>
          <a:stretch>
            <a:fillRect/>
          </a:stretch>
        </p:blipFill>
        <p:spPr>
          <a:xfrm>
            <a:off x="8794395" y="5525396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040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436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1123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9" dur="1619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8" dur="1306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7" dur="1410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6" dur="1567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5" dur="3552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4" dur="1332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3" dur="2246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8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2" dur="2037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9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audio>
              <p:cMediaNode vol="80000">
                <p:cTn id="9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audio>
              <p:cMediaNode vol="80000">
                <p:cTn id="9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80000">
                <p:cTn id="9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 vol="80000">
                <p:cTn id="9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audio>
              <p:cMediaNode vol="80000">
                <p:cTn id="9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audio>
              <p:cMediaNode vol="80000">
                <p:cTn id="9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audio>
              <p:cMediaNode vol="80000">
                <p:cTn id="10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  <p:audio>
              <p:cMediaNode vol="80000">
                <p:cTn id="10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  <p:audio>
              <p:cMediaNode vol="80000">
                <p:cTn id="10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8" grpId="0" animBg="1"/>
      <p:bldP spid="15" grpId="0" animBg="1"/>
      <p:bldP spid="16" grpId="0" animBg="1"/>
      <p:bldP spid="18" grpId="0" animBg="1"/>
      <p:bldP spid="19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-12488" y="0"/>
            <a:ext cx="9144000" cy="457200"/>
          </a:xfrm>
          <a:prstGeom prst="rect">
            <a:avLst/>
          </a:prstGeom>
          <a:solidFill>
            <a:srgbClr val="0000FF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en-GB" sz="2000" dirty="0">
                <a:solidFill>
                  <a:srgbClr val="FFFF00"/>
                </a:solidFill>
                <a:latin typeface="Arial" pitchFamily="34" charset="0"/>
              </a:rPr>
              <a:t>DANS MON SAC  -  IN MY BACKPACK</a:t>
            </a:r>
            <a:endParaRPr lang="en-US" dirty="0">
              <a:solidFill>
                <a:srgbClr val="FFFF00"/>
              </a:solidFill>
              <a:latin typeface="Arial" pitchFamily="34" charset="0"/>
            </a:endParaRPr>
          </a:p>
        </p:txBody>
      </p:sp>
      <p:graphicFrame>
        <p:nvGraphicFramePr>
          <p:cNvPr id="7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602427"/>
              </p:ext>
            </p:extLst>
          </p:nvPr>
        </p:nvGraphicFramePr>
        <p:xfrm>
          <a:off x="-985" y="623881"/>
          <a:ext cx="9120992" cy="2196440"/>
        </p:xfrm>
        <a:graphic>
          <a:graphicData uri="http://schemas.openxmlformats.org/drawingml/2006/table">
            <a:tbl>
              <a:tblPr/>
              <a:tblGrid>
                <a:gridCol w="1756274"/>
                <a:gridCol w="1872208"/>
                <a:gridCol w="1872208"/>
                <a:gridCol w="1800200"/>
                <a:gridCol w="1820102"/>
              </a:tblGrid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 bag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 purse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 fountain pen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 backpack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ipod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3681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le </a:t>
                      </a:r>
                      <a:r>
                        <a:rPr lang="en-GB" sz="2000" dirty="0" err="1"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recyclage</a:t>
                      </a:r>
                      <a:endParaRPr lang="en-GB" sz="2000" dirty="0"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2375168"/>
            <a:ext cx="1776176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dirty="0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un sac</a:t>
            </a:r>
          </a:p>
          <a:p>
            <a:pPr algn="ctr">
              <a:spcAft>
                <a:spcPts val="0"/>
              </a:spcAft>
            </a:pPr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32892" y="2375168"/>
            <a:ext cx="1903004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dirty="0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un</a:t>
            </a:r>
          </a:p>
          <a:p>
            <a:pPr algn="ctr">
              <a:spcAft>
                <a:spcPts val="0"/>
              </a:spcAft>
            </a:pPr>
            <a:r>
              <a:rPr lang="en-GB" sz="2000" dirty="0" err="1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porte-monnaie</a:t>
            </a:r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54787" y="2375168"/>
            <a:ext cx="1903004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un </a:t>
            </a:r>
            <a:r>
              <a:rPr lang="en-GB" sz="20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stylo</a:t>
            </a:r>
            <a:r>
              <a:rPr lang="en-GB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à </a:t>
            </a:r>
            <a:r>
              <a:rPr lang="en-GB" sz="20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écrire</a:t>
            </a:r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35864" y="2375168"/>
            <a:ext cx="1788240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un sac à </a:t>
            </a:r>
            <a:r>
              <a:rPr lang="en-GB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dos</a:t>
            </a:r>
          </a:p>
          <a:p>
            <a:pPr algn="ctr">
              <a:spcAft>
                <a:spcPts val="0"/>
              </a:spcAft>
            </a:pPr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164288" y="2375168"/>
            <a:ext cx="2160239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un </a:t>
            </a:r>
            <a:r>
              <a:rPr lang="en-GB" sz="20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lecteur</a:t>
            </a:r>
            <a:r>
              <a:rPr lang="en-GB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mp3/</a:t>
            </a:r>
            <a:endParaRPr lang="en-GB" sz="20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un </a:t>
            </a:r>
            <a:r>
              <a:rPr lang="en-GB" sz="20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baladeur</a:t>
            </a:r>
            <a:r>
              <a:rPr lang="en-GB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mp3</a:t>
            </a:r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graphicFrame>
        <p:nvGraphicFramePr>
          <p:cNvPr id="20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019515"/>
              </p:ext>
            </p:extLst>
          </p:nvPr>
        </p:nvGraphicFramePr>
        <p:xfrm>
          <a:off x="-5966" y="3717032"/>
          <a:ext cx="9120992" cy="2869272"/>
        </p:xfrm>
        <a:graphic>
          <a:graphicData uri="http://schemas.openxmlformats.org/drawingml/2006/table">
            <a:tbl>
              <a:tblPr/>
              <a:tblGrid>
                <a:gridCol w="1756274"/>
                <a:gridCol w="1872208"/>
                <a:gridCol w="1872208"/>
                <a:gridCol w="1800200"/>
                <a:gridCol w="1820102"/>
              </a:tblGrid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pencil sharpener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3681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7391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le </a:t>
                      </a:r>
                      <a:r>
                        <a:rPr lang="en-GB" sz="2000" dirty="0" err="1"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recyclage</a:t>
                      </a:r>
                      <a:endParaRPr lang="en-GB" sz="2000" dirty="0"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-48872" y="5877272"/>
            <a:ext cx="1824513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un </a:t>
            </a:r>
            <a:r>
              <a:rPr lang="en-GB" sz="20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taille</a:t>
            </a:r>
            <a:r>
              <a:rPr lang="en-GB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-crayon</a:t>
            </a:r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026" y="1137904"/>
            <a:ext cx="1223963" cy="1223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594" y="962946"/>
            <a:ext cx="1371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9457" y="1195586"/>
            <a:ext cx="1266825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7674" y="1187910"/>
            <a:ext cx="1123950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2205" y="1119386"/>
            <a:ext cx="1123950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624" y="4509120"/>
            <a:ext cx="1123950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4226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5" grpId="0" animBg="1"/>
      <p:bldP spid="16" grpId="0" animBg="1"/>
      <p:bldP spid="18" grpId="0" animBg="1"/>
      <p:bldP spid="19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116632"/>
            <a:ext cx="7344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0000FF"/>
                </a:solidFill>
              </a:rPr>
              <a:t>Test yourself !</a:t>
            </a:r>
          </a:p>
          <a:p>
            <a:pPr algn="ctr"/>
            <a:r>
              <a:rPr lang="en-GB" sz="2400" b="1" dirty="0" err="1" smtClean="0">
                <a:solidFill>
                  <a:srgbClr val="0000FF"/>
                </a:solidFill>
              </a:rPr>
              <a:t>Quelles</a:t>
            </a:r>
            <a:r>
              <a:rPr lang="en-GB" sz="2400" b="1" dirty="0" smtClean="0">
                <a:solidFill>
                  <a:srgbClr val="0000FF"/>
                </a:solidFill>
              </a:rPr>
              <a:t> </a:t>
            </a:r>
            <a:r>
              <a:rPr lang="en-GB" sz="2400" b="1" dirty="0" err="1" smtClean="0">
                <a:solidFill>
                  <a:srgbClr val="0000FF"/>
                </a:solidFill>
              </a:rPr>
              <a:t>voyelles</a:t>
            </a:r>
            <a:r>
              <a:rPr lang="en-GB" sz="2400" b="1" dirty="0" smtClean="0">
                <a:solidFill>
                  <a:srgbClr val="0000FF"/>
                </a:solidFill>
              </a:rPr>
              <a:t> </a:t>
            </a:r>
            <a:r>
              <a:rPr lang="en-GB" sz="2400" b="1" dirty="0" err="1" smtClean="0">
                <a:solidFill>
                  <a:srgbClr val="0000FF"/>
                </a:solidFill>
              </a:rPr>
              <a:t>manquent</a:t>
            </a:r>
            <a:r>
              <a:rPr lang="en-GB" sz="2400" b="1" dirty="0" smtClean="0">
                <a:solidFill>
                  <a:srgbClr val="0000FF"/>
                </a:solidFill>
              </a:rPr>
              <a:t> ? </a:t>
            </a:r>
            <a:r>
              <a:rPr lang="en-GB" sz="2400" b="1" i="1" dirty="0" smtClean="0">
                <a:solidFill>
                  <a:srgbClr val="0000FF"/>
                </a:solidFill>
              </a:rPr>
              <a:t>Which vowels are missing ?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67544" y="1268760"/>
            <a:ext cx="3816424" cy="51125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AutoNum type="arabicPeriod"/>
            </a:pPr>
            <a:r>
              <a:rPr lang="en-GB" sz="2000" dirty="0" smtClean="0">
                <a:solidFill>
                  <a:srgbClr val="FF0000"/>
                </a:solidFill>
              </a:rPr>
              <a:t>*n  c*h**r</a:t>
            </a:r>
          </a:p>
          <a:p>
            <a:pPr marL="342900" indent="-342900">
              <a:buAutoNum type="arabicPeriod"/>
            </a:pPr>
            <a:endParaRPr lang="en-GB" sz="2000" dirty="0" smtClean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n-GB" sz="2000" dirty="0" smtClean="0">
                <a:solidFill>
                  <a:srgbClr val="FF0000"/>
                </a:solidFill>
              </a:rPr>
              <a:t>*n*  r*</a:t>
            </a:r>
            <a:r>
              <a:rPr lang="en-GB" sz="2000" dirty="0" err="1" smtClean="0">
                <a:solidFill>
                  <a:srgbClr val="FF0000"/>
                </a:solidFill>
              </a:rPr>
              <a:t>gl</a:t>
            </a:r>
            <a:r>
              <a:rPr lang="en-GB" sz="2000" dirty="0" smtClean="0">
                <a:solidFill>
                  <a:srgbClr val="FF0000"/>
                </a:solidFill>
              </a:rPr>
              <a:t>*</a:t>
            </a:r>
          </a:p>
          <a:p>
            <a:pPr marL="342900" indent="-342900">
              <a:buAutoNum type="arabicPeriod"/>
            </a:pPr>
            <a:endParaRPr lang="en-GB" sz="2000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n-GB" sz="2000" dirty="0" smtClean="0">
                <a:solidFill>
                  <a:srgbClr val="FF0000"/>
                </a:solidFill>
              </a:rPr>
              <a:t>*n  p*</a:t>
            </a:r>
            <a:r>
              <a:rPr lang="en-GB" sz="2000" dirty="0" err="1" smtClean="0">
                <a:solidFill>
                  <a:srgbClr val="FF0000"/>
                </a:solidFill>
              </a:rPr>
              <a:t>rt</a:t>
            </a:r>
            <a:r>
              <a:rPr lang="en-GB" sz="2000" dirty="0" smtClean="0">
                <a:solidFill>
                  <a:srgbClr val="FF0000"/>
                </a:solidFill>
              </a:rPr>
              <a:t>*</a:t>
            </a:r>
            <a:r>
              <a:rPr lang="en-GB" sz="2000" dirty="0" err="1" smtClean="0">
                <a:solidFill>
                  <a:srgbClr val="FF0000"/>
                </a:solidFill>
              </a:rPr>
              <a:t>bl</a:t>
            </a:r>
            <a:r>
              <a:rPr lang="en-GB" sz="2000" dirty="0" smtClean="0">
                <a:solidFill>
                  <a:srgbClr val="FF0000"/>
                </a:solidFill>
              </a:rPr>
              <a:t>*</a:t>
            </a:r>
          </a:p>
          <a:p>
            <a:pPr marL="342900" indent="-342900">
              <a:buAutoNum type="arabicPeriod"/>
            </a:pPr>
            <a:endParaRPr lang="en-GB" sz="2000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n-GB" sz="2000" dirty="0" smtClean="0">
                <a:solidFill>
                  <a:srgbClr val="FF0000"/>
                </a:solidFill>
              </a:rPr>
              <a:t>*ne  g*mm*</a:t>
            </a:r>
          </a:p>
          <a:p>
            <a:pPr marL="342900" indent="-342900">
              <a:buAutoNum type="arabicPeriod"/>
            </a:pPr>
            <a:endParaRPr lang="en-GB" sz="2000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n-GB" sz="2000" dirty="0" smtClean="0">
                <a:solidFill>
                  <a:srgbClr val="FF0000"/>
                </a:solidFill>
              </a:rPr>
              <a:t>*n  l*</a:t>
            </a:r>
            <a:r>
              <a:rPr lang="en-GB" sz="2000" dirty="0" err="1" smtClean="0">
                <a:solidFill>
                  <a:srgbClr val="FF0000"/>
                </a:solidFill>
              </a:rPr>
              <a:t>vr</a:t>
            </a:r>
            <a:r>
              <a:rPr lang="en-GB" sz="2000" dirty="0" smtClean="0">
                <a:solidFill>
                  <a:srgbClr val="FF0000"/>
                </a:solidFill>
              </a:rPr>
              <a:t>*</a:t>
            </a:r>
          </a:p>
          <a:p>
            <a:pPr marL="342900" indent="-342900">
              <a:buAutoNum type="arabicPeriod"/>
            </a:pPr>
            <a:endParaRPr lang="en-GB" sz="2000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n-GB" sz="2000" dirty="0" smtClean="0">
                <a:solidFill>
                  <a:srgbClr val="FF0000"/>
                </a:solidFill>
              </a:rPr>
              <a:t>*n* c*</a:t>
            </a:r>
            <a:r>
              <a:rPr lang="en-GB" sz="2000" dirty="0" err="1" smtClean="0">
                <a:solidFill>
                  <a:srgbClr val="FF0000"/>
                </a:solidFill>
              </a:rPr>
              <a:t>lc</a:t>
            </a:r>
            <a:r>
              <a:rPr lang="en-GB" sz="2000" dirty="0" smtClean="0">
                <a:solidFill>
                  <a:srgbClr val="FF0000"/>
                </a:solidFill>
              </a:rPr>
              <a:t>*l*</a:t>
            </a:r>
            <a:r>
              <a:rPr lang="en-GB" sz="2000" dirty="0" err="1" smtClean="0">
                <a:solidFill>
                  <a:srgbClr val="FF0000"/>
                </a:solidFill>
              </a:rPr>
              <a:t>tr</a:t>
            </a:r>
            <a:r>
              <a:rPr lang="en-GB" sz="2000" dirty="0" smtClean="0">
                <a:solidFill>
                  <a:srgbClr val="FF0000"/>
                </a:solidFill>
              </a:rPr>
              <a:t>*c*</a:t>
            </a:r>
          </a:p>
          <a:p>
            <a:pPr marL="342900" indent="-342900">
              <a:buAutoNum type="arabicPeriod"/>
            </a:pPr>
            <a:endParaRPr lang="en-GB" sz="2000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n-GB" sz="2000" dirty="0" smtClean="0">
                <a:solidFill>
                  <a:srgbClr val="FF0000"/>
                </a:solidFill>
              </a:rPr>
              <a:t>*n  </a:t>
            </a:r>
            <a:r>
              <a:rPr lang="en-GB" sz="2000" dirty="0" err="1" smtClean="0">
                <a:solidFill>
                  <a:srgbClr val="FF0000"/>
                </a:solidFill>
              </a:rPr>
              <a:t>cr</a:t>
            </a:r>
            <a:r>
              <a:rPr lang="en-GB" sz="2000" dirty="0" smtClean="0">
                <a:solidFill>
                  <a:srgbClr val="FF0000"/>
                </a:solidFill>
              </a:rPr>
              <a:t>*y*n</a:t>
            </a:r>
          </a:p>
          <a:p>
            <a:pPr marL="342900" indent="-342900">
              <a:buAutoNum type="arabicPeriod"/>
            </a:pPr>
            <a:endParaRPr lang="en-GB" sz="2000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n-GB" sz="2000" dirty="0" smtClean="0">
                <a:solidFill>
                  <a:srgbClr val="FF0000"/>
                </a:solidFill>
              </a:rPr>
              <a:t>*n*  </a:t>
            </a:r>
            <a:r>
              <a:rPr lang="en-GB" sz="2000" dirty="0" err="1" smtClean="0">
                <a:solidFill>
                  <a:srgbClr val="FF0000"/>
                </a:solidFill>
              </a:rPr>
              <a:t>tr</a:t>
            </a:r>
            <a:r>
              <a:rPr lang="en-GB" sz="2000" dirty="0" smtClean="0">
                <a:solidFill>
                  <a:srgbClr val="FF0000"/>
                </a:solidFill>
              </a:rPr>
              <a:t>**</a:t>
            </a:r>
            <a:r>
              <a:rPr lang="en-GB" sz="2000" dirty="0" err="1" smtClean="0">
                <a:solidFill>
                  <a:srgbClr val="FF0000"/>
                </a:solidFill>
              </a:rPr>
              <a:t>ss</a:t>
            </a:r>
            <a:r>
              <a:rPr lang="en-GB" sz="2000" dirty="0" smtClean="0">
                <a:solidFill>
                  <a:srgbClr val="FF0000"/>
                </a:solidFill>
              </a:rPr>
              <a:t>*</a:t>
            </a:r>
          </a:p>
          <a:p>
            <a:pPr marL="342900" indent="-342900">
              <a:buAutoNum type="arabicPeriod"/>
            </a:pPr>
            <a:endParaRPr lang="en-GB" sz="2000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endParaRPr lang="en-GB" sz="2000" dirty="0" smtClean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788024" y="1268760"/>
            <a:ext cx="3816424" cy="51125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AutoNum type="arabicPeriod"/>
            </a:pPr>
            <a:r>
              <a:rPr lang="en-GB" sz="2000" dirty="0" smtClean="0">
                <a:solidFill>
                  <a:srgbClr val="FF0000"/>
                </a:solidFill>
              </a:rPr>
              <a:t>Un cahier      </a:t>
            </a:r>
            <a:r>
              <a:rPr lang="en-GB" dirty="0" smtClean="0">
                <a:solidFill>
                  <a:srgbClr val="0000FF"/>
                </a:solidFill>
              </a:rPr>
              <a:t>an exercise book</a:t>
            </a:r>
          </a:p>
          <a:p>
            <a:pPr marL="342900" indent="-342900">
              <a:buAutoNum type="arabicPeriod"/>
            </a:pPr>
            <a:endParaRPr lang="en-GB" sz="2000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n-GB" sz="2000" dirty="0" err="1" smtClean="0">
                <a:solidFill>
                  <a:srgbClr val="FF0000"/>
                </a:solidFill>
              </a:rPr>
              <a:t>Une</a:t>
            </a:r>
            <a:r>
              <a:rPr lang="en-GB" sz="2000" dirty="0" smtClean="0">
                <a:solidFill>
                  <a:srgbClr val="FF0000"/>
                </a:solidFill>
              </a:rPr>
              <a:t> </a:t>
            </a:r>
            <a:r>
              <a:rPr lang="en-GB" sz="2000" dirty="0" err="1" smtClean="0">
                <a:solidFill>
                  <a:srgbClr val="FF0000"/>
                </a:solidFill>
              </a:rPr>
              <a:t>règle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 smtClean="0">
                <a:solidFill>
                  <a:srgbClr val="FF0000"/>
                </a:solidFill>
              </a:rPr>
              <a:t>     </a:t>
            </a:r>
            <a:r>
              <a:rPr lang="en-GB" dirty="0" smtClean="0">
                <a:solidFill>
                  <a:srgbClr val="0000FF"/>
                </a:solidFill>
              </a:rPr>
              <a:t>a ruler</a:t>
            </a:r>
          </a:p>
          <a:p>
            <a:pPr marL="342900" indent="-342900">
              <a:buAutoNum type="arabicPeriod"/>
            </a:pPr>
            <a:endParaRPr lang="en-GB" sz="2000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n-GB" sz="2000" dirty="0" smtClean="0">
                <a:solidFill>
                  <a:srgbClr val="FF0000"/>
                </a:solidFill>
              </a:rPr>
              <a:t>Un portable  </a:t>
            </a:r>
            <a:r>
              <a:rPr lang="en-GB" dirty="0" smtClean="0">
                <a:solidFill>
                  <a:srgbClr val="0000FF"/>
                </a:solidFill>
              </a:rPr>
              <a:t>a mobile</a:t>
            </a:r>
          </a:p>
          <a:p>
            <a:pPr marL="342900" indent="-342900">
              <a:buAutoNum type="arabicPeriod"/>
            </a:pPr>
            <a:endParaRPr lang="en-GB" sz="2000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n-GB" sz="2000" dirty="0" err="1" smtClean="0">
                <a:solidFill>
                  <a:srgbClr val="FF0000"/>
                </a:solidFill>
              </a:rPr>
              <a:t>Une</a:t>
            </a:r>
            <a:r>
              <a:rPr lang="en-GB" sz="2000" dirty="0" smtClean="0">
                <a:solidFill>
                  <a:srgbClr val="FF0000"/>
                </a:solidFill>
              </a:rPr>
              <a:t> </a:t>
            </a:r>
            <a:r>
              <a:rPr lang="en-GB" sz="2000" dirty="0" err="1" smtClean="0">
                <a:solidFill>
                  <a:srgbClr val="FF0000"/>
                </a:solidFill>
              </a:rPr>
              <a:t>gomme</a:t>
            </a:r>
            <a:r>
              <a:rPr lang="en-GB" sz="2000" dirty="0" smtClean="0">
                <a:solidFill>
                  <a:srgbClr val="FF0000"/>
                </a:solidFill>
              </a:rPr>
              <a:t>  </a:t>
            </a:r>
            <a:r>
              <a:rPr lang="en-GB" dirty="0" smtClean="0">
                <a:solidFill>
                  <a:srgbClr val="0000FF"/>
                </a:solidFill>
              </a:rPr>
              <a:t>a rubber</a:t>
            </a:r>
          </a:p>
          <a:p>
            <a:pPr marL="342900" indent="-342900">
              <a:buAutoNum type="arabicPeriod"/>
            </a:pPr>
            <a:endParaRPr lang="en-GB" dirty="0">
              <a:solidFill>
                <a:srgbClr val="0000FF"/>
              </a:solidFill>
            </a:endParaRPr>
          </a:p>
          <a:p>
            <a:pPr marL="342900" indent="-342900">
              <a:buAutoNum type="arabicPeriod"/>
            </a:pPr>
            <a:r>
              <a:rPr lang="en-GB" sz="2000" dirty="0" smtClean="0">
                <a:solidFill>
                  <a:srgbClr val="FF0000"/>
                </a:solidFill>
              </a:rPr>
              <a:t>Un </a:t>
            </a:r>
            <a:r>
              <a:rPr lang="en-GB" sz="2000" dirty="0" err="1" smtClean="0">
                <a:solidFill>
                  <a:srgbClr val="FF0000"/>
                </a:solidFill>
              </a:rPr>
              <a:t>livre</a:t>
            </a:r>
            <a:r>
              <a:rPr lang="en-GB" sz="2000" dirty="0" smtClean="0">
                <a:solidFill>
                  <a:srgbClr val="FF0000"/>
                </a:solidFill>
              </a:rPr>
              <a:t>          </a:t>
            </a:r>
            <a:r>
              <a:rPr lang="en-GB" dirty="0" smtClean="0">
                <a:solidFill>
                  <a:srgbClr val="0000FF"/>
                </a:solidFill>
              </a:rPr>
              <a:t>a book</a:t>
            </a:r>
          </a:p>
          <a:p>
            <a:pPr marL="342900" indent="-342900">
              <a:buAutoNum type="arabicPeriod"/>
            </a:pPr>
            <a:endParaRPr lang="en-GB" sz="2000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n-GB" sz="2000" dirty="0" err="1" smtClean="0">
                <a:solidFill>
                  <a:srgbClr val="FF0000"/>
                </a:solidFill>
              </a:rPr>
              <a:t>Une</a:t>
            </a:r>
            <a:r>
              <a:rPr lang="en-GB" sz="2000" dirty="0" smtClean="0">
                <a:solidFill>
                  <a:srgbClr val="FF0000"/>
                </a:solidFill>
              </a:rPr>
              <a:t> </a:t>
            </a:r>
            <a:r>
              <a:rPr lang="en-GB" sz="2000" dirty="0" err="1" smtClean="0">
                <a:solidFill>
                  <a:srgbClr val="FF0000"/>
                </a:solidFill>
              </a:rPr>
              <a:t>calculatrice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 smtClean="0">
                <a:solidFill>
                  <a:srgbClr val="FF0000"/>
                </a:solidFill>
              </a:rPr>
              <a:t> </a:t>
            </a:r>
            <a:r>
              <a:rPr lang="en-GB" dirty="0" smtClean="0">
                <a:solidFill>
                  <a:srgbClr val="0000FF"/>
                </a:solidFill>
              </a:rPr>
              <a:t>a calculator  </a:t>
            </a:r>
          </a:p>
          <a:p>
            <a:pPr marL="342900" indent="-342900">
              <a:buAutoNum type="arabicPeriod"/>
            </a:pPr>
            <a:endParaRPr lang="en-GB" dirty="0">
              <a:solidFill>
                <a:srgbClr val="0000FF"/>
              </a:solidFill>
            </a:endParaRPr>
          </a:p>
          <a:p>
            <a:pPr marL="342900" indent="-342900">
              <a:buAutoNum type="arabicPeriod"/>
            </a:pPr>
            <a:r>
              <a:rPr lang="en-GB" sz="2000" dirty="0" smtClean="0">
                <a:solidFill>
                  <a:srgbClr val="FF0000"/>
                </a:solidFill>
              </a:rPr>
              <a:t>Un crayon      </a:t>
            </a:r>
            <a:r>
              <a:rPr lang="en-GB" dirty="0" smtClean="0">
                <a:solidFill>
                  <a:srgbClr val="0000FF"/>
                </a:solidFill>
              </a:rPr>
              <a:t>a pencil</a:t>
            </a:r>
          </a:p>
          <a:p>
            <a:pPr marL="342900" indent="-342900">
              <a:buAutoNum type="arabicPeriod"/>
            </a:pPr>
            <a:endParaRPr lang="en-GB" sz="2000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n-GB" sz="2000" dirty="0" err="1" smtClean="0">
                <a:solidFill>
                  <a:srgbClr val="FF0000"/>
                </a:solidFill>
              </a:rPr>
              <a:t>Une</a:t>
            </a:r>
            <a:r>
              <a:rPr lang="en-GB" sz="2000" dirty="0" smtClean="0">
                <a:solidFill>
                  <a:srgbClr val="FF0000"/>
                </a:solidFill>
              </a:rPr>
              <a:t> </a:t>
            </a:r>
            <a:r>
              <a:rPr lang="en-GB" sz="2000" dirty="0" err="1" smtClean="0">
                <a:solidFill>
                  <a:srgbClr val="FF0000"/>
                </a:solidFill>
              </a:rPr>
              <a:t>trousse</a:t>
            </a:r>
            <a:r>
              <a:rPr lang="en-GB" sz="2000" dirty="0" smtClean="0">
                <a:solidFill>
                  <a:srgbClr val="FF0000"/>
                </a:solidFill>
              </a:rPr>
              <a:t>  </a:t>
            </a:r>
            <a:r>
              <a:rPr lang="en-GB" dirty="0" smtClean="0">
                <a:solidFill>
                  <a:srgbClr val="0000FF"/>
                </a:solidFill>
              </a:rPr>
              <a:t>a pencil case    </a:t>
            </a:r>
          </a:p>
        </p:txBody>
      </p:sp>
    </p:spTree>
    <p:extLst>
      <p:ext uri="{BB962C8B-B14F-4D97-AF65-F5344CB8AC3E}">
        <p14:creationId xmlns:p14="http://schemas.microsoft.com/office/powerpoint/2010/main" val="2101673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332656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0000FF"/>
                </a:solidFill>
              </a:rPr>
              <a:t>When using this list of words, you will need two key verbs:</a:t>
            </a:r>
          </a:p>
        </p:txBody>
      </p:sp>
      <p:sp>
        <p:nvSpPr>
          <p:cNvPr id="5" name="Rectangle 4"/>
          <p:cNvSpPr/>
          <p:nvPr/>
        </p:nvSpPr>
        <p:spPr>
          <a:xfrm>
            <a:off x="2579296" y="908720"/>
            <a:ext cx="34328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J’ai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= I have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35896" y="1844824"/>
            <a:ext cx="58726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Il y a = there is / are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3140968"/>
            <a:ext cx="8964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00FF"/>
                </a:solidFill>
              </a:rPr>
              <a:t>What do these sentences mean in English ?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0" y="3602633"/>
            <a:ext cx="9144000" cy="61845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b="1" dirty="0" smtClean="0">
                <a:solidFill>
                  <a:srgbClr val="00B050"/>
                </a:solidFill>
              </a:rPr>
              <a:t>1. </a:t>
            </a:r>
            <a:r>
              <a:rPr lang="en-GB" sz="2400" b="1" dirty="0" err="1" smtClean="0">
                <a:solidFill>
                  <a:srgbClr val="00B050"/>
                </a:solidFill>
              </a:rPr>
              <a:t>Dans</a:t>
            </a:r>
            <a:r>
              <a:rPr lang="en-GB" sz="2400" b="1" dirty="0" smtClean="0">
                <a:solidFill>
                  <a:srgbClr val="00B050"/>
                </a:solidFill>
              </a:rPr>
              <a:t> </a:t>
            </a:r>
            <a:r>
              <a:rPr lang="en-GB" sz="2400" b="1" dirty="0" err="1" smtClean="0">
                <a:solidFill>
                  <a:srgbClr val="00B050"/>
                </a:solidFill>
              </a:rPr>
              <a:t>mon</a:t>
            </a:r>
            <a:r>
              <a:rPr lang="en-GB" sz="2400" b="1" dirty="0" smtClean="0">
                <a:solidFill>
                  <a:srgbClr val="00B050"/>
                </a:solidFill>
              </a:rPr>
              <a:t> sac </a:t>
            </a:r>
            <a:r>
              <a:rPr lang="en-GB" sz="2400" b="1" u="sng" dirty="0" err="1" smtClean="0">
                <a:solidFill>
                  <a:srgbClr val="00B050"/>
                </a:solidFill>
              </a:rPr>
              <a:t>j’ai</a:t>
            </a:r>
            <a:r>
              <a:rPr lang="en-GB" sz="2400" b="1" dirty="0" smtClean="0">
                <a:solidFill>
                  <a:srgbClr val="00B050"/>
                </a:solidFill>
              </a:rPr>
              <a:t> un </a:t>
            </a:r>
            <a:r>
              <a:rPr lang="en-GB" sz="2400" b="1" dirty="0" err="1" smtClean="0">
                <a:solidFill>
                  <a:srgbClr val="00B050"/>
                </a:solidFill>
              </a:rPr>
              <a:t>stylo</a:t>
            </a:r>
            <a:r>
              <a:rPr lang="en-GB" sz="2400" b="1" dirty="0" smtClean="0">
                <a:solidFill>
                  <a:srgbClr val="00B050"/>
                </a:solidFill>
              </a:rPr>
              <a:t> et un </a:t>
            </a:r>
            <a:r>
              <a:rPr lang="en-GB" sz="2400" b="1" dirty="0" err="1" smtClean="0">
                <a:solidFill>
                  <a:srgbClr val="00B050"/>
                </a:solidFill>
              </a:rPr>
              <a:t>livre</a:t>
            </a:r>
            <a:endParaRPr lang="en-GB" sz="2400" b="1" dirty="0">
              <a:solidFill>
                <a:srgbClr val="00B05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1425" y="4869160"/>
            <a:ext cx="9144000" cy="61845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b="1" dirty="0" smtClean="0">
                <a:solidFill>
                  <a:srgbClr val="00B050"/>
                </a:solidFill>
              </a:rPr>
              <a:t>2. </a:t>
            </a:r>
            <a:r>
              <a:rPr lang="en-GB" sz="2400" b="1" dirty="0" err="1" smtClean="0">
                <a:solidFill>
                  <a:srgbClr val="00B050"/>
                </a:solidFill>
              </a:rPr>
              <a:t>Dans</a:t>
            </a:r>
            <a:r>
              <a:rPr lang="en-GB" sz="2400" b="1" dirty="0" smtClean="0">
                <a:solidFill>
                  <a:srgbClr val="00B050"/>
                </a:solidFill>
              </a:rPr>
              <a:t> </a:t>
            </a:r>
            <a:r>
              <a:rPr lang="en-GB" sz="2400" b="1" dirty="0" err="1" smtClean="0">
                <a:solidFill>
                  <a:srgbClr val="00B050"/>
                </a:solidFill>
              </a:rPr>
              <a:t>mon</a:t>
            </a:r>
            <a:r>
              <a:rPr lang="en-GB" sz="2400" b="1" dirty="0" smtClean="0">
                <a:solidFill>
                  <a:srgbClr val="00B050"/>
                </a:solidFill>
              </a:rPr>
              <a:t> sac </a:t>
            </a:r>
            <a:r>
              <a:rPr lang="en-GB" sz="2400" b="1" u="sng" dirty="0" err="1" smtClean="0">
                <a:solidFill>
                  <a:srgbClr val="00B050"/>
                </a:solidFill>
              </a:rPr>
              <a:t>il</a:t>
            </a:r>
            <a:r>
              <a:rPr lang="en-GB" sz="2400" b="1" u="sng" dirty="0" smtClean="0">
                <a:solidFill>
                  <a:srgbClr val="00B050"/>
                </a:solidFill>
              </a:rPr>
              <a:t> y a</a:t>
            </a:r>
            <a:r>
              <a:rPr lang="en-GB" sz="2400" b="1" dirty="0" smtClean="0">
                <a:solidFill>
                  <a:srgbClr val="00B050"/>
                </a:solidFill>
              </a:rPr>
              <a:t> </a:t>
            </a:r>
            <a:r>
              <a:rPr lang="en-GB" sz="2400" b="1" dirty="0" err="1" smtClean="0">
                <a:solidFill>
                  <a:srgbClr val="00B050"/>
                </a:solidFill>
              </a:rPr>
              <a:t>trois</a:t>
            </a:r>
            <a:r>
              <a:rPr lang="en-GB" sz="2400" b="1" dirty="0" smtClean="0">
                <a:solidFill>
                  <a:srgbClr val="00B050"/>
                </a:solidFill>
              </a:rPr>
              <a:t> crayons, un portable et des cahiers.</a:t>
            </a:r>
            <a:endParaRPr lang="en-GB" sz="2400" b="1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29309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0000FF"/>
                </a:solidFill>
              </a:rPr>
              <a:t>1. In my bag </a:t>
            </a:r>
            <a:r>
              <a:rPr lang="en-GB" sz="2400" b="1" i="1" dirty="0" smtClean="0">
                <a:solidFill>
                  <a:srgbClr val="0000FF"/>
                </a:solidFill>
              </a:rPr>
              <a:t>I have </a:t>
            </a:r>
            <a:r>
              <a:rPr lang="en-GB" sz="2400" b="1" dirty="0" smtClean="0">
                <a:solidFill>
                  <a:srgbClr val="0000FF"/>
                </a:solidFill>
              </a:rPr>
              <a:t>a pen and a book</a:t>
            </a:r>
            <a:endParaRPr lang="en-GB" sz="2400" b="1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5579361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00FF"/>
                </a:solidFill>
              </a:rPr>
              <a:t>2</a:t>
            </a:r>
            <a:r>
              <a:rPr lang="en-GB" sz="2400" b="1" dirty="0" smtClean="0">
                <a:solidFill>
                  <a:srgbClr val="0000FF"/>
                </a:solidFill>
              </a:rPr>
              <a:t>. In my bag </a:t>
            </a:r>
            <a:r>
              <a:rPr lang="en-GB" sz="2400" b="1" i="1" dirty="0" smtClean="0">
                <a:solidFill>
                  <a:srgbClr val="0000FF"/>
                </a:solidFill>
              </a:rPr>
              <a:t>there are </a:t>
            </a:r>
            <a:r>
              <a:rPr lang="en-GB" sz="2400" b="1" dirty="0" smtClean="0">
                <a:solidFill>
                  <a:srgbClr val="0000FF"/>
                </a:solidFill>
              </a:rPr>
              <a:t>three pencils, a mobile and some exercise books</a:t>
            </a:r>
            <a:endParaRPr lang="en-GB" sz="2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738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9" grpId="0" animBg="1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16632"/>
            <a:ext cx="8964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00FF"/>
                </a:solidFill>
              </a:rPr>
              <a:t>Have a go at putting these sentences into French.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0" y="990607"/>
            <a:ext cx="9144000" cy="61845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b="1" dirty="0" smtClean="0">
                <a:solidFill>
                  <a:srgbClr val="00B050"/>
                </a:solidFill>
              </a:rPr>
              <a:t>1. In my bag I have a purse and a pencil case </a:t>
            </a:r>
            <a:endParaRPr lang="en-GB" sz="2400" b="1" dirty="0">
              <a:solidFill>
                <a:srgbClr val="00B05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1425" y="2257134"/>
            <a:ext cx="9144000" cy="61845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b="1" dirty="0" smtClean="0">
                <a:solidFill>
                  <a:srgbClr val="00B050"/>
                </a:solidFill>
              </a:rPr>
              <a:t>2. In my bag there is a planner and a calculator</a:t>
            </a:r>
            <a:endParaRPr lang="en-GB" sz="2400" b="1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68107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0000FF"/>
                </a:solidFill>
              </a:rPr>
              <a:t>1. </a:t>
            </a:r>
            <a:r>
              <a:rPr lang="en-GB" sz="2400" b="1" dirty="0" err="1" smtClean="0">
                <a:solidFill>
                  <a:srgbClr val="0000FF"/>
                </a:solidFill>
              </a:rPr>
              <a:t>Dans</a:t>
            </a:r>
            <a:r>
              <a:rPr lang="en-GB" sz="2400" b="1" dirty="0" smtClean="0">
                <a:solidFill>
                  <a:srgbClr val="0000FF"/>
                </a:solidFill>
              </a:rPr>
              <a:t> </a:t>
            </a:r>
            <a:r>
              <a:rPr lang="en-GB" sz="2400" b="1" dirty="0" err="1" smtClean="0">
                <a:solidFill>
                  <a:srgbClr val="0000FF"/>
                </a:solidFill>
              </a:rPr>
              <a:t>mon</a:t>
            </a:r>
            <a:r>
              <a:rPr lang="en-GB" sz="2400" b="1" dirty="0" smtClean="0">
                <a:solidFill>
                  <a:srgbClr val="0000FF"/>
                </a:solidFill>
              </a:rPr>
              <a:t> sac </a:t>
            </a:r>
            <a:r>
              <a:rPr lang="en-GB" sz="2400" b="1" dirty="0" err="1" smtClean="0">
                <a:solidFill>
                  <a:srgbClr val="0000FF"/>
                </a:solidFill>
              </a:rPr>
              <a:t>j’ai</a:t>
            </a:r>
            <a:r>
              <a:rPr lang="en-GB" sz="2400" b="1" dirty="0" smtClean="0">
                <a:solidFill>
                  <a:srgbClr val="0000FF"/>
                </a:solidFill>
              </a:rPr>
              <a:t> un </a:t>
            </a:r>
            <a:r>
              <a:rPr lang="en-GB" sz="2400" b="1" dirty="0" err="1" smtClean="0">
                <a:solidFill>
                  <a:srgbClr val="0000FF"/>
                </a:solidFill>
              </a:rPr>
              <a:t>porte-monnaie</a:t>
            </a:r>
            <a:r>
              <a:rPr lang="en-GB" sz="2400" b="1" dirty="0" smtClean="0">
                <a:solidFill>
                  <a:srgbClr val="0000FF"/>
                </a:solidFill>
              </a:rPr>
              <a:t> et </a:t>
            </a:r>
            <a:r>
              <a:rPr lang="en-GB" sz="2400" b="1" dirty="0" err="1" smtClean="0">
                <a:solidFill>
                  <a:srgbClr val="0000FF"/>
                </a:solidFill>
              </a:rPr>
              <a:t>une</a:t>
            </a:r>
            <a:r>
              <a:rPr lang="en-GB" sz="2400" b="1" dirty="0" smtClean="0">
                <a:solidFill>
                  <a:srgbClr val="0000FF"/>
                </a:solidFill>
              </a:rPr>
              <a:t> </a:t>
            </a:r>
            <a:r>
              <a:rPr lang="en-GB" sz="2400" b="1" dirty="0" err="1" smtClean="0">
                <a:solidFill>
                  <a:srgbClr val="0000FF"/>
                </a:solidFill>
              </a:rPr>
              <a:t>trousse</a:t>
            </a:r>
            <a:endParaRPr lang="en-GB" sz="2400" b="1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96733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00FF"/>
                </a:solidFill>
              </a:rPr>
              <a:t>2</a:t>
            </a:r>
            <a:r>
              <a:rPr lang="en-GB" sz="2400" b="1" dirty="0" smtClean="0">
                <a:solidFill>
                  <a:srgbClr val="0000FF"/>
                </a:solidFill>
              </a:rPr>
              <a:t>. </a:t>
            </a:r>
            <a:r>
              <a:rPr lang="en-GB" sz="2400" b="1" dirty="0" err="1" smtClean="0">
                <a:solidFill>
                  <a:srgbClr val="0000FF"/>
                </a:solidFill>
              </a:rPr>
              <a:t>Dans</a:t>
            </a:r>
            <a:r>
              <a:rPr lang="en-GB" sz="2400" b="1" dirty="0" smtClean="0">
                <a:solidFill>
                  <a:srgbClr val="0000FF"/>
                </a:solidFill>
              </a:rPr>
              <a:t> </a:t>
            </a:r>
            <a:r>
              <a:rPr lang="en-GB" sz="2400" b="1" dirty="0" err="1" smtClean="0">
                <a:solidFill>
                  <a:srgbClr val="0000FF"/>
                </a:solidFill>
              </a:rPr>
              <a:t>mon</a:t>
            </a:r>
            <a:r>
              <a:rPr lang="en-GB" sz="2400" b="1" dirty="0" smtClean="0">
                <a:solidFill>
                  <a:srgbClr val="0000FF"/>
                </a:solidFill>
              </a:rPr>
              <a:t> sac </a:t>
            </a:r>
            <a:r>
              <a:rPr lang="en-GB" sz="2400" b="1" dirty="0" err="1" smtClean="0">
                <a:solidFill>
                  <a:srgbClr val="0000FF"/>
                </a:solidFill>
              </a:rPr>
              <a:t>il</a:t>
            </a:r>
            <a:r>
              <a:rPr lang="en-GB" sz="2400" b="1" dirty="0" smtClean="0">
                <a:solidFill>
                  <a:srgbClr val="0000FF"/>
                </a:solidFill>
              </a:rPr>
              <a:t> y a un carnet de </a:t>
            </a:r>
            <a:r>
              <a:rPr lang="en-GB" sz="2400" b="1" dirty="0" err="1" smtClean="0">
                <a:solidFill>
                  <a:srgbClr val="0000FF"/>
                </a:solidFill>
              </a:rPr>
              <a:t>textes</a:t>
            </a:r>
            <a:r>
              <a:rPr lang="en-GB" sz="2400" b="1" dirty="0" smtClean="0">
                <a:solidFill>
                  <a:srgbClr val="0000FF"/>
                </a:solidFill>
              </a:rPr>
              <a:t> et </a:t>
            </a:r>
            <a:r>
              <a:rPr lang="en-GB" sz="2400" b="1" dirty="0" err="1" smtClean="0">
                <a:solidFill>
                  <a:srgbClr val="0000FF"/>
                </a:solidFill>
              </a:rPr>
              <a:t>une</a:t>
            </a:r>
            <a:r>
              <a:rPr lang="en-GB" sz="2400" b="1" dirty="0" smtClean="0">
                <a:solidFill>
                  <a:srgbClr val="0000FF"/>
                </a:solidFill>
              </a:rPr>
              <a:t> </a:t>
            </a:r>
            <a:r>
              <a:rPr lang="en-GB" sz="2400" b="1" dirty="0" err="1" smtClean="0">
                <a:solidFill>
                  <a:srgbClr val="0000FF"/>
                </a:solidFill>
              </a:rPr>
              <a:t>calculatrice</a:t>
            </a:r>
            <a:endParaRPr lang="en-GB" sz="2400" b="1" dirty="0">
              <a:solidFill>
                <a:srgbClr val="0000FF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0" y="3602633"/>
            <a:ext cx="9144000" cy="61845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b="1" dirty="0">
                <a:solidFill>
                  <a:srgbClr val="00B050"/>
                </a:solidFill>
              </a:rPr>
              <a:t>3</a:t>
            </a:r>
            <a:r>
              <a:rPr lang="en-GB" sz="2400" b="1" dirty="0" smtClean="0">
                <a:solidFill>
                  <a:srgbClr val="00B050"/>
                </a:solidFill>
              </a:rPr>
              <a:t>. In my bag there are some exercise books and some pens</a:t>
            </a:r>
            <a:endParaRPr lang="en-GB" sz="2400" b="1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512" y="436510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00FF"/>
                </a:solidFill>
              </a:rPr>
              <a:t>3</a:t>
            </a:r>
            <a:r>
              <a:rPr lang="en-GB" sz="2400" b="1" dirty="0" smtClean="0">
                <a:solidFill>
                  <a:srgbClr val="0000FF"/>
                </a:solidFill>
              </a:rPr>
              <a:t>. </a:t>
            </a:r>
            <a:r>
              <a:rPr lang="en-GB" sz="2400" b="1" dirty="0" err="1" smtClean="0">
                <a:solidFill>
                  <a:srgbClr val="0000FF"/>
                </a:solidFill>
              </a:rPr>
              <a:t>Dans</a:t>
            </a:r>
            <a:r>
              <a:rPr lang="en-GB" sz="2400" b="1" dirty="0" smtClean="0">
                <a:solidFill>
                  <a:srgbClr val="0000FF"/>
                </a:solidFill>
              </a:rPr>
              <a:t> </a:t>
            </a:r>
            <a:r>
              <a:rPr lang="en-GB" sz="2400" b="1" dirty="0" err="1" smtClean="0">
                <a:solidFill>
                  <a:srgbClr val="0000FF"/>
                </a:solidFill>
              </a:rPr>
              <a:t>mon</a:t>
            </a:r>
            <a:r>
              <a:rPr lang="en-GB" sz="2400" b="1" dirty="0" smtClean="0">
                <a:solidFill>
                  <a:srgbClr val="0000FF"/>
                </a:solidFill>
              </a:rPr>
              <a:t> sac </a:t>
            </a:r>
            <a:r>
              <a:rPr lang="en-GB" sz="2400" b="1" dirty="0" err="1" smtClean="0">
                <a:solidFill>
                  <a:srgbClr val="0000FF"/>
                </a:solidFill>
              </a:rPr>
              <a:t>il</a:t>
            </a:r>
            <a:r>
              <a:rPr lang="en-GB" sz="2400" b="1" dirty="0" smtClean="0">
                <a:solidFill>
                  <a:srgbClr val="0000FF"/>
                </a:solidFill>
              </a:rPr>
              <a:t> y a des cahiers et des </a:t>
            </a:r>
            <a:r>
              <a:rPr lang="en-GB" sz="2400" b="1" dirty="0" err="1" smtClean="0">
                <a:solidFill>
                  <a:srgbClr val="0000FF"/>
                </a:solidFill>
              </a:rPr>
              <a:t>stylos</a:t>
            </a:r>
            <a:endParaRPr lang="en-GB" sz="2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462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/>
      <p:bldP spid="6" grpId="0"/>
      <p:bldP spid="7" grpId="0" animBg="1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332656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0000FF"/>
                </a:solidFill>
              </a:rPr>
              <a:t>You will also need to make your verbs NEGATIVE:</a:t>
            </a:r>
          </a:p>
        </p:txBody>
      </p:sp>
      <p:sp>
        <p:nvSpPr>
          <p:cNvPr id="5" name="Rectangle 4"/>
          <p:cNvSpPr/>
          <p:nvPr/>
        </p:nvSpPr>
        <p:spPr>
          <a:xfrm>
            <a:off x="1067738" y="908720"/>
            <a:ext cx="699960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Je </a:t>
            </a:r>
            <a:r>
              <a:rPr lang="en-US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n’ai</a:t>
            </a:r>
            <a:r>
              <a:rPr lang="en-US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pas de= I don’t have</a:t>
            </a:r>
            <a:endParaRPr lang="en-US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1763" y="1844824"/>
            <a:ext cx="878272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Il </a:t>
            </a:r>
            <a:r>
              <a:rPr lang="en-US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n’y</a:t>
            </a:r>
            <a:r>
              <a:rPr lang="en-US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a pas de = there isn’t/ aren’t</a:t>
            </a:r>
            <a:endParaRPr lang="en-US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3140968"/>
            <a:ext cx="8964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00FF"/>
                </a:solidFill>
              </a:rPr>
              <a:t>What do these sentences mean in English ?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0" y="3602633"/>
            <a:ext cx="9144000" cy="61845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b="1" dirty="0" smtClean="0">
                <a:solidFill>
                  <a:srgbClr val="00B050"/>
                </a:solidFill>
              </a:rPr>
              <a:t>1. </a:t>
            </a:r>
            <a:r>
              <a:rPr lang="en-GB" sz="2400" b="1" dirty="0" err="1" smtClean="0">
                <a:solidFill>
                  <a:srgbClr val="00B050"/>
                </a:solidFill>
              </a:rPr>
              <a:t>Dans</a:t>
            </a:r>
            <a:r>
              <a:rPr lang="en-GB" sz="2400" b="1" dirty="0" smtClean="0">
                <a:solidFill>
                  <a:srgbClr val="00B050"/>
                </a:solidFill>
              </a:rPr>
              <a:t> </a:t>
            </a:r>
            <a:r>
              <a:rPr lang="en-GB" sz="2400" b="1" dirty="0" err="1" smtClean="0">
                <a:solidFill>
                  <a:srgbClr val="00B050"/>
                </a:solidFill>
              </a:rPr>
              <a:t>mon</a:t>
            </a:r>
            <a:r>
              <a:rPr lang="en-GB" sz="2400" b="1" dirty="0" smtClean="0">
                <a:solidFill>
                  <a:srgbClr val="00B050"/>
                </a:solidFill>
              </a:rPr>
              <a:t> sac </a:t>
            </a:r>
            <a:r>
              <a:rPr lang="en-GB" sz="2400" b="1" u="sng" dirty="0" smtClean="0">
                <a:solidFill>
                  <a:srgbClr val="00B050"/>
                </a:solidFill>
              </a:rPr>
              <a:t>je </a:t>
            </a:r>
            <a:r>
              <a:rPr lang="en-GB" sz="2400" b="1" u="sng" dirty="0" err="1" smtClean="0">
                <a:solidFill>
                  <a:srgbClr val="00B050"/>
                </a:solidFill>
              </a:rPr>
              <a:t>n’ai</a:t>
            </a:r>
            <a:r>
              <a:rPr lang="en-GB" sz="2400" b="1" u="sng" dirty="0" smtClean="0">
                <a:solidFill>
                  <a:srgbClr val="00B050"/>
                </a:solidFill>
              </a:rPr>
              <a:t> pas de</a:t>
            </a:r>
            <a:r>
              <a:rPr lang="en-GB" sz="2400" b="1" dirty="0">
                <a:solidFill>
                  <a:srgbClr val="00B050"/>
                </a:solidFill>
              </a:rPr>
              <a:t> </a:t>
            </a:r>
            <a:r>
              <a:rPr lang="en-GB" sz="2400" b="1" dirty="0" err="1" smtClean="0">
                <a:solidFill>
                  <a:srgbClr val="00B050"/>
                </a:solidFill>
              </a:rPr>
              <a:t>trousse</a:t>
            </a:r>
            <a:endParaRPr lang="en-GB" sz="2400" b="1" dirty="0">
              <a:solidFill>
                <a:srgbClr val="00B05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1425" y="4869160"/>
            <a:ext cx="9144000" cy="61845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b="1" dirty="0" smtClean="0">
                <a:solidFill>
                  <a:srgbClr val="00B050"/>
                </a:solidFill>
              </a:rPr>
              <a:t>2. </a:t>
            </a:r>
            <a:r>
              <a:rPr lang="en-GB" sz="2400" b="1" dirty="0" err="1" smtClean="0">
                <a:solidFill>
                  <a:srgbClr val="00B050"/>
                </a:solidFill>
              </a:rPr>
              <a:t>Dans</a:t>
            </a:r>
            <a:r>
              <a:rPr lang="en-GB" sz="2400" b="1" dirty="0" smtClean="0">
                <a:solidFill>
                  <a:srgbClr val="00B050"/>
                </a:solidFill>
              </a:rPr>
              <a:t> </a:t>
            </a:r>
            <a:r>
              <a:rPr lang="en-GB" sz="2400" b="1" dirty="0" err="1" smtClean="0">
                <a:solidFill>
                  <a:srgbClr val="00B050"/>
                </a:solidFill>
              </a:rPr>
              <a:t>mon</a:t>
            </a:r>
            <a:r>
              <a:rPr lang="en-GB" sz="2400" b="1" dirty="0" smtClean="0">
                <a:solidFill>
                  <a:srgbClr val="00B050"/>
                </a:solidFill>
              </a:rPr>
              <a:t> sac </a:t>
            </a:r>
            <a:r>
              <a:rPr lang="en-GB" sz="2400" b="1" u="sng" dirty="0" err="1" smtClean="0">
                <a:solidFill>
                  <a:srgbClr val="00B050"/>
                </a:solidFill>
              </a:rPr>
              <a:t>il</a:t>
            </a:r>
            <a:r>
              <a:rPr lang="en-GB" sz="2400" b="1" u="sng" dirty="0" smtClean="0">
                <a:solidFill>
                  <a:srgbClr val="00B050"/>
                </a:solidFill>
              </a:rPr>
              <a:t> </a:t>
            </a:r>
            <a:r>
              <a:rPr lang="en-GB" sz="2400" b="1" u="sng" dirty="0" err="1" smtClean="0">
                <a:solidFill>
                  <a:srgbClr val="00B050"/>
                </a:solidFill>
              </a:rPr>
              <a:t>n’y</a:t>
            </a:r>
            <a:r>
              <a:rPr lang="en-GB" sz="2400" b="1" u="sng" dirty="0" smtClean="0">
                <a:solidFill>
                  <a:srgbClr val="00B050"/>
                </a:solidFill>
              </a:rPr>
              <a:t> a pas de</a:t>
            </a:r>
            <a:r>
              <a:rPr lang="en-GB" sz="2400" b="1" dirty="0" smtClean="0">
                <a:solidFill>
                  <a:srgbClr val="00B050"/>
                </a:solidFill>
              </a:rPr>
              <a:t> </a:t>
            </a:r>
            <a:r>
              <a:rPr lang="en-GB" sz="2400" b="1" dirty="0" err="1" smtClean="0">
                <a:solidFill>
                  <a:srgbClr val="00B050"/>
                </a:solidFill>
              </a:rPr>
              <a:t>calculatrice</a:t>
            </a:r>
            <a:r>
              <a:rPr lang="en-GB" sz="2400" b="1" dirty="0" smtClean="0">
                <a:solidFill>
                  <a:srgbClr val="00B050"/>
                </a:solidFill>
              </a:rPr>
              <a:t> </a:t>
            </a:r>
            <a:r>
              <a:rPr lang="en-GB" sz="2400" b="1" dirty="0" err="1" smtClean="0">
                <a:solidFill>
                  <a:srgbClr val="00B050"/>
                </a:solidFill>
              </a:rPr>
              <a:t>ou</a:t>
            </a:r>
            <a:r>
              <a:rPr lang="en-GB" sz="2400" b="1" dirty="0" smtClean="0">
                <a:solidFill>
                  <a:srgbClr val="00B050"/>
                </a:solidFill>
              </a:rPr>
              <a:t> </a:t>
            </a:r>
            <a:r>
              <a:rPr lang="en-GB" sz="2400" b="1" u="sng" dirty="0" smtClean="0">
                <a:solidFill>
                  <a:srgbClr val="00B050"/>
                </a:solidFill>
              </a:rPr>
              <a:t>de</a:t>
            </a:r>
            <a:r>
              <a:rPr lang="en-GB" sz="2400" b="1" dirty="0" smtClean="0">
                <a:solidFill>
                  <a:srgbClr val="00B050"/>
                </a:solidFill>
              </a:rPr>
              <a:t> portable</a:t>
            </a:r>
            <a:endParaRPr lang="en-GB" sz="2400" b="1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29309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0000FF"/>
                </a:solidFill>
              </a:rPr>
              <a:t>1. In my bag </a:t>
            </a:r>
            <a:r>
              <a:rPr lang="en-GB" sz="2400" b="1" i="1" dirty="0" smtClean="0">
                <a:solidFill>
                  <a:srgbClr val="0000FF"/>
                </a:solidFill>
              </a:rPr>
              <a:t>I don’t have</a:t>
            </a:r>
            <a:r>
              <a:rPr lang="en-GB" sz="2400" b="1" i="1" dirty="0">
                <a:solidFill>
                  <a:srgbClr val="0000FF"/>
                </a:solidFill>
              </a:rPr>
              <a:t> </a:t>
            </a:r>
            <a:r>
              <a:rPr lang="en-GB" sz="2400" b="1" dirty="0" smtClean="0">
                <a:solidFill>
                  <a:srgbClr val="0000FF"/>
                </a:solidFill>
              </a:rPr>
              <a:t>a pencil case</a:t>
            </a:r>
            <a:endParaRPr lang="en-GB" sz="2400" b="1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5579361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00FF"/>
                </a:solidFill>
              </a:rPr>
              <a:t>2</a:t>
            </a:r>
            <a:r>
              <a:rPr lang="en-GB" sz="2400" b="1" dirty="0" smtClean="0">
                <a:solidFill>
                  <a:srgbClr val="0000FF"/>
                </a:solidFill>
              </a:rPr>
              <a:t>. In my bag </a:t>
            </a:r>
            <a:r>
              <a:rPr lang="en-GB" sz="2400" b="1" i="1" dirty="0" smtClean="0">
                <a:solidFill>
                  <a:srgbClr val="0000FF"/>
                </a:solidFill>
              </a:rPr>
              <a:t>there isn’t </a:t>
            </a:r>
            <a:r>
              <a:rPr lang="en-GB" sz="2400" b="1" dirty="0" smtClean="0">
                <a:solidFill>
                  <a:srgbClr val="0000FF"/>
                </a:solidFill>
              </a:rPr>
              <a:t>a calculator or a phone</a:t>
            </a:r>
            <a:endParaRPr lang="en-GB" sz="2400" b="1" dirty="0">
              <a:solidFill>
                <a:srgbClr val="0000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425" y="6041026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rgbClr val="FF0000"/>
                </a:solidFill>
              </a:rPr>
              <a:t>When using the negative form of the verb, you should have noticed that the word ‘un/</a:t>
            </a:r>
            <a:r>
              <a:rPr lang="en-GB" sz="2000" b="1" dirty="0" err="1" smtClean="0">
                <a:solidFill>
                  <a:srgbClr val="FF0000"/>
                </a:solidFill>
              </a:rPr>
              <a:t>une</a:t>
            </a:r>
            <a:r>
              <a:rPr lang="en-GB" sz="2000" b="1" dirty="0" smtClean="0">
                <a:solidFill>
                  <a:srgbClr val="FF0000"/>
                </a:solidFill>
              </a:rPr>
              <a:t>’ has disappeared.</a:t>
            </a:r>
            <a:endParaRPr lang="en-GB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826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9" grpId="0" animBg="1"/>
      <p:bldP spid="10" grpId="0"/>
      <p:bldP spid="11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116632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0000FF"/>
                </a:solidFill>
              </a:rPr>
              <a:t>Have a go at putting together the following sentences using the  verbs in the NEGATIVE:</a:t>
            </a:r>
          </a:p>
        </p:txBody>
      </p:sp>
      <p:sp>
        <p:nvSpPr>
          <p:cNvPr id="5" name="Rectangle 4"/>
          <p:cNvSpPr/>
          <p:nvPr/>
        </p:nvSpPr>
        <p:spPr>
          <a:xfrm>
            <a:off x="1067738" y="908720"/>
            <a:ext cx="699960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Je </a:t>
            </a:r>
            <a:r>
              <a:rPr lang="en-US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n’ai</a:t>
            </a:r>
            <a:r>
              <a:rPr lang="en-US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pas de= I don’t have</a:t>
            </a:r>
            <a:endParaRPr lang="en-US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1763" y="1844824"/>
            <a:ext cx="878272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Il </a:t>
            </a:r>
            <a:r>
              <a:rPr lang="en-US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n’y</a:t>
            </a:r>
            <a:r>
              <a:rPr lang="en-US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a pas de = there isn’t/ aren’t</a:t>
            </a:r>
            <a:endParaRPr lang="en-US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0" y="2924944"/>
            <a:ext cx="9144000" cy="61845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b="1" dirty="0" smtClean="0">
                <a:solidFill>
                  <a:srgbClr val="00B050"/>
                </a:solidFill>
              </a:rPr>
              <a:t>1. In my bag I don’t have a purse 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1425" y="4191471"/>
            <a:ext cx="9144000" cy="61845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b="1" dirty="0" smtClean="0">
                <a:solidFill>
                  <a:srgbClr val="00B050"/>
                </a:solidFill>
              </a:rPr>
              <a:t>2. In my bag there isn’t a pencil or a rubber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361540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0000FF"/>
                </a:solidFill>
              </a:rPr>
              <a:t>1. </a:t>
            </a:r>
            <a:r>
              <a:rPr lang="en-GB" sz="2400" b="1" dirty="0" err="1" smtClean="0">
                <a:solidFill>
                  <a:srgbClr val="0000FF"/>
                </a:solidFill>
              </a:rPr>
              <a:t>Dans</a:t>
            </a:r>
            <a:r>
              <a:rPr lang="en-GB" sz="2400" b="1" dirty="0" smtClean="0">
                <a:solidFill>
                  <a:srgbClr val="0000FF"/>
                </a:solidFill>
              </a:rPr>
              <a:t> </a:t>
            </a:r>
            <a:r>
              <a:rPr lang="en-GB" sz="2400" b="1" dirty="0" err="1" smtClean="0">
                <a:solidFill>
                  <a:srgbClr val="0000FF"/>
                </a:solidFill>
              </a:rPr>
              <a:t>mon</a:t>
            </a:r>
            <a:r>
              <a:rPr lang="en-GB" sz="2400" b="1" dirty="0" smtClean="0">
                <a:solidFill>
                  <a:srgbClr val="0000FF"/>
                </a:solidFill>
              </a:rPr>
              <a:t> sac je </a:t>
            </a:r>
            <a:r>
              <a:rPr lang="en-GB" sz="2400" b="1" dirty="0" err="1" smtClean="0">
                <a:solidFill>
                  <a:srgbClr val="0000FF"/>
                </a:solidFill>
              </a:rPr>
              <a:t>n’ai</a:t>
            </a:r>
            <a:r>
              <a:rPr lang="en-GB" sz="2400" b="1" dirty="0" smtClean="0">
                <a:solidFill>
                  <a:srgbClr val="0000FF"/>
                </a:solidFill>
              </a:rPr>
              <a:t> pas de </a:t>
            </a:r>
            <a:r>
              <a:rPr lang="en-GB" sz="2400" b="1" dirty="0" err="1" smtClean="0">
                <a:solidFill>
                  <a:srgbClr val="0000FF"/>
                </a:solidFill>
              </a:rPr>
              <a:t>porte-monnaie</a:t>
            </a:r>
            <a:endParaRPr lang="en-GB" sz="2400" b="1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490167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00FF"/>
                </a:solidFill>
              </a:rPr>
              <a:t>2</a:t>
            </a:r>
            <a:r>
              <a:rPr lang="en-GB" sz="2400" b="1" dirty="0" smtClean="0">
                <a:solidFill>
                  <a:srgbClr val="0000FF"/>
                </a:solidFill>
              </a:rPr>
              <a:t>. </a:t>
            </a:r>
            <a:r>
              <a:rPr lang="en-GB" sz="2400" b="1" dirty="0">
                <a:solidFill>
                  <a:srgbClr val="0000FF"/>
                </a:solidFill>
              </a:rPr>
              <a:t> </a:t>
            </a:r>
            <a:r>
              <a:rPr lang="en-GB" sz="2400" b="1" dirty="0" err="1" smtClean="0">
                <a:solidFill>
                  <a:srgbClr val="0000FF"/>
                </a:solidFill>
              </a:rPr>
              <a:t>Dans</a:t>
            </a:r>
            <a:r>
              <a:rPr lang="en-GB" sz="2400" b="1" dirty="0" smtClean="0">
                <a:solidFill>
                  <a:srgbClr val="0000FF"/>
                </a:solidFill>
              </a:rPr>
              <a:t> </a:t>
            </a:r>
            <a:r>
              <a:rPr lang="en-GB" sz="2400" b="1" dirty="0" err="1" smtClean="0">
                <a:solidFill>
                  <a:srgbClr val="0000FF"/>
                </a:solidFill>
              </a:rPr>
              <a:t>mon</a:t>
            </a:r>
            <a:r>
              <a:rPr lang="en-GB" sz="2400" b="1" dirty="0" smtClean="0">
                <a:solidFill>
                  <a:srgbClr val="0000FF"/>
                </a:solidFill>
              </a:rPr>
              <a:t> sac </a:t>
            </a:r>
            <a:r>
              <a:rPr lang="en-GB" sz="2400" b="1" dirty="0" err="1" smtClean="0">
                <a:solidFill>
                  <a:srgbClr val="0000FF"/>
                </a:solidFill>
              </a:rPr>
              <a:t>il</a:t>
            </a:r>
            <a:r>
              <a:rPr lang="en-GB" sz="2400" b="1" dirty="0" smtClean="0">
                <a:solidFill>
                  <a:srgbClr val="0000FF"/>
                </a:solidFill>
              </a:rPr>
              <a:t> </a:t>
            </a:r>
            <a:r>
              <a:rPr lang="en-GB" sz="2400" b="1" dirty="0" err="1" smtClean="0">
                <a:solidFill>
                  <a:srgbClr val="0000FF"/>
                </a:solidFill>
              </a:rPr>
              <a:t>n’y</a:t>
            </a:r>
            <a:r>
              <a:rPr lang="en-GB" sz="2400" b="1" dirty="0" smtClean="0">
                <a:solidFill>
                  <a:srgbClr val="0000FF"/>
                </a:solidFill>
              </a:rPr>
              <a:t> a pas de crayon </a:t>
            </a:r>
            <a:r>
              <a:rPr lang="en-GB" sz="2400" b="1" dirty="0" err="1" smtClean="0">
                <a:solidFill>
                  <a:srgbClr val="0000FF"/>
                </a:solidFill>
              </a:rPr>
              <a:t>ou</a:t>
            </a:r>
            <a:r>
              <a:rPr lang="en-GB" sz="2400" b="1" dirty="0" smtClean="0">
                <a:solidFill>
                  <a:srgbClr val="0000FF"/>
                </a:solidFill>
              </a:rPr>
              <a:t> de </a:t>
            </a:r>
            <a:r>
              <a:rPr lang="en-GB" sz="2400" b="1" dirty="0" err="1" smtClean="0">
                <a:solidFill>
                  <a:srgbClr val="0000FF"/>
                </a:solidFill>
              </a:rPr>
              <a:t>gomme</a:t>
            </a:r>
            <a:endParaRPr lang="en-GB" sz="2400" b="1" dirty="0">
              <a:solidFill>
                <a:srgbClr val="0000FF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-4458" y="5474841"/>
            <a:ext cx="9144000" cy="61845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b="1" dirty="0">
                <a:solidFill>
                  <a:srgbClr val="00B050"/>
                </a:solidFill>
              </a:rPr>
              <a:t>3</a:t>
            </a:r>
            <a:r>
              <a:rPr lang="en-GB" sz="2400" b="1" dirty="0" smtClean="0">
                <a:solidFill>
                  <a:srgbClr val="00B050"/>
                </a:solidFill>
              </a:rPr>
              <a:t>. In my bag there aren’t any pens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-36512" y="623731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00FF"/>
                </a:solidFill>
              </a:rPr>
              <a:t>3</a:t>
            </a:r>
            <a:r>
              <a:rPr lang="en-GB" sz="2400" b="1" dirty="0" smtClean="0">
                <a:solidFill>
                  <a:srgbClr val="0000FF"/>
                </a:solidFill>
              </a:rPr>
              <a:t>.  </a:t>
            </a:r>
            <a:r>
              <a:rPr lang="en-GB" sz="2400" b="1" dirty="0" err="1" smtClean="0">
                <a:solidFill>
                  <a:srgbClr val="0000FF"/>
                </a:solidFill>
              </a:rPr>
              <a:t>Dans</a:t>
            </a:r>
            <a:r>
              <a:rPr lang="en-GB" sz="2400" b="1" dirty="0" smtClean="0">
                <a:solidFill>
                  <a:srgbClr val="0000FF"/>
                </a:solidFill>
              </a:rPr>
              <a:t> </a:t>
            </a:r>
            <a:r>
              <a:rPr lang="en-GB" sz="2400" b="1" dirty="0" err="1" smtClean="0">
                <a:solidFill>
                  <a:srgbClr val="0000FF"/>
                </a:solidFill>
              </a:rPr>
              <a:t>mon</a:t>
            </a:r>
            <a:r>
              <a:rPr lang="en-GB" sz="2400" b="1" dirty="0" smtClean="0">
                <a:solidFill>
                  <a:srgbClr val="0000FF"/>
                </a:solidFill>
              </a:rPr>
              <a:t> sac </a:t>
            </a:r>
            <a:r>
              <a:rPr lang="en-GB" sz="2400" b="1" dirty="0" err="1" smtClean="0">
                <a:solidFill>
                  <a:srgbClr val="0000FF"/>
                </a:solidFill>
              </a:rPr>
              <a:t>il</a:t>
            </a:r>
            <a:r>
              <a:rPr lang="en-GB" sz="2400" b="1" dirty="0" smtClean="0">
                <a:solidFill>
                  <a:srgbClr val="0000FF"/>
                </a:solidFill>
              </a:rPr>
              <a:t> </a:t>
            </a:r>
            <a:r>
              <a:rPr lang="en-GB" sz="2400" b="1" dirty="0" err="1" smtClean="0">
                <a:solidFill>
                  <a:srgbClr val="0000FF"/>
                </a:solidFill>
              </a:rPr>
              <a:t>n’y</a:t>
            </a:r>
            <a:r>
              <a:rPr lang="en-GB" sz="2400" b="1" dirty="0" smtClean="0">
                <a:solidFill>
                  <a:srgbClr val="0000FF"/>
                </a:solidFill>
              </a:rPr>
              <a:t> a pas de </a:t>
            </a:r>
            <a:r>
              <a:rPr lang="en-GB" sz="2400" b="1" dirty="0" err="1" smtClean="0">
                <a:solidFill>
                  <a:srgbClr val="0000FF"/>
                </a:solidFill>
              </a:rPr>
              <a:t>stylos</a:t>
            </a:r>
            <a:endParaRPr lang="en-GB" sz="2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500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 animBg="1"/>
      <p:bldP spid="9" grpId="0" animBg="1"/>
      <p:bldP spid="10" grpId="0"/>
      <p:bldP spid="11" grpId="0"/>
      <p:bldP spid="12" grpId="0" animBg="1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4898" y="42370"/>
            <a:ext cx="7848872" cy="830997"/>
          </a:xfrm>
          <a:prstGeom prst="rect">
            <a:avLst/>
          </a:prstGeom>
          <a:solidFill>
            <a:srgbClr val="9933FF"/>
          </a:solidFill>
          <a:ln w="6985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800" dirty="0" smtClean="0">
                <a:solidFill>
                  <a:srgbClr val="00FF00"/>
                </a:solidFill>
                <a:latin typeface="Comic Sans MS" pitchFamily="66" charset="0"/>
              </a:rPr>
              <a:t>CHECKLIST</a:t>
            </a:r>
            <a:endParaRPr lang="en-GB" sz="4800" dirty="0">
              <a:solidFill>
                <a:srgbClr val="00FF0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680" y="1599183"/>
            <a:ext cx="9127319" cy="461665"/>
          </a:xfrm>
          <a:prstGeom prst="rect">
            <a:avLst/>
          </a:prstGeom>
          <a:solidFill>
            <a:srgbClr val="9933FF"/>
          </a:solidFill>
          <a:ln w="6985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I know most of the words for items in my bag.</a:t>
            </a:r>
            <a:endParaRPr lang="en-GB" sz="2400" dirty="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681" y="2463279"/>
            <a:ext cx="9127318" cy="461665"/>
          </a:xfrm>
          <a:prstGeom prst="rect">
            <a:avLst/>
          </a:prstGeom>
          <a:solidFill>
            <a:srgbClr val="9933FF"/>
          </a:solidFill>
          <a:ln w="6985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I can use the two key verbs.</a:t>
            </a:r>
            <a:endParaRPr lang="en-GB" sz="2400" dirty="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576" y="3327375"/>
            <a:ext cx="9127318" cy="461665"/>
          </a:xfrm>
          <a:prstGeom prst="rect">
            <a:avLst/>
          </a:prstGeom>
          <a:solidFill>
            <a:srgbClr val="9933FF"/>
          </a:solidFill>
          <a:ln w="6985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I can use the two key verbs in the negative form.</a:t>
            </a:r>
            <a:endParaRPr lang="en-GB" sz="2400" dirty="0">
              <a:solidFill>
                <a:srgbClr val="FFFF66"/>
              </a:solidFill>
              <a:latin typeface="Comic Sans MS" pitchFamily="66" charset="0"/>
            </a:endParaRPr>
          </a:p>
        </p:txBody>
      </p:sp>
      <p:pic>
        <p:nvPicPr>
          <p:cNvPr id="3074" name="Picture 2" descr="C:\Users\t.ward.HOLLY-LODGE\AppData\Local\Microsoft\Windows\Temporary Internet Files\Content.IE5\SEJL84K2\MC90009803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1428" y="4365104"/>
            <a:ext cx="1564538" cy="1799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755576" y="4803209"/>
            <a:ext cx="6192688" cy="923330"/>
          </a:xfrm>
          <a:prstGeom prst="rect">
            <a:avLst/>
          </a:prstGeom>
          <a:noFill/>
          <a:ln w="69850">
            <a:noFill/>
          </a:ln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rgbClr val="FF0000"/>
                </a:solidFill>
                <a:latin typeface="Comic Sans MS" pitchFamily="66" charset="0"/>
              </a:rPr>
              <a:t>BONNE CHANCE</a:t>
            </a:r>
            <a:endParaRPr lang="en-GB" sz="5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826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8" presetClass="entr" presetSubtype="0" ac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/>
      <p:bldP spid="10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599</Words>
  <Application>Microsoft Office PowerPoint</Application>
  <PresentationFormat>On-screen Show (4:3)</PresentationFormat>
  <Paragraphs>119</Paragraphs>
  <Slides>8</Slides>
  <Notes>1</Notes>
  <HiddenSlides>0</HiddenSlides>
  <MMClips>10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Holly Lodge Girls\'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Ward</dc:creator>
  <cp:lastModifiedBy>Win7</cp:lastModifiedBy>
  <cp:revision>48</cp:revision>
  <cp:lastPrinted>2012-03-28T15:22:05Z</cp:lastPrinted>
  <dcterms:created xsi:type="dcterms:W3CDTF">2011-12-08T17:54:42Z</dcterms:created>
  <dcterms:modified xsi:type="dcterms:W3CDTF">2012-04-20T14:13:26Z</dcterms:modified>
</cp:coreProperties>
</file>