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em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5.png"/><Relationship Id="rId3" Type="http://schemas.microsoft.com/office/2007/relationships/media" Target="../media/media12.mp3"/><Relationship Id="rId21" Type="http://schemas.openxmlformats.org/officeDocument/2006/relationships/image" Target="../media/image11.png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openxmlformats.org/officeDocument/2006/relationships/image" Target="../media/image14.png"/><Relationship Id="rId2" Type="http://schemas.openxmlformats.org/officeDocument/2006/relationships/audio" Target="../media/media1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5" Type="http://schemas.microsoft.com/office/2007/relationships/media" Target="../media/media13.mp3"/><Relationship Id="rId15" Type="http://schemas.openxmlformats.org/officeDocument/2006/relationships/image" Target="../media/image12.png"/><Relationship Id="rId10" Type="http://schemas.openxmlformats.org/officeDocument/2006/relationships/audio" Target="../media/media15.mp3"/><Relationship Id="rId19" Type="http://schemas.openxmlformats.org/officeDocument/2006/relationships/image" Target="../media/image16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6198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LES VACANCES 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-  HOLIDAYS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70799"/>
              </p:ext>
            </p:extLst>
          </p:nvPr>
        </p:nvGraphicFramePr>
        <p:xfrm>
          <a:off x="23008" y="464825"/>
          <a:ext cx="9120992" cy="2639568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THE MOUNTAINS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 THE SEASIDE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A FARM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THE 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 THE BEACH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52242" y="2708920"/>
            <a:ext cx="195825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à 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montagne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7585" y="2713272"/>
            <a:ext cx="169013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au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bord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mer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0452" y="2708920"/>
            <a:ext cx="1973128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à 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ferme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1061" y="2708920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à la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campagne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9301" y="2708920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à 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plage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29027"/>
              </p:ext>
            </p:extLst>
          </p:nvPr>
        </p:nvGraphicFramePr>
        <p:xfrm>
          <a:off x="-5966" y="3717032"/>
          <a:ext cx="9186478" cy="3287248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669564"/>
                <a:gridCol w="2016224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 A CAMPSITE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A VILLAGE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 MY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GRANDPARENTS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 THE YOUTH HOSTEL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 THE HOTEL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39759" y="6219639"/>
            <a:ext cx="1989050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a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 camping</a:t>
            </a: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89770" y="6223156"/>
            <a:ext cx="1882729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un village</a:t>
            </a: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07715" y="6204751"/>
            <a:ext cx="1813849" cy="923330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chez </a:t>
            </a:r>
            <a:r>
              <a:rPr lang="en-GB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mes</a:t>
            </a: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grands</a:t>
            </a: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-parents</a:t>
            </a:r>
          </a:p>
          <a:p>
            <a:pPr algn="ctr">
              <a:spcAft>
                <a:spcPts val="0"/>
              </a:spcAft>
            </a:pPr>
            <a:endParaRPr lang="en-GB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6096" y="6223156"/>
            <a:ext cx="1874859" cy="1323439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à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l’auberge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jeunesse</a:t>
            </a:r>
            <a:endParaRPr lang="en-GB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1820" y="6223156"/>
            <a:ext cx="1847356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à l’hôtel</a:t>
            </a:r>
          </a:p>
          <a:p>
            <a:pPr algn="ctr">
              <a:spcAft>
                <a:spcPts val="0"/>
              </a:spcAft>
            </a:pPr>
            <a:endParaRPr lang="fr-FR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fr-FR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2" y="1268760"/>
            <a:ext cx="14954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2" y="1268760"/>
            <a:ext cx="1017696" cy="134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66" y="1392584"/>
            <a:ext cx="1530813" cy="122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64" y="1392584"/>
            <a:ext cx="1248834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48" y="1205285"/>
            <a:ext cx="1414287" cy="14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6" y="5085184"/>
            <a:ext cx="1362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09" y="4918496"/>
            <a:ext cx="10096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12" y="4728376"/>
            <a:ext cx="62484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90" y="4822992"/>
            <a:ext cx="1295907" cy="12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21" y="4739499"/>
            <a:ext cx="1417200" cy="141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montag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72808" y="3104164"/>
            <a:ext cx="316994" cy="316994"/>
          </a:xfrm>
          <a:prstGeom prst="rect">
            <a:avLst/>
          </a:prstGeom>
        </p:spPr>
      </p:pic>
      <p:pic>
        <p:nvPicPr>
          <p:cNvPr id="21" name="bord de la me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119098" y="3089902"/>
            <a:ext cx="304800" cy="304800"/>
          </a:xfrm>
          <a:prstGeom prst="rect">
            <a:avLst/>
          </a:prstGeom>
        </p:spPr>
      </p:pic>
      <p:pic>
        <p:nvPicPr>
          <p:cNvPr id="22" name="ferm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444181" y="3075153"/>
            <a:ext cx="304800" cy="304800"/>
          </a:xfrm>
          <a:prstGeom prst="rect">
            <a:avLst/>
          </a:prstGeom>
        </p:spPr>
      </p:pic>
      <p:pic>
        <p:nvPicPr>
          <p:cNvPr id="23" name="campagn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783312" y="2828765"/>
            <a:ext cx="398788" cy="398788"/>
          </a:xfrm>
          <a:prstGeom prst="rect">
            <a:avLst/>
          </a:prstGeom>
        </p:spPr>
      </p:pic>
      <p:pic>
        <p:nvPicPr>
          <p:cNvPr id="24" name="plag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034924" y="3077708"/>
            <a:ext cx="316994" cy="316994"/>
          </a:xfrm>
          <a:prstGeom prst="rect">
            <a:avLst/>
          </a:prstGeom>
        </p:spPr>
      </p:pic>
      <p:pic>
        <p:nvPicPr>
          <p:cNvPr id="25" name="camping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70564" y="6712582"/>
            <a:ext cx="312642" cy="312642"/>
          </a:xfrm>
          <a:prstGeom prst="rect">
            <a:avLst/>
          </a:prstGeom>
        </p:spPr>
      </p:pic>
      <p:pic>
        <p:nvPicPr>
          <p:cNvPr id="31" name="villag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597959" y="6720184"/>
            <a:ext cx="329381" cy="329381"/>
          </a:xfrm>
          <a:prstGeom prst="rect">
            <a:avLst/>
          </a:prstGeom>
        </p:spPr>
      </p:pic>
      <p:pic>
        <p:nvPicPr>
          <p:cNvPr id="32" name="chez grands parents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283939" y="6804286"/>
            <a:ext cx="312642" cy="312642"/>
          </a:xfrm>
          <a:prstGeom prst="rect">
            <a:avLst/>
          </a:prstGeom>
        </p:spPr>
      </p:pic>
      <p:pic>
        <p:nvPicPr>
          <p:cNvPr id="33" name="auberg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228257" y="6872641"/>
            <a:ext cx="353847" cy="353847"/>
          </a:xfrm>
          <a:prstGeom prst="rect">
            <a:avLst/>
          </a:prstGeom>
        </p:spPr>
      </p:pic>
      <p:pic>
        <p:nvPicPr>
          <p:cNvPr id="34" name="hotel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133842" y="6730987"/>
            <a:ext cx="30479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3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7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6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06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5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72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611560" y="116632"/>
            <a:ext cx="3168352" cy="1368152"/>
          </a:xfrm>
          <a:prstGeom prst="wedgeRoundRectCallout">
            <a:avLst>
              <a:gd name="adj1" fmla="val 50604"/>
              <a:gd name="adj2" fmla="val 73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Où</a:t>
            </a:r>
            <a:r>
              <a:rPr lang="en-GB" sz="2800" dirty="0" smtClean="0"/>
              <a:t> vas-</a:t>
            </a:r>
            <a:r>
              <a:rPr lang="en-GB" sz="2800" dirty="0" err="1" smtClean="0"/>
              <a:t>tu</a:t>
            </a:r>
            <a:r>
              <a:rPr lang="en-GB" sz="2800" dirty="0" smtClean="0"/>
              <a:t> </a:t>
            </a:r>
            <a:r>
              <a:rPr lang="en-GB" sz="2800" dirty="0" err="1" smtClean="0"/>
              <a:t>aller</a:t>
            </a:r>
            <a:r>
              <a:rPr lang="en-GB" sz="2800" dirty="0" smtClean="0"/>
              <a:t> en </a:t>
            </a:r>
            <a:r>
              <a:rPr lang="en-GB" sz="2800" dirty="0" err="1" smtClean="0"/>
              <a:t>vacances</a:t>
            </a:r>
            <a:r>
              <a:rPr lang="en-GB" sz="2800" dirty="0" smtClean="0"/>
              <a:t> ?</a:t>
            </a:r>
            <a:endParaRPr lang="en-GB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36096" y="476672"/>
            <a:ext cx="3168352" cy="1368152"/>
          </a:xfrm>
          <a:prstGeom prst="wedgeRoundRectCallout">
            <a:avLst>
              <a:gd name="adj1" fmla="val -37406"/>
              <a:gd name="adj2" fmla="val 76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Where are you going to go on holiday?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6461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What about using  different tenses ?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27584" y="4725144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JE VAIS </a:t>
            </a:r>
          </a:p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ALLER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1880" y="4725144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JE VAIS RESTER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03582" y="4725144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JE VAIS PASSER MES</a:t>
            </a:r>
          </a:p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VACANCES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7584" y="3417030"/>
            <a:ext cx="76328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FUTURE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22108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YOUR OPTIONS ARE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FF"/>
                </a:solidFill>
              </a:rPr>
              <a:t>I AM GOING TO GO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602128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FF"/>
                </a:solidFill>
              </a:rPr>
              <a:t>I AM GOING TO STAY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6021288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</a:rPr>
              <a:t>I AM GOING TO SPEND </a:t>
            </a:r>
          </a:p>
          <a:p>
            <a:pPr algn="ctr"/>
            <a:r>
              <a:rPr lang="en-GB" sz="2400" b="1" dirty="0" smtClean="0">
                <a:solidFill>
                  <a:srgbClr val="0000FF"/>
                </a:solidFill>
              </a:rPr>
              <a:t>MY HOLIDAYS</a:t>
            </a:r>
          </a:p>
        </p:txBody>
      </p:sp>
    </p:spTree>
    <p:extLst>
      <p:ext uri="{BB962C8B-B14F-4D97-AF65-F5344CB8AC3E}">
        <p14:creationId xmlns:p14="http://schemas.microsoft.com/office/powerpoint/2010/main" val="37880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2" grpId="0" animBg="1"/>
      <p:bldP spid="6" grpId="0" animBg="1"/>
      <p:bldP spid="10" grpId="0" animBg="1"/>
      <p:bldP spid="3" grpId="0" animBg="1"/>
      <p:bldP spid="4" grpId="0"/>
      <p:bldP spid="5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If you are changing your tense, you are going to need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o change some of your time phrases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780928"/>
            <a:ext cx="4068452" cy="35283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 smtClean="0">
                <a:latin typeface="Comic Sans MS" pitchFamily="66" charset="0"/>
              </a:rPr>
              <a:t>Le week-end </a:t>
            </a:r>
            <a:r>
              <a:rPr lang="en-GB" sz="2800" dirty="0" err="1" smtClean="0">
                <a:latin typeface="Comic Sans MS" pitchFamily="66" charset="0"/>
              </a:rPr>
              <a:t>dernier</a:t>
            </a:r>
            <a:r>
              <a:rPr lang="en-GB" sz="2800" dirty="0" smtClean="0">
                <a:latin typeface="Comic Sans MS" pitchFamily="66" charset="0"/>
              </a:rPr>
              <a:t> =</a:t>
            </a:r>
          </a:p>
          <a:p>
            <a:r>
              <a:rPr lang="en-GB" sz="2800" dirty="0">
                <a:latin typeface="Comic Sans MS" pitchFamily="66" charset="0"/>
              </a:rPr>
              <a:t>l</a:t>
            </a:r>
            <a:r>
              <a:rPr lang="en-GB" sz="2800" dirty="0" smtClean="0">
                <a:latin typeface="Comic Sans MS" pitchFamily="66" charset="0"/>
              </a:rPr>
              <a:t>ast weekend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err="1">
                <a:latin typeface="Comic Sans MS" pitchFamily="66" charset="0"/>
              </a:rPr>
              <a:t>L’été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dernier</a:t>
            </a:r>
            <a:r>
              <a:rPr lang="en-GB" sz="2800" dirty="0">
                <a:latin typeface="Comic Sans MS" pitchFamily="66" charset="0"/>
              </a:rPr>
              <a:t> = last summer</a:t>
            </a: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 err="1" smtClean="0">
                <a:latin typeface="Comic Sans MS" pitchFamily="66" charset="0"/>
              </a:rPr>
              <a:t>L’année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dernière</a:t>
            </a:r>
            <a:r>
              <a:rPr lang="en-GB" sz="2800" dirty="0" smtClean="0">
                <a:latin typeface="Comic Sans MS" pitchFamily="66" charset="0"/>
              </a:rPr>
              <a:t> = last year</a:t>
            </a:r>
          </a:p>
          <a:p>
            <a:endParaRPr lang="en-GB" sz="28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2780928"/>
            <a:ext cx="4068452" cy="35283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 smtClean="0">
                <a:latin typeface="Comic Sans MS" pitchFamily="66" charset="0"/>
              </a:rPr>
              <a:t>Le week-end prochain =</a:t>
            </a:r>
          </a:p>
          <a:p>
            <a:r>
              <a:rPr lang="en-GB" sz="2800" dirty="0">
                <a:latin typeface="Comic Sans MS" pitchFamily="66" charset="0"/>
              </a:rPr>
              <a:t>n</a:t>
            </a:r>
            <a:r>
              <a:rPr lang="en-GB" sz="2800" dirty="0" smtClean="0">
                <a:latin typeface="Comic Sans MS" pitchFamily="66" charset="0"/>
              </a:rPr>
              <a:t>ext weekend</a:t>
            </a: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 err="1" smtClean="0">
                <a:latin typeface="Comic Sans MS" pitchFamily="66" charset="0"/>
              </a:rPr>
              <a:t>L’été</a:t>
            </a:r>
            <a:r>
              <a:rPr lang="en-GB" sz="2800" dirty="0" smtClean="0">
                <a:latin typeface="Comic Sans MS" pitchFamily="66" charset="0"/>
              </a:rPr>
              <a:t> prochain = next summer</a:t>
            </a: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 err="1" smtClean="0">
                <a:latin typeface="Comic Sans MS" pitchFamily="66" charset="0"/>
              </a:rPr>
              <a:t>L’année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procahine</a:t>
            </a:r>
            <a:r>
              <a:rPr lang="en-GB" sz="2800" dirty="0" smtClean="0">
                <a:latin typeface="Comic Sans MS" pitchFamily="66" charset="0"/>
              </a:rPr>
              <a:t> = next year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4181" y="1125143"/>
            <a:ext cx="1589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1015" y="1137518"/>
            <a:ext cx="2476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FUTURE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3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Have a go at translating the following sentences into French. Keep thinking of your language as little blocks and pay attention to your tense and time phrase.</a:t>
            </a:r>
            <a:endParaRPr lang="en-GB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124744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rgbClr val="FF0000"/>
                </a:solidFill>
              </a:rPr>
              <a:t>1.Next year I am going to stay in a country house in France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168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1. </a:t>
            </a:r>
            <a:r>
              <a:rPr lang="en-GB" sz="2400" b="1" dirty="0" err="1">
                <a:solidFill>
                  <a:srgbClr val="0000FF"/>
                </a:solidFill>
              </a:rPr>
              <a:t>L</a:t>
            </a:r>
            <a:r>
              <a:rPr lang="en-GB" sz="2400" b="1" dirty="0" err="1" smtClean="0">
                <a:solidFill>
                  <a:srgbClr val="0000FF"/>
                </a:solidFill>
              </a:rPr>
              <a:t>’année</a:t>
            </a:r>
            <a:r>
              <a:rPr lang="en-GB" sz="2400" b="1" dirty="0" smtClean="0">
                <a:solidFill>
                  <a:srgbClr val="0000FF"/>
                </a:solidFill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</a:rPr>
              <a:t>prochaine</a:t>
            </a:r>
            <a:r>
              <a:rPr lang="en-GB" sz="2400" b="1" dirty="0" smtClean="0">
                <a:solidFill>
                  <a:srgbClr val="0000FF"/>
                </a:solidFill>
              </a:rPr>
              <a:t> je </a:t>
            </a:r>
            <a:r>
              <a:rPr lang="en-GB" sz="2400" b="1" dirty="0" err="1" smtClean="0">
                <a:solidFill>
                  <a:srgbClr val="0000FF"/>
                </a:solidFill>
              </a:rPr>
              <a:t>vais</a:t>
            </a:r>
            <a:r>
              <a:rPr lang="en-GB" sz="2400" b="1" dirty="0" smtClean="0">
                <a:solidFill>
                  <a:srgbClr val="0000FF"/>
                </a:solidFill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</a:rPr>
              <a:t>rester</a:t>
            </a:r>
            <a:r>
              <a:rPr lang="en-GB" sz="2400" b="1" dirty="0" smtClean="0">
                <a:solidFill>
                  <a:srgbClr val="0000FF"/>
                </a:solidFill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</a:rPr>
              <a:t>dans</a:t>
            </a:r>
            <a:r>
              <a:rPr lang="en-GB" sz="2400" b="1" dirty="0" smtClean="0">
                <a:solidFill>
                  <a:srgbClr val="0000FF"/>
                </a:solidFill>
              </a:rPr>
              <a:t> un </a:t>
            </a:r>
            <a:r>
              <a:rPr lang="en-GB" sz="2400" b="1" dirty="0" err="1" smtClean="0">
                <a:solidFill>
                  <a:srgbClr val="0000FF"/>
                </a:solidFill>
              </a:rPr>
              <a:t>gîte</a:t>
            </a:r>
            <a:r>
              <a:rPr lang="en-GB" sz="2400" b="1" dirty="0" smtClean="0">
                <a:solidFill>
                  <a:srgbClr val="0000FF"/>
                </a:solidFill>
              </a:rPr>
              <a:t> en France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36512" y="2924944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rgbClr val="FF0000"/>
                </a:solidFill>
              </a:rPr>
              <a:t>2.Last summer I went to a campsite in a village at the seaside 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3717032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2. </a:t>
            </a:r>
            <a:r>
              <a:rPr lang="en-GB" sz="2400" b="1" dirty="0" err="1">
                <a:solidFill>
                  <a:srgbClr val="0000FF"/>
                </a:solidFill>
              </a:rPr>
              <a:t>L</a:t>
            </a:r>
            <a:r>
              <a:rPr lang="en-GB" sz="2400" b="1" dirty="0" err="1" smtClean="0">
                <a:solidFill>
                  <a:srgbClr val="0000FF"/>
                </a:solidFill>
              </a:rPr>
              <a:t>’été</a:t>
            </a:r>
            <a:r>
              <a:rPr lang="en-GB" sz="2400" b="1" dirty="0" smtClean="0">
                <a:solidFill>
                  <a:srgbClr val="0000FF"/>
                </a:solidFill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</a:rPr>
              <a:t>dernier</a:t>
            </a:r>
            <a:r>
              <a:rPr lang="en-GB" sz="2400" b="1" dirty="0" smtClean="0">
                <a:solidFill>
                  <a:srgbClr val="0000FF"/>
                </a:solidFill>
              </a:rPr>
              <a:t> je </a:t>
            </a:r>
            <a:r>
              <a:rPr lang="en-GB" sz="2400" b="1" dirty="0" err="1" smtClean="0">
                <a:solidFill>
                  <a:srgbClr val="0000FF"/>
                </a:solidFill>
              </a:rPr>
              <a:t>suis</a:t>
            </a:r>
            <a:r>
              <a:rPr lang="en-GB" sz="2400" b="1" dirty="0" smtClean="0">
                <a:solidFill>
                  <a:srgbClr val="0000FF"/>
                </a:solidFill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</a:rPr>
              <a:t>allée</a:t>
            </a:r>
            <a:r>
              <a:rPr lang="en-GB" sz="2400" b="1" dirty="0" smtClean="0">
                <a:solidFill>
                  <a:srgbClr val="0000FF"/>
                </a:solidFill>
              </a:rPr>
              <a:t> au camping </a:t>
            </a:r>
            <a:r>
              <a:rPr lang="en-GB" sz="2400" b="1" dirty="0" err="1" smtClean="0">
                <a:solidFill>
                  <a:srgbClr val="0000FF"/>
                </a:solidFill>
              </a:rPr>
              <a:t>dans</a:t>
            </a:r>
            <a:r>
              <a:rPr lang="en-GB" sz="2400" b="1" dirty="0" smtClean="0">
                <a:solidFill>
                  <a:srgbClr val="0000FF"/>
                </a:solidFill>
              </a:rPr>
              <a:t> un village au </a:t>
            </a:r>
            <a:r>
              <a:rPr lang="en-GB" sz="2400" b="1" dirty="0" err="1" smtClean="0">
                <a:solidFill>
                  <a:srgbClr val="0000FF"/>
                </a:solidFill>
              </a:rPr>
              <a:t>bord</a:t>
            </a:r>
            <a:r>
              <a:rPr lang="en-GB" sz="2400" b="1" dirty="0" smtClean="0">
                <a:solidFill>
                  <a:srgbClr val="0000FF"/>
                </a:solidFill>
              </a:rPr>
              <a:t> de la 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</a:rPr>
              <a:t>   </a:t>
            </a:r>
            <a:r>
              <a:rPr lang="en-GB" sz="2400" b="1" dirty="0" err="1" smtClean="0">
                <a:solidFill>
                  <a:srgbClr val="0000FF"/>
                </a:solidFill>
              </a:rPr>
              <a:t>mer</a:t>
            </a:r>
            <a:r>
              <a:rPr lang="en-GB" sz="2400" b="1" dirty="0" smtClean="0">
                <a:solidFill>
                  <a:srgbClr val="0000FF"/>
                </a:solidFill>
              </a:rPr>
              <a:t>  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36512" y="4725144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rgbClr val="FF0000"/>
                </a:solidFill>
              </a:rPr>
              <a:t>3.Sometimes I spend my holidays with my family in Paris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551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3</a:t>
            </a:r>
            <a:r>
              <a:rPr lang="en-GB" sz="2400" b="1" dirty="0" smtClean="0">
                <a:solidFill>
                  <a:srgbClr val="0000FF"/>
                </a:solidFill>
              </a:rPr>
              <a:t>. </a:t>
            </a:r>
            <a:r>
              <a:rPr lang="en-GB" sz="2400" b="1" dirty="0" err="1" smtClean="0">
                <a:solidFill>
                  <a:srgbClr val="0000FF"/>
                </a:solidFill>
              </a:rPr>
              <a:t>Quelquefois</a:t>
            </a:r>
            <a:r>
              <a:rPr lang="en-GB" sz="2400" b="1" dirty="0" smtClean="0">
                <a:solidFill>
                  <a:srgbClr val="0000FF"/>
                </a:solidFill>
              </a:rPr>
              <a:t> je </a:t>
            </a:r>
            <a:r>
              <a:rPr lang="en-GB" sz="2400" b="1" dirty="0" err="1" smtClean="0">
                <a:solidFill>
                  <a:srgbClr val="0000FF"/>
                </a:solidFill>
              </a:rPr>
              <a:t>passe</a:t>
            </a:r>
            <a:r>
              <a:rPr lang="en-GB" sz="2400" b="1" dirty="0" smtClean="0">
                <a:solidFill>
                  <a:srgbClr val="0000FF"/>
                </a:solidFill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</a:rPr>
              <a:t>mes</a:t>
            </a:r>
            <a:r>
              <a:rPr lang="en-GB" sz="2400" b="1" dirty="0" smtClean="0">
                <a:solidFill>
                  <a:srgbClr val="0000FF"/>
                </a:solidFill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</a:rPr>
              <a:t>vacances</a:t>
            </a:r>
            <a:r>
              <a:rPr lang="en-GB" sz="2400" b="1" dirty="0" smtClean="0">
                <a:solidFill>
                  <a:srgbClr val="0000FF"/>
                </a:solidFill>
              </a:rPr>
              <a:t> avec ma </a:t>
            </a:r>
            <a:r>
              <a:rPr lang="en-GB" sz="2400" b="1" dirty="0" err="1" smtClean="0">
                <a:solidFill>
                  <a:srgbClr val="0000FF"/>
                </a:solidFill>
              </a:rPr>
              <a:t>famille</a:t>
            </a:r>
            <a:r>
              <a:rPr lang="en-GB" sz="2400" b="1" dirty="0" smtClean="0">
                <a:solidFill>
                  <a:srgbClr val="0000FF"/>
                </a:solidFill>
              </a:rPr>
              <a:t> à Paris 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0122" y="2276872"/>
            <a:ext cx="13037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uture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6707" y="4068361"/>
            <a:ext cx="8981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4579" y="5868561"/>
            <a:ext cx="1479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9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" y="42370"/>
            <a:ext cx="9109423" cy="10156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60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6" y="1348915"/>
            <a:ext cx="9127319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most places to spend a holiday.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32858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them with the verb ‘I go’.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" y="2924944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include a time phrase.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6" y="3710211"/>
            <a:ext cx="9127318" cy="830997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a basic range of verbs to add </a:t>
            </a: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variety.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5365018"/>
            <a:ext cx="1186956" cy="13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80" y="5806930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34891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04957" y="1373267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60432" y="137326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588224" y="3894876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570516" y="2943144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88224" y="2132857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33988" y="2132856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33988" y="2943144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533988" y="3887814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460432" y="2103239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460432" y="2924944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55982" y="389487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5627" y="4869160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the three key tenses.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45932" y="4840738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533988" y="484052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460250" y="4831538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9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LES VACANCES  -  HOLIDAYS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43695"/>
              </p:ext>
            </p:extLst>
          </p:nvPr>
        </p:nvGraphicFramePr>
        <p:xfrm>
          <a:off x="10520" y="484878"/>
          <a:ext cx="9120992" cy="277023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941110"/>
                <a:gridCol w="167919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A CARAVAN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A COUNTRY 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PARIS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LONDON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SPAIN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488" y="2852936"/>
            <a:ext cx="1776176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dans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caravane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851743"/>
            <a:ext cx="1903004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dans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un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gîte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76" y="2851743"/>
            <a:ext cx="1903004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à Paris</a:t>
            </a: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580" y="2851743"/>
            <a:ext cx="1788240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à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Londres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en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Espagne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64808"/>
              </p:ext>
            </p:extLst>
          </p:nvPr>
        </p:nvGraphicFramePr>
        <p:xfrm>
          <a:off x="-5966" y="3717032"/>
          <a:ext cx="9120992" cy="286927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FRANCE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48872" y="5877272"/>
            <a:ext cx="182451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en France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56" y="1628800"/>
            <a:ext cx="1362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0" y="1554120"/>
            <a:ext cx="1141480" cy="114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78" y="143906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21" y="145398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69" y="1700237"/>
            <a:ext cx="1390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4" y="4509120"/>
            <a:ext cx="10287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arava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28092" y="3127251"/>
            <a:ext cx="304800" cy="304800"/>
          </a:xfrm>
          <a:prstGeom prst="rect">
            <a:avLst/>
          </a:prstGeom>
        </p:spPr>
      </p:pic>
      <p:pic>
        <p:nvPicPr>
          <p:cNvPr id="12" name="git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25750" y="3200930"/>
            <a:ext cx="317288" cy="317288"/>
          </a:xfrm>
          <a:prstGeom prst="rect">
            <a:avLst/>
          </a:prstGeom>
        </p:spPr>
      </p:pic>
      <p:pic>
        <p:nvPicPr>
          <p:cNvPr id="13" name="pari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592078" y="3295332"/>
            <a:ext cx="292312" cy="292312"/>
          </a:xfrm>
          <a:prstGeom prst="rect">
            <a:avLst/>
          </a:prstGeom>
        </p:spPr>
      </p:pic>
      <p:pic>
        <p:nvPicPr>
          <p:cNvPr id="14" name="Londre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00821" y="3254873"/>
            <a:ext cx="304800" cy="304800"/>
          </a:xfrm>
          <a:prstGeom prst="rect">
            <a:avLst/>
          </a:prstGeom>
        </p:spPr>
      </p:pic>
      <p:pic>
        <p:nvPicPr>
          <p:cNvPr id="17" name="espagn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079794" y="3295332"/>
            <a:ext cx="304800" cy="304800"/>
          </a:xfrm>
          <a:prstGeom prst="rect">
            <a:avLst/>
          </a:prstGeom>
        </p:spPr>
      </p:pic>
      <p:pic>
        <p:nvPicPr>
          <p:cNvPr id="21" name="franc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01080" y="6232741"/>
            <a:ext cx="215582" cy="2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9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3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When giving details about holidays, you will need to use a key verb:</a:t>
            </a:r>
            <a:endParaRPr lang="en-GB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7408" y="908720"/>
            <a:ext cx="3873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vais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I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20608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Think of your language in little blocks. Translate the following sentences into English.</a:t>
            </a:r>
            <a:endParaRPr lang="en-GB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852936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rgbClr val="FF0000"/>
                </a:solidFill>
              </a:rPr>
              <a:t>1. Je </a:t>
            </a:r>
            <a:r>
              <a:rPr lang="en-GB" sz="2800" dirty="0" err="1" smtClean="0">
                <a:solidFill>
                  <a:srgbClr val="FF0000"/>
                </a:solidFill>
              </a:rPr>
              <a:t>vais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00B050"/>
                </a:solidFill>
              </a:rPr>
              <a:t>à la </a:t>
            </a:r>
            <a:r>
              <a:rPr lang="en-GB" sz="2800" dirty="0" err="1" smtClean="0">
                <a:solidFill>
                  <a:srgbClr val="00B050"/>
                </a:solidFill>
              </a:rPr>
              <a:t>montagne</a:t>
            </a:r>
            <a:r>
              <a:rPr lang="en-GB" sz="2800" dirty="0" smtClean="0">
                <a:solidFill>
                  <a:srgbClr val="00B050"/>
                </a:solidFill>
              </a:rPr>
              <a:t> </a:t>
            </a:r>
            <a:r>
              <a:rPr lang="en-GB" sz="2800" dirty="0" smtClean="0">
                <a:solidFill>
                  <a:srgbClr val="7030A0"/>
                </a:solidFill>
              </a:rPr>
              <a:t>en France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1. I go to the mountains in France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36512" y="4221088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rgbClr val="FF0000"/>
                </a:solidFill>
              </a:rPr>
              <a:t>2. Je </a:t>
            </a:r>
            <a:r>
              <a:rPr lang="en-GB" sz="2800" dirty="0" err="1" smtClean="0">
                <a:solidFill>
                  <a:srgbClr val="FF0000"/>
                </a:solidFill>
              </a:rPr>
              <a:t>vais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00B050"/>
                </a:solidFill>
              </a:rPr>
              <a:t>chez </a:t>
            </a:r>
            <a:r>
              <a:rPr lang="en-GB" sz="2800" dirty="0" err="1" smtClean="0">
                <a:solidFill>
                  <a:srgbClr val="00B050"/>
                </a:solidFill>
              </a:rPr>
              <a:t>mes</a:t>
            </a:r>
            <a:r>
              <a:rPr lang="en-GB" sz="2800" dirty="0" smtClean="0">
                <a:solidFill>
                  <a:srgbClr val="00B050"/>
                </a:solidFill>
              </a:rPr>
              <a:t> </a:t>
            </a:r>
            <a:r>
              <a:rPr lang="en-GB" sz="2800" dirty="0" err="1" smtClean="0">
                <a:solidFill>
                  <a:srgbClr val="00B050"/>
                </a:solidFill>
              </a:rPr>
              <a:t>grands</a:t>
            </a:r>
            <a:r>
              <a:rPr lang="en-GB" sz="2800" dirty="0" smtClean="0">
                <a:solidFill>
                  <a:srgbClr val="00B050"/>
                </a:solidFill>
              </a:rPr>
              <a:t>-parents  </a:t>
            </a:r>
            <a:r>
              <a:rPr lang="en-GB" sz="2800" dirty="0" smtClean="0">
                <a:solidFill>
                  <a:srgbClr val="7030A0"/>
                </a:solidFill>
              </a:rPr>
              <a:t>à </a:t>
            </a:r>
            <a:r>
              <a:rPr lang="en-GB" sz="2800" dirty="0" err="1" smtClean="0">
                <a:solidFill>
                  <a:srgbClr val="7030A0"/>
                </a:solidFill>
              </a:rPr>
              <a:t>Londres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50131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2. I go to my </a:t>
            </a:r>
            <a:r>
              <a:rPr lang="en-GB" sz="2800" b="1" dirty="0" err="1" smtClean="0">
                <a:solidFill>
                  <a:srgbClr val="0000FF"/>
                </a:solidFill>
              </a:rPr>
              <a:t>grandparents’s</a:t>
            </a:r>
            <a:r>
              <a:rPr lang="en-GB" sz="2800" b="1" dirty="0" smtClean="0">
                <a:solidFill>
                  <a:srgbClr val="0000FF"/>
                </a:solidFill>
              </a:rPr>
              <a:t> house in London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36512" y="5589240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FF0000"/>
                </a:solidFill>
              </a:rPr>
              <a:t>3</a:t>
            </a:r>
            <a:r>
              <a:rPr lang="en-GB" sz="2800" dirty="0" smtClean="0">
                <a:solidFill>
                  <a:srgbClr val="FF0000"/>
                </a:solidFill>
              </a:rPr>
              <a:t>. Je </a:t>
            </a:r>
            <a:r>
              <a:rPr lang="en-GB" sz="2800" dirty="0" err="1" smtClean="0">
                <a:solidFill>
                  <a:srgbClr val="FF0000"/>
                </a:solidFill>
              </a:rPr>
              <a:t>vais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00B050"/>
                </a:solidFill>
              </a:rPr>
              <a:t>à la </a:t>
            </a:r>
            <a:r>
              <a:rPr lang="en-GB" sz="2800" dirty="0" err="1" smtClean="0">
                <a:solidFill>
                  <a:srgbClr val="00B050"/>
                </a:solidFill>
              </a:rPr>
              <a:t>plage</a:t>
            </a:r>
            <a:r>
              <a:rPr lang="en-GB" sz="2800" dirty="0" smtClean="0">
                <a:solidFill>
                  <a:srgbClr val="00B050"/>
                </a:solidFill>
              </a:rPr>
              <a:t> </a:t>
            </a:r>
            <a:r>
              <a:rPr lang="en-GB" sz="2800" dirty="0" smtClean="0">
                <a:solidFill>
                  <a:srgbClr val="7030A0"/>
                </a:solidFill>
              </a:rPr>
              <a:t>en </a:t>
            </a:r>
            <a:r>
              <a:rPr lang="en-GB" sz="2800" dirty="0" err="1" smtClean="0">
                <a:solidFill>
                  <a:srgbClr val="7030A0"/>
                </a:solidFill>
              </a:rPr>
              <a:t>Espagne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63813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3</a:t>
            </a:r>
            <a:r>
              <a:rPr lang="en-GB" sz="2800" b="1" dirty="0" smtClean="0">
                <a:solidFill>
                  <a:srgbClr val="0000FF"/>
                </a:solidFill>
              </a:rPr>
              <a:t>. I go to the beach in Spain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803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USE A RANGE OF TIME PHRASES TO MAKE YOUR SENTENCES MORE COMPLEX &amp; VARIED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93" y="1193056"/>
            <a:ext cx="1386128" cy="15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0011"/>
            <a:ext cx="1802282" cy="17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2780928"/>
            <a:ext cx="7416824" cy="35283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err="1" smtClean="0">
                <a:latin typeface="Comic Sans MS" pitchFamily="66" charset="0"/>
              </a:rPr>
              <a:t>Normalement</a:t>
            </a:r>
            <a:r>
              <a:rPr lang="en-GB" sz="2800" dirty="0" smtClean="0">
                <a:latin typeface="Comic Sans MS" pitchFamily="66" charset="0"/>
              </a:rPr>
              <a:t>		   normally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err="1" smtClean="0">
                <a:latin typeface="Comic Sans MS" pitchFamily="66" charset="0"/>
              </a:rPr>
              <a:t>D’habitude</a:t>
            </a:r>
            <a:r>
              <a:rPr lang="en-GB" sz="2800" dirty="0" smtClean="0">
                <a:latin typeface="Comic Sans MS" pitchFamily="66" charset="0"/>
              </a:rPr>
              <a:t>		   usually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err="1" smtClean="0">
                <a:latin typeface="Comic Sans MS" pitchFamily="66" charset="0"/>
              </a:rPr>
              <a:t>Quelquefois</a:t>
            </a:r>
            <a:r>
              <a:rPr lang="en-GB" sz="2800" dirty="0" smtClean="0">
                <a:latin typeface="Comic Sans MS" pitchFamily="66" charset="0"/>
              </a:rPr>
              <a:t>		   sometimes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err="1" smtClean="0">
                <a:latin typeface="Comic Sans MS" pitchFamily="66" charset="0"/>
              </a:rPr>
              <a:t>Chaque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année</a:t>
            </a:r>
            <a:r>
              <a:rPr lang="en-GB" sz="2800" dirty="0" smtClean="0">
                <a:latin typeface="Comic Sans MS" pitchFamily="66" charset="0"/>
              </a:rPr>
              <a:t>		   each year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En </a:t>
            </a:r>
            <a:r>
              <a:rPr lang="en-GB" sz="2800" dirty="0" err="1" smtClean="0">
                <a:latin typeface="Comic Sans MS" pitchFamily="66" charset="0"/>
              </a:rPr>
              <a:t>été</a:t>
            </a:r>
            <a:r>
              <a:rPr lang="en-GB" sz="2800" dirty="0" smtClean="0">
                <a:latin typeface="Comic Sans MS" pitchFamily="66" charset="0"/>
              </a:rPr>
              <a:t>			   in summer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Pendant les </a:t>
            </a:r>
            <a:r>
              <a:rPr lang="en-GB" sz="2800" dirty="0" err="1" smtClean="0">
                <a:latin typeface="Comic Sans MS" pitchFamily="66" charset="0"/>
              </a:rPr>
              <a:t>grandes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 during the summer </a:t>
            </a:r>
          </a:p>
          <a:p>
            <a:r>
              <a:rPr lang="en-GB" sz="2800" dirty="0" smtClean="0">
                <a:latin typeface="Comic Sans MS" pitchFamily="66" charset="0"/>
              </a:rPr>
              <a:t>    </a:t>
            </a:r>
            <a:r>
              <a:rPr lang="en-GB" sz="2800" dirty="0" err="1" smtClean="0">
                <a:latin typeface="Comic Sans MS" pitchFamily="66" charset="0"/>
              </a:rPr>
              <a:t>vacances</a:t>
            </a:r>
            <a:r>
              <a:rPr lang="en-GB" sz="2800" dirty="0" smtClean="0">
                <a:latin typeface="Comic Sans MS" pitchFamily="66" charset="0"/>
              </a:rPr>
              <a:t>	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           holidays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Have a go at translating the following sentences into French. Keep thinking of your language as little blocks you can put together to build sentences. </a:t>
            </a:r>
            <a:endParaRPr lang="en-GB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537628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rgbClr val="FF0000"/>
                </a:solidFill>
              </a:rPr>
              <a:t>1. Normally I go to the countryside in France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97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1. </a:t>
            </a:r>
            <a:r>
              <a:rPr lang="en-GB" sz="2800" b="1" dirty="0" err="1" smtClean="0">
                <a:solidFill>
                  <a:srgbClr val="0000FF"/>
                </a:solidFill>
              </a:rPr>
              <a:t>Normalement</a:t>
            </a:r>
            <a:r>
              <a:rPr lang="en-GB" sz="2800" b="1" dirty="0" smtClean="0">
                <a:solidFill>
                  <a:srgbClr val="0000FF"/>
                </a:solidFill>
              </a:rPr>
              <a:t> je </a:t>
            </a:r>
            <a:r>
              <a:rPr lang="en-GB" sz="2800" b="1" dirty="0" err="1" smtClean="0">
                <a:solidFill>
                  <a:srgbClr val="0000FF"/>
                </a:solidFill>
              </a:rPr>
              <a:t>vais</a:t>
            </a:r>
            <a:r>
              <a:rPr lang="en-GB" sz="2800" b="1" dirty="0" smtClean="0">
                <a:solidFill>
                  <a:srgbClr val="0000FF"/>
                </a:solidFill>
              </a:rPr>
              <a:t> à la </a:t>
            </a:r>
            <a:r>
              <a:rPr lang="en-GB" sz="2800" b="1" dirty="0" err="1" smtClean="0">
                <a:solidFill>
                  <a:srgbClr val="0000FF"/>
                </a:solidFill>
              </a:rPr>
              <a:t>campagne</a:t>
            </a:r>
            <a:r>
              <a:rPr lang="en-GB" sz="2800" b="1" dirty="0" smtClean="0">
                <a:solidFill>
                  <a:srgbClr val="0000FF"/>
                </a:solidFill>
              </a:rPr>
              <a:t> en France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36512" y="2905780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rgbClr val="FF0000"/>
                </a:solidFill>
              </a:rPr>
              <a:t>2. Each year I go to the seaside with my family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36978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2. </a:t>
            </a:r>
            <a:r>
              <a:rPr lang="en-GB" sz="2800" b="1" dirty="0" err="1" smtClean="0">
                <a:solidFill>
                  <a:srgbClr val="0000FF"/>
                </a:solidFill>
              </a:rPr>
              <a:t>Chaque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  <a:r>
              <a:rPr lang="en-GB" sz="2800" b="1" dirty="0" err="1" smtClean="0">
                <a:solidFill>
                  <a:srgbClr val="0000FF"/>
                </a:solidFill>
              </a:rPr>
              <a:t>année</a:t>
            </a:r>
            <a:r>
              <a:rPr lang="en-GB" sz="2800" b="1" dirty="0" smtClean="0">
                <a:solidFill>
                  <a:srgbClr val="0000FF"/>
                </a:solidFill>
              </a:rPr>
              <a:t> je </a:t>
            </a:r>
            <a:r>
              <a:rPr lang="en-GB" sz="2800" b="1" dirty="0" err="1" smtClean="0">
                <a:solidFill>
                  <a:srgbClr val="0000FF"/>
                </a:solidFill>
              </a:rPr>
              <a:t>vais</a:t>
            </a:r>
            <a:r>
              <a:rPr lang="en-GB" sz="2800" b="1" dirty="0" smtClean="0">
                <a:solidFill>
                  <a:srgbClr val="0000FF"/>
                </a:solidFill>
              </a:rPr>
              <a:t> au </a:t>
            </a:r>
            <a:r>
              <a:rPr lang="en-GB" sz="2800" b="1" dirty="0" err="1" smtClean="0">
                <a:solidFill>
                  <a:srgbClr val="0000FF"/>
                </a:solidFill>
              </a:rPr>
              <a:t>bord</a:t>
            </a:r>
            <a:r>
              <a:rPr lang="en-GB" sz="2800" b="1" dirty="0" smtClean="0">
                <a:solidFill>
                  <a:srgbClr val="0000FF"/>
                </a:solidFill>
              </a:rPr>
              <a:t> de la </a:t>
            </a:r>
            <a:r>
              <a:rPr lang="en-GB" sz="2800" b="1" dirty="0" err="1" smtClean="0">
                <a:solidFill>
                  <a:srgbClr val="0000FF"/>
                </a:solidFill>
              </a:rPr>
              <a:t>mer</a:t>
            </a:r>
            <a:r>
              <a:rPr lang="en-GB" sz="2800" b="1" dirty="0" smtClean="0">
                <a:solidFill>
                  <a:srgbClr val="0000FF"/>
                </a:solidFill>
              </a:rPr>
              <a:t> avec ma </a:t>
            </a:r>
            <a:r>
              <a:rPr lang="en-GB" sz="2800" b="1" dirty="0" err="1" smtClean="0">
                <a:solidFill>
                  <a:srgbClr val="0000FF"/>
                </a:solidFill>
              </a:rPr>
              <a:t>famille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36512" y="4273932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FF0000"/>
                </a:solidFill>
              </a:rPr>
              <a:t>3</a:t>
            </a:r>
            <a:r>
              <a:rPr lang="en-GB" sz="2800" dirty="0" smtClean="0">
                <a:solidFill>
                  <a:srgbClr val="FF0000"/>
                </a:solidFill>
              </a:rPr>
              <a:t>. During the summer holidays I go to a campsite in a village 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     in Spain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506602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3</a:t>
            </a:r>
            <a:r>
              <a:rPr lang="en-GB" sz="2800" b="1" dirty="0" smtClean="0">
                <a:solidFill>
                  <a:srgbClr val="0000FF"/>
                </a:solidFill>
              </a:rPr>
              <a:t>. Pendant les </a:t>
            </a:r>
            <a:r>
              <a:rPr lang="en-GB" sz="2800" b="1" dirty="0" err="1" smtClean="0">
                <a:solidFill>
                  <a:srgbClr val="0000FF"/>
                </a:solidFill>
              </a:rPr>
              <a:t>grandes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  <a:r>
              <a:rPr lang="en-GB" sz="2800" b="1" dirty="0" err="1" smtClean="0">
                <a:solidFill>
                  <a:srgbClr val="0000FF"/>
                </a:solidFill>
              </a:rPr>
              <a:t>vacances</a:t>
            </a:r>
            <a:r>
              <a:rPr lang="en-GB" sz="2800" b="1" dirty="0" smtClean="0">
                <a:solidFill>
                  <a:srgbClr val="0000FF"/>
                </a:solidFill>
              </a:rPr>
              <a:t> je </a:t>
            </a:r>
            <a:r>
              <a:rPr lang="en-GB" sz="2800" b="1" dirty="0" err="1" smtClean="0">
                <a:solidFill>
                  <a:srgbClr val="0000FF"/>
                </a:solidFill>
              </a:rPr>
              <a:t>vais</a:t>
            </a:r>
            <a:r>
              <a:rPr lang="en-GB" sz="2800" b="1" dirty="0" smtClean="0">
                <a:solidFill>
                  <a:srgbClr val="0000FF"/>
                </a:solidFill>
              </a:rPr>
              <a:t> au camping </a:t>
            </a:r>
            <a:r>
              <a:rPr lang="en-GB" sz="2800" b="1" dirty="0" err="1" smtClean="0">
                <a:solidFill>
                  <a:srgbClr val="0000FF"/>
                </a:solidFill>
              </a:rPr>
              <a:t>dans</a:t>
            </a:r>
            <a:r>
              <a:rPr lang="en-GB" sz="2800" b="1" dirty="0" smtClean="0">
                <a:solidFill>
                  <a:srgbClr val="0000FF"/>
                </a:solidFill>
              </a:rPr>
              <a:t> un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 </a:t>
            </a:r>
            <a:r>
              <a:rPr lang="en-GB" sz="2800" b="1" dirty="0" smtClean="0">
                <a:solidFill>
                  <a:srgbClr val="0000FF"/>
                </a:solidFill>
              </a:rPr>
              <a:t>    village en </a:t>
            </a:r>
            <a:r>
              <a:rPr lang="en-GB" sz="2800" b="1" dirty="0" err="1" smtClean="0">
                <a:solidFill>
                  <a:srgbClr val="0000FF"/>
                </a:solidFill>
              </a:rPr>
              <a:t>Espagne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399" y="0"/>
            <a:ext cx="91614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itchFamily="66" charset="0"/>
              </a:rPr>
              <a:t>VARIETY</a:t>
            </a:r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1614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When preparing for your Controlled Writing &amp; Speaking Assessments, you may want to think about adding a range of verbs, this will show the examiner that you have a good knowledge of French and it will earn you a higher mark.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400" y="3212976"/>
            <a:ext cx="9161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GOOD VARIETY = GOOD MARKS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9288" y="4089846"/>
            <a:ext cx="4670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reste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I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074" y="5013176"/>
            <a:ext cx="72621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passe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vacances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spend 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holidays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4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4" grpId="2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How would you say the following in French:</a:t>
            </a:r>
            <a:endParaRPr lang="en-GB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105580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rgbClr val="FF0000"/>
                </a:solidFill>
              </a:rPr>
              <a:t>1. Usually I spend my holidays at the seaside in France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9766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1. </a:t>
            </a:r>
            <a:r>
              <a:rPr lang="en-GB" sz="2800" b="1" dirty="0" err="1" smtClean="0">
                <a:solidFill>
                  <a:srgbClr val="0000FF"/>
                </a:solidFill>
              </a:rPr>
              <a:t>D’habitude</a:t>
            </a:r>
            <a:r>
              <a:rPr lang="en-GB" sz="2800" b="1" dirty="0" smtClean="0">
                <a:solidFill>
                  <a:srgbClr val="0000FF"/>
                </a:solidFill>
              </a:rPr>
              <a:t> je </a:t>
            </a:r>
            <a:r>
              <a:rPr lang="en-GB" sz="2800" b="1" dirty="0" err="1" smtClean="0">
                <a:solidFill>
                  <a:srgbClr val="0000FF"/>
                </a:solidFill>
              </a:rPr>
              <a:t>passe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  <a:r>
              <a:rPr lang="en-GB" sz="2800" b="1" dirty="0" err="1" smtClean="0">
                <a:solidFill>
                  <a:srgbClr val="0000FF"/>
                </a:solidFill>
              </a:rPr>
              <a:t>mes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  <a:r>
              <a:rPr lang="en-GB" sz="2800" b="1" dirty="0" err="1" smtClean="0">
                <a:solidFill>
                  <a:srgbClr val="0000FF"/>
                </a:solidFill>
              </a:rPr>
              <a:t>vacances</a:t>
            </a:r>
            <a:r>
              <a:rPr lang="en-GB" sz="2800" b="1" dirty="0" smtClean="0">
                <a:solidFill>
                  <a:srgbClr val="0000FF"/>
                </a:solidFill>
              </a:rPr>
              <a:t> au </a:t>
            </a:r>
            <a:r>
              <a:rPr lang="en-GB" sz="2800" b="1" dirty="0" err="1" smtClean="0">
                <a:solidFill>
                  <a:srgbClr val="0000FF"/>
                </a:solidFill>
              </a:rPr>
              <a:t>bord</a:t>
            </a:r>
            <a:r>
              <a:rPr lang="en-GB" sz="2800" b="1" dirty="0" smtClean="0">
                <a:solidFill>
                  <a:srgbClr val="0000FF"/>
                </a:solidFill>
              </a:rPr>
              <a:t> de la </a:t>
            </a:r>
            <a:r>
              <a:rPr lang="en-GB" sz="2800" b="1" dirty="0" err="1" smtClean="0">
                <a:solidFill>
                  <a:srgbClr val="0000FF"/>
                </a:solidFill>
              </a:rPr>
              <a:t>mer</a:t>
            </a:r>
            <a:endParaRPr lang="en-GB" sz="2800" b="1" dirty="0" smtClean="0">
              <a:solidFill>
                <a:srgbClr val="0000FF"/>
              </a:solidFill>
            </a:endParaRPr>
          </a:p>
          <a:p>
            <a:r>
              <a:rPr lang="en-GB" sz="2800" b="1" dirty="0">
                <a:solidFill>
                  <a:srgbClr val="0000FF"/>
                </a:solidFill>
              </a:rPr>
              <a:t> </a:t>
            </a:r>
            <a:r>
              <a:rPr lang="en-GB" sz="2800" b="1" dirty="0" smtClean="0">
                <a:solidFill>
                  <a:srgbClr val="0000FF"/>
                </a:solidFill>
              </a:rPr>
              <a:t>   en France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36512" y="2924944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rgbClr val="FF0000"/>
                </a:solidFill>
              </a:rPr>
              <a:t>2. In summer I stay at my grandparents’ house in the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   countryside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37890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2.  En </a:t>
            </a:r>
            <a:r>
              <a:rPr lang="en-GB" sz="2800" b="1" dirty="0" err="1" smtClean="0">
                <a:solidFill>
                  <a:srgbClr val="0000FF"/>
                </a:solidFill>
              </a:rPr>
              <a:t>été</a:t>
            </a:r>
            <a:r>
              <a:rPr lang="en-GB" sz="2800" b="1" dirty="0" smtClean="0">
                <a:solidFill>
                  <a:srgbClr val="0000FF"/>
                </a:solidFill>
              </a:rPr>
              <a:t> je </a:t>
            </a:r>
            <a:r>
              <a:rPr lang="en-GB" sz="2800" b="1" dirty="0" err="1" smtClean="0">
                <a:solidFill>
                  <a:srgbClr val="0000FF"/>
                </a:solidFill>
              </a:rPr>
              <a:t>reste</a:t>
            </a:r>
            <a:r>
              <a:rPr lang="en-GB" sz="2800" b="1" dirty="0" smtClean="0">
                <a:solidFill>
                  <a:srgbClr val="0000FF"/>
                </a:solidFill>
              </a:rPr>
              <a:t> chez </a:t>
            </a:r>
            <a:r>
              <a:rPr lang="en-GB" sz="2800" b="1" dirty="0" err="1" smtClean="0">
                <a:solidFill>
                  <a:srgbClr val="0000FF"/>
                </a:solidFill>
              </a:rPr>
              <a:t>mes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  <a:r>
              <a:rPr lang="en-GB" sz="2800" b="1" dirty="0" err="1" smtClean="0">
                <a:solidFill>
                  <a:srgbClr val="0000FF"/>
                </a:solidFill>
              </a:rPr>
              <a:t>grands</a:t>
            </a:r>
            <a:r>
              <a:rPr lang="en-GB" sz="2800" b="1" dirty="0" smtClean="0">
                <a:solidFill>
                  <a:srgbClr val="0000FF"/>
                </a:solidFill>
              </a:rPr>
              <a:t>-parents à la </a:t>
            </a:r>
            <a:r>
              <a:rPr lang="en-GB" sz="2800" b="1" dirty="0" err="1" smtClean="0">
                <a:solidFill>
                  <a:srgbClr val="0000FF"/>
                </a:solidFill>
              </a:rPr>
              <a:t>campagne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36512" y="4437112"/>
            <a:ext cx="91440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FF0000"/>
                </a:solidFill>
              </a:rPr>
              <a:t>3</a:t>
            </a:r>
            <a:r>
              <a:rPr lang="en-GB" sz="2800" dirty="0" smtClean="0">
                <a:solidFill>
                  <a:srgbClr val="FF0000"/>
                </a:solidFill>
              </a:rPr>
              <a:t>. Normally I spend my holidays at the beach. I stay in a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   caravan with my family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530120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3</a:t>
            </a:r>
            <a:r>
              <a:rPr lang="en-GB" sz="2800" b="1" dirty="0" smtClean="0">
                <a:solidFill>
                  <a:srgbClr val="0000FF"/>
                </a:solidFill>
              </a:rPr>
              <a:t>. </a:t>
            </a:r>
            <a:r>
              <a:rPr lang="en-GB" sz="2800" b="1" dirty="0" err="1" smtClean="0">
                <a:solidFill>
                  <a:srgbClr val="0000FF"/>
                </a:solidFill>
              </a:rPr>
              <a:t>Normalement</a:t>
            </a:r>
            <a:r>
              <a:rPr lang="en-GB" sz="2800" b="1" dirty="0" smtClean="0">
                <a:solidFill>
                  <a:srgbClr val="0000FF"/>
                </a:solidFill>
              </a:rPr>
              <a:t> je </a:t>
            </a:r>
            <a:r>
              <a:rPr lang="en-GB" sz="2800" b="1" dirty="0" err="1" smtClean="0">
                <a:solidFill>
                  <a:srgbClr val="0000FF"/>
                </a:solidFill>
              </a:rPr>
              <a:t>passe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  <a:r>
              <a:rPr lang="en-GB" sz="2800" b="1" dirty="0" err="1" smtClean="0">
                <a:solidFill>
                  <a:srgbClr val="0000FF"/>
                </a:solidFill>
              </a:rPr>
              <a:t>mes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  <a:r>
              <a:rPr lang="en-GB" sz="2800" b="1" dirty="0" err="1" smtClean="0">
                <a:solidFill>
                  <a:srgbClr val="0000FF"/>
                </a:solidFill>
              </a:rPr>
              <a:t>vacances</a:t>
            </a:r>
            <a:r>
              <a:rPr lang="en-GB" sz="2800" b="1" dirty="0" smtClean="0">
                <a:solidFill>
                  <a:srgbClr val="0000FF"/>
                </a:solidFill>
              </a:rPr>
              <a:t> à la </a:t>
            </a:r>
            <a:r>
              <a:rPr lang="en-GB" sz="2800" b="1" dirty="0" err="1" smtClean="0">
                <a:solidFill>
                  <a:srgbClr val="0000FF"/>
                </a:solidFill>
              </a:rPr>
              <a:t>plage</a:t>
            </a:r>
            <a:r>
              <a:rPr lang="en-GB" sz="2800" b="1" dirty="0" smtClean="0">
                <a:solidFill>
                  <a:srgbClr val="0000FF"/>
                </a:solidFill>
              </a:rPr>
              <a:t>. Je </a:t>
            </a:r>
            <a:r>
              <a:rPr lang="en-GB" sz="2800" b="1" dirty="0" err="1" smtClean="0">
                <a:solidFill>
                  <a:srgbClr val="0000FF"/>
                </a:solidFill>
              </a:rPr>
              <a:t>reste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GB" sz="2800" b="1" dirty="0">
                <a:solidFill>
                  <a:srgbClr val="0000FF"/>
                </a:solidFill>
              </a:rPr>
              <a:t> </a:t>
            </a:r>
            <a:r>
              <a:rPr lang="en-GB" sz="2800" b="1" dirty="0" smtClean="0">
                <a:solidFill>
                  <a:srgbClr val="0000FF"/>
                </a:solidFill>
              </a:rPr>
              <a:t>   </a:t>
            </a:r>
            <a:r>
              <a:rPr lang="en-GB" sz="2800" b="1" dirty="0" err="1" smtClean="0">
                <a:solidFill>
                  <a:srgbClr val="0000FF"/>
                </a:solidFill>
              </a:rPr>
              <a:t>dans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  <a:r>
              <a:rPr lang="en-GB" sz="2800" b="1" dirty="0" err="1" smtClean="0">
                <a:solidFill>
                  <a:srgbClr val="0000FF"/>
                </a:solidFill>
              </a:rPr>
              <a:t>une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  <a:r>
              <a:rPr lang="en-GB" sz="2800" b="1" dirty="0" err="1" smtClean="0">
                <a:solidFill>
                  <a:srgbClr val="0000FF"/>
                </a:solidFill>
              </a:rPr>
              <a:t>caravane</a:t>
            </a:r>
            <a:r>
              <a:rPr lang="en-GB" sz="2800" b="1" dirty="0" smtClean="0">
                <a:solidFill>
                  <a:srgbClr val="0000FF"/>
                </a:solidFill>
              </a:rPr>
              <a:t> avec ma </a:t>
            </a:r>
            <a:r>
              <a:rPr lang="en-GB" sz="2800" b="1" dirty="0" err="1" smtClean="0">
                <a:solidFill>
                  <a:srgbClr val="0000FF"/>
                </a:solidFill>
              </a:rPr>
              <a:t>famille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611560" y="116632"/>
            <a:ext cx="3168352" cy="1368152"/>
          </a:xfrm>
          <a:prstGeom prst="wedgeRoundRectCallout">
            <a:avLst>
              <a:gd name="adj1" fmla="val 50604"/>
              <a:gd name="adj2" fmla="val 73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Où</a:t>
            </a:r>
            <a:r>
              <a:rPr lang="en-GB" sz="2800" dirty="0" smtClean="0"/>
              <a:t> vas-</a:t>
            </a:r>
            <a:r>
              <a:rPr lang="en-GB" sz="2800" dirty="0" err="1" smtClean="0"/>
              <a:t>tu</a:t>
            </a:r>
            <a:r>
              <a:rPr lang="en-GB" sz="2800" dirty="0" smtClean="0"/>
              <a:t> en </a:t>
            </a:r>
            <a:r>
              <a:rPr lang="en-GB" sz="2800" dirty="0" err="1" smtClean="0"/>
              <a:t>vacances</a:t>
            </a:r>
            <a:r>
              <a:rPr lang="en-GB" sz="2800" dirty="0" smtClean="0"/>
              <a:t> ?</a:t>
            </a:r>
            <a:endParaRPr lang="en-GB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36096" y="476672"/>
            <a:ext cx="3168352" cy="1368152"/>
          </a:xfrm>
          <a:prstGeom prst="wedgeRoundRectCallout">
            <a:avLst>
              <a:gd name="adj1" fmla="val -37406"/>
              <a:gd name="adj2" fmla="val 76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Where do you go on holiday?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6461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What about using  different tenses ?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576" y="4725144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JE VAIS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9872" y="4725144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JE RESTE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03582" y="4725144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JE PASSE MES</a:t>
            </a:r>
          </a:p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VACANCES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7584" y="3417030"/>
            <a:ext cx="76328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PRESENT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22108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YOUR OPTIONS ARE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FF"/>
                </a:solidFill>
              </a:rPr>
              <a:t>I GO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602128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FF"/>
                </a:solidFill>
              </a:rPr>
              <a:t>I STAY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602128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FF"/>
                </a:solidFill>
              </a:rPr>
              <a:t>I SPEND MY HOLIDAYS</a:t>
            </a:r>
          </a:p>
        </p:txBody>
      </p:sp>
    </p:spTree>
    <p:extLst>
      <p:ext uri="{BB962C8B-B14F-4D97-AF65-F5344CB8AC3E}">
        <p14:creationId xmlns:p14="http://schemas.microsoft.com/office/powerpoint/2010/main" val="17355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2" grpId="0" animBg="1"/>
      <p:bldP spid="6" grpId="0" animBg="1"/>
      <p:bldP spid="10" grpId="0" animBg="1"/>
      <p:bldP spid="3" grpId="0" animBg="1"/>
      <p:bldP spid="4" grpId="0"/>
      <p:bldP spid="5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611560" y="116632"/>
            <a:ext cx="3168352" cy="1368152"/>
          </a:xfrm>
          <a:prstGeom prst="wedgeRoundRectCallout">
            <a:avLst>
              <a:gd name="adj1" fmla="val 50604"/>
              <a:gd name="adj2" fmla="val 73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Où</a:t>
            </a:r>
            <a:r>
              <a:rPr lang="en-GB" sz="2800" dirty="0" smtClean="0"/>
              <a:t> </a:t>
            </a:r>
            <a:r>
              <a:rPr lang="en-GB" sz="2800" dirty="0" err="1" smtClean="0"/>
              <a:t>es-tu</a:t>
            </a:r>
            <a:r>
              <a:rPr lang="en-GB" sz="2800" dirty="0" smtClean="0"/>
              <a:t> </a:t>
            </a:r>
            <a:r>
              <a:rPr lang="en-GB" sz="2800" dirty="0" err="1" smtClean="0"/>
              <a:t>allée</a:t>
            </a:r>
            <a:r>
              <a:rPr lang="en-GB" sz="2800" dirty="0" smtClean="0"/>
              <a:t> en </a:t>
            </a:r>
            <a:r>
              <a:rPr lang="en-GB" sz="2800" dirty="0" err="1" smtClean="0"/>
              <a:t>vacances</a:t>
            </a:r>
            <a:r>
              <a:rPr lang="en-GB" sz="2800" dirty="0" smtClean="0"/>
              <a:t> ?</a:t>
            </a:r>
            <a:endParaRPr lang="en-GB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36096" y="476672"/>
            <a:ext cx="3168352" cy="1368152"/>
          </a:xfrm>
          <a:prstGeom prst="wedgeRoundRectCallout">
            <a:avLst>
              <a:gd name="adj1" fmla="val -37406"/>
              <a:gd name="adj2" fmla="val 76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Where did you go on holiday?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6461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What about using  different tenses ?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576" y="4725144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JE SUIS </a:t>
            </a:r>
          </a:p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ALLÉE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9872" y="4725144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JE SUIS RESTÉE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03582" y="4725144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J’AI PASSÉ MES</a:t>
            </a:r>
          </a:p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VACANCES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7584" y="3417030"/>
            <a:ext cx="76328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PERFECT (PAST)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22108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YOUR OPTIONS ARE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FF"/>
                </a:solidFill>
              </a:rPr>
              <a:t>I WENT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602128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FF"/>
                </a:solidFill>
              </a:rPr>
              <a:t>I STAYED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602128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FF"/>
                </a:solidFill>
              </a:rPr>
              <a:t>I SPENT MY HOLIDAYS</a:t>
            </a:r>
          </a:p>
        </p:txBody>
      </p:sp>
    </p:spTree>
    <p:extLst>
      <p:ext uri="{BB962C8B-B14F-4D97-AF65-F5344CB8AC3E}">
        <p14:creationId xmlns:p14="http://schemas.microsoft.com/office/powerpoint/2010/main" val="186239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2" grpId="0" animBg="1"/>
      <p:bldP spid="6" grpId="0" animBg="1"/>
      <p:bldP spid="10" grpId="0" animBg="1"/>
      <p:bldP spid="3" grpId="0" animBg="1"/>
      <p:bldP spid="4" grpId="0"/>
      <p:bldP spid="5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833</Words>
  <Application>Microsoft Office PowerPoint</Application>
  <PresentationFormat>On-screen Show (4:3)</PresentationFormat>
  <Paragraphs>161</Paragraphs>
  <Slides>13</Slides>
  <Notes>1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77</cp:revision>
  <dcterms:created xsi:type="dcterms:W3CDTF">2011-12-08T17:54:42Z</dcterms:created>
  <dcterms:modified xsi:type="dcterms:W3CDTF">2012-04-02T10:07:16Z</dcterms:modified>
</cp:coreProperties>
</file>