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27/03/2012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4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notesSlide" Target="../notesSlides/notesSlide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microsoft.com/office/2007/relationships/media" Target="../media/media17.mp3"/><Relationship Id="rId18" Type="http://schemas.openxmlformats.org/officeDocument/2006/relationships/audio" Target="../media/media19.mp3"/><Relationship Id="rId26" Type="http://schemas.openxmlformats.org/officeDocument/2006/relationships/image" Target="../media/image15.png"/><Relationship Id="rId3" Type="http://schemas.microsoft.com/office/2007/relationships/media" Target="../media/media12.mp3"/><Relationship Id="rId21" Type="http://schemas.openxmlformats.org/officeDocument/2006/relationships/slideLayout" Target="../slideLayouts/slideLayout1.xml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microsoft.com/office/2007/relationships/media" Target="../media/media19.mp3"/><Relationship Id="rId25" Type="http://schemas.openxmlformats.org/officeDocument/2006/relationships/image" Target="../media/image14.png"/><Relationship Id="rId33" Type="http://schemas.openxmlformats.org/officeDocument/2006/relationships/image" Target="../media/image11.png"/><Relationship Id="rId2" Type="http://schemas.openxmlformats.org/officeDocument/2006/relationships/audio" Target="../media/media11.mp3"/><Relationship Id="rId16" Type="http://schemas.openxmlformats.org/officeDocument/2006/relationships/audio" Target="../media/media18.mp3"/><Relationship Id="rId20" Type="http://schemas.openxmlformats.org/officeDocument/2006/relationships/audio" Target="../media/media20.mp3"/><Relationship Id="rId29" Type="http://schemas.openxmlformats.org/officeDocument/2006/relationships/image" Target="../media/image18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5" Type="http://schemas.microsoft.com/office/2007/relationships/media" Target="../media/media13.mp3"/><Relationship Id="rId15" Type="http://schemas.microsoft.com/office/2007/relationships/media" Target="../media/media18.mp3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audio" Target="../media/media15.mp3"/><Relationship Id="rId19" Type="http://schemas.microsoft.com/office/2007/relationships/media" Target="../media/media20.mp3"/><Relationship Id="rId31" Type="http://schemas.openxmlformats.org/officeDocument/2006/relationships/image" Target="../media/image20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audio" Target="../media/media17.mp3"/><Relationship Id="rId22" Type="http://schemas.openxmlformats.org/officeDocument/2006/relationships/notesSlide" Target="../notesSlides/notesSlide2.xml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p3"/><Relationship Id="rId13" Type="http://schemas.openxmlformats.org/officeDocument/2006/relationships/image" Target="../media/image23.png"/><Relationship Id="rId3" Type="http://schemas.microsoft.com/office/2007/relationships/media" Target="../media/media22.mp3"/><Relationship Id="rId7" Type="http://schemas.microsoft.com/office/2007/relationships/media" Target="../media/media24.mp3"/><Relationship Id="rId12" Type="http://schemas.openxmlformats.org/officeDocument/2006/relationships/image" Target="../media/image22.png"/><Relationship Id="rId17" Type="http://schemas.openxmlformats.org/officeDocument/2006/relationships/image" Target="../media/image11.png"/><Relationship Id="rId2" Type="http://schemas.openxmlformats.org/officeDocument/2006/relationships/audio" Target="../media/media21.mp3"/><Relationship Id="rId16" Type="http://schemas.openxmlformats.org/officeDocument/2006/relationships/image" Target="../media/image26.png"/><Relationship Id="rId1" Type="http://schemas.microsoft.com/office/2007/relationships/media" Target="../media/media21.mp3"/><Relationship Id="rId6" Type="http://schemas.openxmlformats.org/officeDocument/2006/relationships/audio" Target="../media/media23.mp3"/><Relationship Id="rId11" Type="http://schemas.openxmlformats.org/officeDocument/2006/relationships/slideLayout" Target="../slideLayouts/slideLayout1.xml"/><Relationship Id="rId5" Type="http://schemas.microsoft.com/office/2007/relationships/media" Target="../media/media23.mp3"/><Relationship Id="rId15" Type="http://schemas.openxmlformats.org/officeDocument/2006/relationships/image" Target="../media/image25.png"/><Relationship Id="rId10" Type="http://schemas.openxmlformats.org/officeDocument/2006/relationships/audio" Target="../media/media25.mp3"/><Relationship Id="rId4" Type="http://schemas.openxmlformats.org/officeDocument/2006/relationships/audio" Target="../media/media22.mp3"/><Relationship Id="rId9" Type="http://schemas.microsoft.com/office/2007/relationships/media" Target="../media/media25.mp3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LA  NOURRITURE  -  FOOD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57139"/>
              </p:ext>
            </p:extLst>
          </p:nvPr>
        </p:nvGraphicFramePr>
        <p:xfrm>
          <a:off x="-43284" y="764703"/>
          <a:ext cx="9120992" cy="246285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778890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CHICKEN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poulet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jambon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oeufs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 la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confiture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beurre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557214"/>
              </p:ext>
            </p:extLst>
          </p:nvPr>
        </p:nvGraphicFramePr>
        <p:xfrm>
          <a:off x="5322" y="4144544"/>
          <a:ext cx="9120992" cy="2713456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TOMATOES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CARROTS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YOGHURTS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CUCUMBER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131208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tomates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4422" y="6131208"/>
            <a:ext cx="171454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carottes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905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yaourts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1726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fromage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28312" y="6150114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concombre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1" y="1556792"/>
            <a:ext cx="128192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38" y="1533809"/>
            <a:ext cx="1217418" cy="109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54" y="1341710"/>
            <a:ext cx="1190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9034"/>
            <a:ext cx="1391386" cy="109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751" y="1533809"/>
            <a:ext cx="13620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1" y="4725143"/>
            <a:ext cx="1281920" cy="109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96" y="4700557"/>
            <a:ext cx="1358054" cy="109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79" y="4707799"/>
            <a:ext cx="10763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36" y="4700557"/>
            <a:ext cx="990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01" y="4554626"/>
            <a:ext cx="14192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oule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04881" y="3166108"/>
            <a:ext cx="304800" cy="304800"/>
          </a:xfrm>
          <a:prstGeom prst="rect">
            <a:avLst/>
          </a:prstGeom>
        </p:spPr>
      </p:pic>
      <p:pic>
        <p:nvPicPr>
          <p:cNvPr id="5" name="jambo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19293" y="3207166"/>
            <a:ext cx="304800" cy="304800"/>
          </a:xfrm>
          <a:prstGeom prst="rect">
            <a:avLst/>
          </a:prstGeom>
        </p:spPr>
      </p:pic>
      <p:pic>
        <p:nvPicPr>
          <p:cNvPr id="6" name="oeuf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306749" y="3194046"/>
            <a:ext cx="262892" cy="262892"/>
          </a:xfrm>
          <a:prstGeom prst="rect">
            <a:avLst/>
          </a:prstGeom>
        </p:spPr>
      </p:pic>
      <p:pic>
        <p:nvPicPr>
          <p:cNvPr id="9" name="confitur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195413" y="3209624"/>
            <a:ext cx="304800" cy="304800"/>
          </a:xfrm>
          <a:prstGeom prst="rect">
            <a:avLst/>
          </a:prstGeom>
        </p:spPr>
      </p:pic>
      <p:pic>
        <p:nvPicPr>
          <p:cNvPr id="10" name="beurre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24930" y="3209623"/>
            <a:ext cx="332745" cy="332745"/>
          </a:xfrm>
          <a:prstGeom prst="rect">
            <a:avLst/>
          </a:prstGeom>
        </p:spPr>
      </p:pic>
      <p:pic>
        <p:nvPicPr>
          <p:cNvPr id="11" name="tomates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04881" y="6487104"/>
            <a:ext cx="357805" cy="357805"/>
          </a:xfrm>
          <a:prstGeom prst="rect">
            <a:avLst/>
          </a:prstGeom>
        </p:spPr>
      </p:pic>
      <p:pic>
        <p:nvPicPr>
          <p:cNvPr id="12" name="carottes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690047" y="6489859"/>
            <a:ext cx="304800" cy="304800"/>
          </a:xfrm>
          <a:prstGeom prst="rect">
            <a:avLst/>
          </a:prstGeom>
        </p:spPr>
      </p:pic>
      <p:pic>
        <p:nvPicPr>
          <p:cNvPr id="13" name="yaourt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01179" y="6464449"/>
            <a:ext cx="304800" cy="304800"/>
          </a:xfrm>
          <a:prstGeom prst="rect">
            <a:avLst/>
          </a:prstGeom>
        </p:spPr>
      </p:pic>
      <p:pic>
        <p:nvPicPr>
          <p:cNvPr id="14" name="concombr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30436" y="6504057"/>
            <a:ext cx="304800" cy="304800"/>
          </a:xfrm>
          <a:prstGeom prst="rect">
            <a:avLst/>
          </a:prstGeom>
        </p:spPr>
      </p:pic>
      <p:pic>
        <p:nvPicPr>
          <p:cNvPr id="17" name="fromag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113662" y="651913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9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7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1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8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28600" y="874361"/>
            <a:ext cx="8686800" cy="29146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GB" sz="2400" dirty="0">
                <a:solidFill>
                  <a:srgbClr val="FF3300"/>
                </a:solidFill>
              </a:rPr>
              <a:t>Je mange </a:t>
            </a:r>
            <a:r>
              <a:rPr lang="en-GB" sz="2400" dirty="0" smtClean="0">
                <a:solidFill>
                  <a:srgbClr val="FF3300"/>
                </a:solidFill>
              </a:rPr>
              <a:t>………</a:t>
            </a:r>
            <a:r>
              <a:rPr lang="en-GB" sz="2400" dirty="0" err="1">
                <a:solidFill>
                  <a:srgbClr val="FF3300"/>
                </a:solidFill>
              </a:rPr>
              <a:t>parce</a:t>
            </a: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 smtClean="0">
                <a:solidFill>
                  <a:srgbClr val="FF3300"/>
                </a:solidFill>
              </a:rPr>
              <a:t>que</a:t>
            </a:r>
            <a:r>
              <a:rPr lang="en-GB" sz="2400" dirty="0" smtClean="0">
                <a:solidFill>
                  <a:srgbClr val="FF3300"/>
                </a:solidFill>
              </a:rPr>
              <a:t>		I eat……….because</a:t>
            </a:r>
            <a:endParaRPr lang="en-GB" sz="3200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c’est</a:t>
            </a: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délicieux</a:t>
            </a:r>
            <a:r>
              <a:rPr lang="en-GB" sz="2400" dirty="0">
                <a:solidFill>
                  <a:srgbClr val="FF3300"/>
                </a:solidFill>
              </a:rPr>
              <a:t>			_______________________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c’est</a:t>
            </a: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rapide</a:t>
            </a:r>
            <a:r>
              <a:rPr lang="en-GB" sz="2400" dirty="0">
                <a:solidFill>
                  <a:srgbClr val="FF3300"/>
                </a:solidFill>
              </a:rPr>
              <a:t>				_______________________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c’est</a:t>
            </a:r>
            <a:r>
              <a:rPr lang="en-GB" sz="2400" dirty="0">
                <a:solidFill>
                  <a:srgbClr val="FF3300"/>
                </a:solidFill>
              </a:rPr>
              <a:t> bon pour la santé		_______________________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c’est</a:t>
            </a: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plein</a:t>
            </a:r>
            <a:r>
              <a:rPr lang="en-GB" sz="2400" dirty="0">
                <a:solidFill>
                  <a:srgbClr val="FF3300"/>
                </a:solidFill>
              </a:rPr>
              <a:t> de </a:t>
            </a:r>
            <a:r>
              <a:rPr lang="en-GB" sz="2400" dirty="0" err="1">
                <a:solidFill>
                  <a:srgbClr val="FF3300"/>
                </a:solidFill>
              </a:rPr>
              <a:t>vitamines</a:t>
            </a:r>
            <a:r>
              <a:rPr lang="en-GB" sz="2400" dirty="0">
                <a:solidFill>
                  <a:srgbClr val="FF3300"/>
                </a:solidFill>
              </a:rPr>
              <a:t>		_______________________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j’adore</a:t>
            </a:r>
            <a:r>
              <a:rPr lang="en-GB" sz="2400" dirty="0">
                <a:solidFill>
                  <a:srgbClr val="FF3300"/>
                </a:solidFill>
              </a:rPr>
              <a:t> les </a:t>
            </a:r>
            <a:r>
              <a:rPr lang="en-GB" sz="2400" dirty="0" err="1">
                <a:solidFill>
                  <a:srgbClr val="FF3300"/>
                </a:solidFill>
              </a:rPr>
              <a:t>sucreries</a:t>
            </a:r>
            <a:r>
              <a:rPr lang="en-GB" sz="2400" dirty="0">
                <a:solidFill>
                  <a:srgbClr val="FF3300"/>
                </a:solidFill>
              </a:rPr>
              <a:t>		</a:t>
            </a:r>
            <a:r>
              <a:rPr lang="en-GB" sz="2400" dirty="0" smtClean="0">
                <a:solidFill>
                  <a:srgbClr val="FF3300"/>
                </a:solidFill>
              </a:rPr>
              <a:t>	_______________________</a:t>
            </a:r>
            <a:endParaRPr lang="en-GB" sz="2400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je </a:t>
            </a:r>
            <a:r>
              <a:rPr lang="en-GB" sz="2400" dirty="0" err="1">
                <a:solidFill>
                  <a:srgbClr val="FF3300"/>
                </a:solidFill>
              </a:rPr>
              <a:t>suis</a:t>
            </a: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 smtClean="0">
                <a:solidFill>
                  <a:srgbClr val="FF3300"/>
                </a:solidFill>
              </a:rPr>
              <a:t>végétarienne</a:t>
            </a:r>
            <a:r>
              <a:rPr lang="en-GB" sz="2400" dirty="0">
                <a:solidFill>
                  <a:srgbClr val="FF3300"/>
                </a:solidFill>
              </a:rPr>
              <a:t>		</a:t>
            </a:r>
            <a:r>
              <a:rPr lang="en-GB" sz="2400" dirty="0" smtClean="0">
                <a:solidFill>
                  <a:srgbClr val="FF3300"/>
                </a:solidFill>
              </a:rPr>
              <a:t>	_______________________</a:t>
            </a:r>
            <a:endParaRPr lang="en-GB" sz="2400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endParaRPr lang="en-GB" sz="2400" dirty="0">
              <a:solidFill>
                <a:srgbClr val="FF3300"/>
              </a:solidFill>
            </a:endParaRPr>
          </a:p>
          <a:p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28600" y="4017640"/>
            <a:ext cx="8686800" cy="2579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en-GB" sz="2400" dirty="0">
                <a:solidFill>
                  <a:srgbClr val="FF3300"/>
                </a:solidFill>
              </a:rPr>
              <a:t>Je ne </a:t>
            </a:r>
            <a:r>
              <a:rPr lang="en-GB" sz="2400" dirty="0" smtClean="0">
                <a:solidFill>
                  <a:srgbClr val="FF3300"/>
                </a:solidFill>
              </a:rPr>
              <a:t>mange pas </a:t>
            </a:r>
            <a:r>
              <a:rPr lang="en-GB" sz="2400" dirty="0">
                <a:solidFill>
                  <a:srgbClr val="FF3300"/>
                </a:solidFill>
              </a:rPr>
              <a:t>de……..</a:t>
            </a:r>
            <a:r>
              <a:rPr lang="en-GB" sz="2400" dirty="0" err="1">
                <a:solidFill>
                  <a:srgbClr val="FF3300"/>
                </a:solidFill>
              </a:rPr>
              <a:t>parce</a:t>
            </a: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 smtClean="0">
                <a:solidFill>
                  <a:srgbClr val="FF3300"/>
                </a:solidFill>
              </a:rPr>
              <a:t>que</a:t>
            </a:r>
            <a:r>
              <a:rPr lang="en-GB" sz="2400" dirty="0" smtClean="0">
                <a:solidFill>
                  <a:srgbClr val="FF3300"/>
                </a:solidFill>
              </a:rPr>
              <a:t>	I don’t eat………because</a:t>
            </a:r>
            <a:endParaRPr lang="en-GB" sz="2400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GB" sz="2400" dirty="0" smtClean="0">
                <a:solidFill>
                  <a:srgbClr val="FF3300"/>
                </a:solidFill>
              </a:rPr>
              <a:t> </a:t>
            </a:r>
            <a:r>
              <a:rPr lang="en-GB" sz="2400" dirty="0" err="1" smtClean="0">
                <a:solidFill>
                  <a:srgbClr val="FF3300"/>
                </a:solidFill>
              </a:rPr>
              <a:t>c’est</a:t>
            </a:r>
            <a:r>
              <a:rPr lang="en-GB" sz="2400" dirty="0" smtClean="0">
                <a:solidFill>
                  <a:srgbClr val="FF3300"/>
                </a:solidFill>
              </a:rPr>
              <a:t>  </a:t>
            </a:r>
            <a:r>
              <a:rPr lang="en-GB" sz="2400" dirty="0" err="1" smtClean="0">
                <a:solidFill>
                  <a:srgbClr val="FF3300"/>
                </a:solidFill>
              </a:rPr>
              <a:t>dégoûtant</a:t>
            </a:r>
            <a:r>
              <a:rPr lang="en-GB" sz="2400" dirty="0" smtClean="0">
                <a:solidFill>
                  <a:srgbClr val="FF3300"/>
                </a:solidFill>
              </a:rPr>
              <a:t>		</a:t>
            </a:r>
            <a:r>
              <a:rPr lang="en-GB" sz="2400" dirty="0">
                <a:solidFill>
                  <a:srgbClr val="FF3300"/>
                </a:solidFill>
              </a:rPr>
              <a:t>	</a:t>
            </a:r>
            <a:r>
              <a:rPr lang="en-GB" sz="2400" dirty="0" smtClean="0">
                <a:solidFill>
                  <a:srgbClr val="FF3300"/>
                </a:solidFill>
              </a:rPr>
              <a:t>_______________________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 smtClean="0">
                <a:solidFill>
                  <a:srgbClr val="FF3300"/>
                </a:solidFill>
              </a:rPr>
              <a:t>c’est</a:t>
            </a:r>
            <a:r>
              <a:rPr lang="en-GB" sz="2400" dirty="0" smtClean="0">
                <a:solidFill>
                  <a:srgbClr val="FF3300"/>
                </a:solidFill>
              </a:rPr>
              <a:t> </a:t>
            </a:r>
            <a:r>
              <a:rPr lang="en-GB" sz="2400" dirty="0" err="1" smtClean="0">
                <a:solidFill>
                  <a:srgbClr val="FF3300"/>
                </a:solidFill>
              </a:rPr>
              <a:t>mauvais</a:t>
            </a:r>
            <a:r>
              <a:rPr lang="en-GB" sz="2400" dirty="0" smtClean="0">
                <a:solidFill>
                  <a:srgbClr val="FF3300"/>
                </a:solidFill>
              </a:rPr>
              <a:t> pour la santé 		_______________________</a:t>
            </a:r>
          </a:p>
          <a:p>
            <a:pPr>
              <a:buFontTx/>
              <a:buChar char="•"/>
            </a:pPr>
            <a:r>
              <a:rPr lang="en-GB" sz="2400" dirty="0" smtClean="0">
                <a:solidFill>
                  <a:srgbClr val="FF3300"/>
                </a:solidFill>
              </a:rPr>
              <a:t> </a:t>
            </a:r>
            <a:r>
              <a:rPr lang="en-GB" sz="2400" dirty="0">
                <a:solidFill>
                  <a:srgbClr val="FF3300"/>
                </a:solidFill>
              </a:rPr>
              <a:t>je </a:t>
            </a:r>
            <a:r>
              <a:rPr lang="en-GB" sz="2400" dirty="0" err="1">
                <a:solidFill>
                  <a:srgbClr val="FF3300"/>
                </a:solidFill>
              </a:rPr>
              <a:t>déteste</a:t>
            </a:r>
            <a:r>
              <a:rPr lang="en-GB" sz="2400" dirty="0">
                <a:solidFill>
                  <a:srgbClr val="FF3300"/>
                </a:solidFill>
              </a:rPr>
              <a:t> </a:t>
            </a:r>
            <a:r>
              <a:rPr lang="en-GB" sz="2400" dirty="0" err="1">
                <a:solidFill>
                  <a:srgbClr val="FF3300"/>
                </a:solidFill>
              </a:rPr>
              <a:t>l’odeur</a:t>
            </a:r>
            <a:r>
              <a:rPr lang="en-GB" sz="2400" dirty="0">
                <a:solidFill>
                  <a:srgbClr val="FF3300"/>
                </a:solidFill>
              </a:rPr>
              <a:t>			_______________________</a:t>
            </a: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je </a:t>
            </a:r>
            <a:r>
              <a:rPr lang="en-GB" sz="2400" dirty="0" err="1">
                <a:solidFill>
                  <a:srgbClr val="FF3300"/>
                </a:solidFill>
              </a:rPr>
              <a:t>n’aime</a:t>
            </a:r>
            <a:r>
              <a:rPr lang="en-GB" sz="2400" dirty="0">
                <a:solidFill>
                  <a:srgbClr val="FF3300"/>
                </a:solidFill>
              </a:rPr>
              <a:t> pas les </a:t>
            </a:r>
            <a:r>
              <a:rPr lang="en-GB" sz="2400" dirty="0" err="1">
                <a:solidFill>
                  <a:srgbClr val="FF3300"/>
                </a:solidFill>
              </a:rPr>
              <a:t>graisses</a:t>
            </a:r>
            <a:r>
              <a:rPr lang="en-GB" sz="2400" dirty="0">
                <a:solidFill>
                  <a:srgbClr val="FF3300"/>
                </a:solidFill>
              </a:rPr>
              <a:t>	</a:t>
            </a:r>
            <a:r>
              <a:rPr lang="en-GB" sz="2400" dirty="0" smtClean="0">
                <a:solidFill>
                  <a:srgbClr val="FF3300"/>
                </a:solidFill>
              </a:rPr>
              <a:t>	_______________________</a:t>
            </a:r>
            <a:endParaRPr lang="en-GB" sz="2400" dirty="0">
              <a:solidFill>
                <a:srgbClr val="FF3300"/>
              </a:solidFill>
            </a:endParaRPr>
          </a:p>
          <a:p>
            <a:pPr>
              <a:buFontTx/>
              <a:buChar char="•"/>
            </a:pPr>
            <a:r>
              <a:rPr lang="en-GB" sz="2400" dirty="0">
                <a:solidFill>
                  <a:srgbClr val="FF3300"/>
                </a:solidFill>
              </a:rPr>
              <a:t> je </a:t>
            </a:r>
            <a:r>
              <a:rPr lang="en-GB" sz="2400" dirty="0" err="1">
                <a:solidFill>
                  <a:srgbClr val="FF3300"/>
                </a:solidFill>
              </a:rPr>
              <a:t>n’aime</a:t>
            </a:r>
            <a:r>
              <a:rPr lang="en-GB" sz="2400" dirty="0">
                <a:solidFill>
                  <a:srgbClr val="FF3300"/>
                </a:solidFill>
              </a:rPr>
              <a:t> pas les </a:t>
            </a:r>
            <a:r>
              <a:rPr lang="en-GB" sz="2400" dirty="0" err="1">
                <a:solidFill>
                  <a:srgbClr val="FF3300"/>
                </a:solidFill>
              </a:rPr>
              <a:t>sucreries</a:t>
            </a:r>
            <a:r>
              <a:rPr lang="en-GB" sz="2400" dirty="0">
                <a:solidFill>
                  <a:srgbClr val="FF3300"/>
                </a:solidFill>
              </a:rPr>
              <a:t>	</a:t>
            </a:r>
            <a:r>
              <a:rPr lang="en-GB" sz="2400" dirty="0" smtClean="0">
                <a:solidFill>
                  <a:srgbClr val="FF3300"/>
                </a:solidFill>
              </a:rPr>
              <a:t>	_______________________</a:t>
            </a:r>
          </a:p>
        </p:txBody>
      </p:sp>
      <p:pic>
        <p:nvPicPr>
          <p:cNvPr id="45060" name="Picture 2" descr="download?fid=Inbox&amp;mid=1_8645_AENy%2BFcAACoDSC%2FwxAJ9MgfMeQo&amp;pid=5&amp;tnef=&amp;YY=1211127565809&amp;newid=1&amp;clean=0&amp;inlin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02618"/>
            <a:ext cx="46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11"/>
          <p:cNvSpPr txBox="1">
            <a:spLocks noChangeArrowheads="1"/>
          </p:cNvSpPr>
          <p:nvPr/>
        </p:nvSpPr>
        <p:spPr bwMode="auto">
          <a:xfrm>
            <a:off x="8229600" y="3935015"/>
            <a:ext cx="48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B050"/>
                </a:solidFill>
                <a:sym typeface="Wingdings 2" pitchFamily="18" charset="2"/>
              </a:rPr>
              <a:t>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3574757"/>
            <a:ext cx="228599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8864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333CC"/>
                </a:solidFill>
              </a:rPr>
              <a:t>Can you give the English for these reasons why you eat / don’t eat particular food items ?</a:t>
            </a:r>
            <a:endParaRPr lang="en-GB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268760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It’s delicious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660738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It’s quick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2020778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It’s good for your health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2380818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It’s full of vitamins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2740858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 love sweet things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100898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 am vegetarian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469050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It’s disgusting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4829090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It’s bad for your health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5189130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 hate the smell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5549170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 don’t like fatty foods</a:t>
            </a:r>
            <a:endParaRPr lang="en-GB" sz="2000" b="1" dirty="0">
              <a:solidFill>
                <a:srgbClr val="33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5909210"/>
            <a:ext cx="3466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3333CC"/>
                </a:solidFill>
              </a:rPr>
              <a:t>I don’t like sweet things</a:t>
            </a:r>
            <a:endParaRPr lang="en-GB" sz="2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400000" y="1394792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1. I </a:t>
            </a:r>
            <a:r>
              <a:rPr lang="en-GB" sz="2800" dirty="0" smtClean="0">
                <a:solidFill>
                  <a:srgbClr val="3333CC"/>
                </a:solidFill>
                <a:latin typeface="Comic Sans MS" pitchFamily="66" charset="0"/>
              </a:rPr>
              <a:t>eat chicken </a:t>
            </a:r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but I don’t eat fish because I hate the smell.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400000" y="306896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2. I </a:t>
            </a:r>
            <a:r>
              <a:rPr lang="en-GB" sz="2800" dirty="0" smtClean="0">
                <a:solidFill>
                  <a:srgbClr val="3333CC"/>
                </a:solidFill>
                <a:latin typeface="Comic Sans MS" pitchFamily="66" charset="0"/>
              </a:rPr>
              <a:t>eat salad because </a:t>
            </a:r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it’s full of vitamins but I </a:t>
            </a:r>
            <a:r>
              <a:rPr lang="en-GB" sz="2800" dirty="0" smtClean="0">
                <a:solidFill>
                  <a:srgbClr val="3333CC"/>
                </a:solidFill>
                <a:latin typeface="Comic Sans MS" pitchFamily="66" charset="0"/>
              </a:rPr>
              <a:t>don’t eat cheese because </a:t>
            </a:r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it’s disgusting. 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-35496" y="4636988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3333CC"/>
                </a:solidFill>
                <a:latin typeface="Comic Sans MS" pitchFamily="66" charset="0"/>
              </a:rPr>
              <a:t>    3</a:t>
            </a:r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. I never eat chips because I don’t like fatty</a:t>
            </a:r>
          </a:p>
          <a:p>
            <a:pPr eaLnBrk="1" hangingPunct="1"/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    things but I eat cake and </a:t>
            </a:r>
            <a:r>
              <a:rPr lang="en-GB" sz="2800" dirty="0" smtClean="0">
                <a:solidFill>
                  <a:srgbClr val="3333CC"/>
                </a:solidFill>
                <a:latin typeface="Comic Sans MS" pitchFamily="66" charset="0"/>
              </a:rPr>
              <a:t>chocolate </a:t>
            </a:r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because I love   </a:t>
            </a:r>
          </a:p>
          <a:p>
            <a:pPr eaLnBrk="1" hangingPunct="1"/>
            <a:r>
              <a:rPr lang="en-GB" sz="2800" dirty="0">
                <a:solidFill>
                  <a:srgbClr val="3333CC"/>
                </a:solidFill>
                <a:latin typeface="Comic Sans MS" pitchFamily="66" charset="0"/>
              </a:rPr>
              <a:t>    sweet things.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591" y="332656"/>
            <a:ext cx="8497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Could you put everything together?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2302024"/>
            <a:ext cx="7776864" cy="694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Je mange du </a:t>
            </a:r>
            <a:r>
              <a:rPr lang="en-GB" sz="2400" dirty="0" err="1" smtClean="0">
                <a:solidFill>
                  <a:srgbClr val="FF0000"/>
                </a:solidFill>
              </a:rPr>
              <a:t>poulet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mais</a:t>
            </a:r>
            <a:r>
              <a:rPr lang="en-GB" sz="2400" dirty="0" smtClean="0">
                <a:solidFill>
                  <a:srgbClr val="FF0000"/>
                </a:solidFill>
              </a:rPr>
              <a:t> je ne mange pas de </a:t>
            </a:r>
            <a:r>
              <a:rPr lang="en-GB" sz="2400" dirty="0" err="1" smtClean="0">
                <a:solidFill>
                  <a:srgbClr val="FF0000"/>
                </a:solidFill>
              </a:rPr>
              <a:t>poisson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GB" sz="2400" dirty="0" err="1" smtClean="0">
                <a:solidFill>
                  <a:srgbClr val="FF0000"/>
                </a:solidFill>
              </a:rPr>
              <a:t>parce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que</a:t>
            </a:r>
            <a:r>
              <a:rPr lang="en-GB" sz="2400" dirty="0" smtClean="0">
                <a:solidFill>
                  <a:srgbClr val="FF0000"/>
                </a:solidFill>
              </a:rPr>
              <a:t> je </a:t>
            </a:r>
            <a:r>
              <a:rPr lang="en-GB" sz="2400" dirty="0" err="1" smtClean="0">
                <a:solidFill>
                  <a:srgbClr val="FF0000"/>
                </a:solidFill>
              </a:rPr>
              <a:t>déteste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l’odeur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9552" y="3958208"/>
            <a:ext cx="7776864" cy="694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Je mange de la </a:t>
            </a:r>
            <a:r>
              <a:rPr lang="en-GB" sz="2400" dirty="0" err="1" smtClean="0">
                <a:solidFill>
                  <a:srgbClr val="FF0000"/>
                </a:solidFill>
              </a:rPr>
              <a:t>salade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parce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que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c’est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plein</a:t>
            </a:r>
            <a:r>
              <a:rPr lang="en-GB" sz="2400" dirty="0" smtClean="0">
                <a:solidFill>
                  <a:srgbClr val="FF0000"/>
                </a:solidFill>
              </a:rPr>
              <a:t> de </a:t>
            </a:r>
            <a:r>
              <a:rPr lang="en-GB" sz="2400" dirty="0" err="1" smtClean="0">
                <a:solidFill>
                  <a:srgbClr val="FF0000"/>
                </a:solidFill>
              </a:rPr>
              <a:t>vitamines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mais</a:t>
            </a:r>
            <a:r>
              <a:rPr lang="en-GB" sz="2400" dirty="0" smtClean="0">
                <a:solidFill>
                  <a:srgbClr val="FF0000"/>
                </a:solidFill>
              </a:rPr>
              <a:t> je ne mange pas de </a:t>
            </a:r>
            <a:r>
              <a:rPr lang="en-GB" sz="2400" dirty="0" err="1" smtClean="0">
                <a:solidFill>
                  <a:srgbClr val="FF0000"/>
                </a:solidFill>
              </a:rPr>
              <a:t>fromage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parce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que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c’est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dégoûtant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5949280"/>
            <a:ext cx="7776864" cy="908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Je ne mange </a:t>
            </a:r>
            <a:r>
              <a:rPr lang="en-GB" sz="2000" dirty="0" err="1" smtClean="0">
                <a:solidFill>
                  <a:srgbClr val="FF0000"/>
                </a:solidFill>
              </a:rPr>
              <a:t>jamais</a:t>
            </a:r>
            <a:r>
              <a:rPr lang="en-GB" sz="2000" dirty="0" smtClean="0">
                <a:solidFill>
                  <a:srgbClr val="FF0000"/>
                </a:solidFill>
              </a:rPr>
              <a:t> de frites </a:t>
            </a:r>
            <a:r>
              <a:rPr lang="en-GB" sz="2000" dirty="0" err="1" smtClean="0">
                <a:solidFill>
                  <a:srgbClr val="FF0000"/>
                </a:solidFill>
              </a:rPr>
              <a:t>parce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que</a:t>
            </a:r>
            <a:r>
              <a:rPr lang="en-GB" sz="2000" dirty="0" smtClean="0">
                <a:solidFill>
                  <a:srgbClr val="FF0000"/>
                </a:solidFill>
              </a:rPr>
              <a:t> je </a:t>
            </a:r>
            <a:r>
              <a:rPr lang="en-GB" sz="2000" dirty="0" err="1" smtClean="0">
                <a:solidFill>
                  <a:srgbClr val="FF0000"/>
                </a:solidFill>
              </a:rPr>
              <a:t>n’aime</a:t>
            </a:r>
            <a:r>
              <a:rPr lang="en-GB" sz="2000" dirty="0" smtClean="0">
                <a:solidFill>
                  <a:srgbClr val="FF0000"/>
                </a:solidFill>
              </a:rPr>
              <a:t> pas les </a:t>
            </a:r>
            <a:r>
              <a:rPr lang="en-GB" sz="2000" dirty="0" err="1" smtClean="0">
                <a:solidFill>
                  <a:srgbClr val="FF0000"/>
                </a:solidFill>
              </a:rPr>
              <a:t>graisses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mais</a:t>
            </a:r>
            <a:r>
              <a:rPr lang="en-GB" sz="2000" dirty="0" smtClean="0">
                <a:solidFill>
                  <a:srgbClr val="FF0000"/>
                </a:solidFill>
              </a:rPr>
              <a:t> je mange du </a:t>
            </a:r>
            <a:r>
              <a:rPr lang="en-GB" sz="2000" dirty="0" err="1" smtClean="0">
                <a:solidFill>
                  <a:srgbClr val="FF0000"/>
                </a:solidFill>
              </a:rPr>
              <a:t>gâteau</a:t>
            </a:r>
            <a:r>
              <a:rPr lang="en-GB" sz="2000" dirty="0" smtClean="0">
                <a:solidFill>
                  <a:srgbClr val="FF0000"/>
                </a:solidFill>
              </a:rPr>
              <a:t> et du </a:t>
            </a:r>
            <a:r>
              <a:rPr lang="en-GB" sz="2000" dirty="0" err="1" smtClean="0">
                <a:solidFill>
                  <a:srgbClr val="FF0000"/>
                </a:solidFill>
              </a:rPr>
              <a:t>chocolat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parce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que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</a:rPr>
              <a:t>j’adore</a:t>
            </a:r>
            <a:r>
              <a:rPr lang="en-GB" sz="2000" dirty="0" smtClean="0">
                <a:solidFill>
                  <a:srgbClr val="FF0000"/>
                </a:solidFill>
              </a:rPr>
              <a:t> les </a:t>
            </a:r>
            <a:r>
              <a:rPr lang="en-GB" sz="2000" dirty="0" err="1" smtClean="0">
                <a:solidFill>
                  <a:srgbClr val="FF0000"/>
                </a:solidFill>
              </a:rPr>
              <a:t>sucreries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j.keen.HOLLY-LODGE.002\AppData\Local\Microsoft\Windows\Temporary Internet Files\Content.IE5\QM9C0613\MC91021704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2231132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.keen.HOLLY-LODGE.002\AppData\Local\Microsoft\Windows\Temporary Internet Files\Content.IE5\QM9C0613\MC9102170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888432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.keen.HOLLY-LODGE.002\AppData\Local\Microsoft\Windows\Temporary Internet Files\Content.IE5\QM9C0613\MC91021704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76664"/>
            <a:ext cx="8367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898" y="42370"/>
            <a:ext cx="7848872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4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0" y="1196752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of the key food items.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81" y="2060848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the different words for ‘some’.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76" y="2924944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an example of a negative sentence.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378904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join a positive and negative with the connective ‘but’.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5157853"/>
            <a:ext cx="1564538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5595958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0000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4653136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give a reason why I eat/don’t eat a particular food item.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0" grpId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LA  NOURRITURE  -  FOOD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994273"/>
              </p:ext>
            </p:extLst>
          </p:nvPr>
        </p:nvGraphicFramePr>
        <p:xfrm>
          <a:off x="10520" y="744151"/>
          <a:ext cx="9120992" cy="219644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725086"/>
                <a:gridCol w="1895216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SPAGHETTI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HAMBURGER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451510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 l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salade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451510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 la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soupe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9257" y="2451510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des spaghettis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7500" y="2451510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du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riz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2451510"/>
            <a:ext cx="205171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hamburger</a:t>
            </a:r>
          </a:p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 steak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haché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37751"/>
              </p:ext>
            </p:extLst>
          </p:nvPr>
        </p:nvGraphicFramePr>
        <p:xfrm>
          <a:off x="-5966" y="3717032"/>
          <a:ext cx="9120992" cy="280831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OMELETTE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PIZZA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CARAMEL CUSTARD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ICE CREAM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MELON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-57261" y="5794920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omelette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35026" y="5801235"/>
            <a:ext cx="186804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de la pizza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9257" y="5793060"/>
            <a:ext cx="1940507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crème caramel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34544" y="5793060"/>
            <a:ext cx="1874152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de la glace 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90853" y="5789240"/>
            <a:ext cx="181188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melon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7" y="1268760"/>
            <a:ext cx="8858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72" y="1383984"/>
            <a:ext cx="1303844" cy="8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40" y="1383984"/>
            <a:ext cx="1422943" cy="8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60" y="1330938"/>
            <a:ext cx="1080120" cy="97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530" y="1383984"/>
            <a:ext cx="11525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0" y="4509120"/>
            <a:ext cx="1066992" cy="112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41" y="4612091"/>
            <a:ext cx="12477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512" y="4545462"/>
            <a:ext cx="1084000" cy="10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20" y="4535025"/>
            <a:ext cx="884394" cy="10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38" y="4579599"/>
            <a:ext cx="11049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alad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02595" y="2805453"/>
            <a:ext cx="304800" cy="304800"/>
          </a:xfrm>
          <a:prstGeom prst="rect">
            <a:avLst/>
          </a:prstGeom>
        </p:spPr>
      </p:pic>
      <p:pic>
        <p:nvPicPr>
          <p:cNvPr id="3" name="spa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4486682" y="2817743"/>
            <a:ext cx="304800" cy="304800"/>
          </a:xfrm>
          <a:prstGeom prst="rect">
            <a:avLst/>
          </a:prstGeom>
        </p:spPr>
      </p:pic>
      <p:pic>
        <p:nvPicPr>
          <p:cNvPr id="5" name="soup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60028" y="2854596"/>
            <a:ext cx="304800" cy="304800"/>
          </a:xfrm>
          <a:prstGeom prst="rect">
            <a:avLst/>
          </a:prstGeom>
        </p:spPr>
      </p:pic>
      <p:pic>
        <p:nvPicPr>
          <p:cNvPr id="6" name="riz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19220" y="2830033"/>
            <a:ext cx="304800" cy="304800"/>
          </a:xfrm>
          <a:prstGeom prst="rect">
            <a:avLst/>
          </a:prstGeom>
        </p:spPr>
      </p:pic>
      <p:pic>
        <p:nvPicPr>
          <p:cNvPr id="9" name="burger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880789" y="2549796"/>
            <a:ext cx="304800" cy="304800"/>
          </a:xfrm>
          <a:prstGeom prst="rect">
            <a:avLst/>
          </a:prstGeom>
        </p:spPr>
      </p:pic>
      <p:pic>
        <p:nvPicPr>
          <p:cNvPr id="10" name="omelette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54995" y="6248861"/>
            <a:ext cx="304800" cy="304800"/>
          </a:xfrm>
          <a:prstGeom prst="rect">
            <a:avLst/>
          </a:prstGeom>
        </p:spPr>
      </p:pic>
      <p:pic>
        <p:nvPicPr>
          <p:cNvPr id="11" name="pizza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31994" y="6204321"/>
            <a:ext cx="304800" cy="304800"/>
          </a:xfrm>
          <a:prstGeom prst="rect">
            <a:avLst/>
          </a:prstGeom>
        </p:spPr>
      </p:pic>
      <p:pic>
        <p:nvPicPr>
          <p:cNvPr id="12" name="creme caramel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5096596" y="6123500"/>
            <a:ext cx="304800" cy="304800"/>
          </a:xfrm>
          <a:prstGeom prst="rect">
            <a:avLst/>
          </a:prstGeom>
        </p:spPr>
      </p:pic>
      <p:pic>
        <p:nvPicPr>
          <p:cNvPr id="13" name="glac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6280417" y="6174042"/>
            <a:ext cx="304800" cy="304800"/>
          </a:xfrm>
          <a:prstGeom prst="rect">
            <a:avLst/>
          </a:prstGeom>
        </p:spPr>
      </p:pic>
      <p:pic>
        <p:nvPicPr>
          <p:cNvPr id="14" name="melon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61488" y="62267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0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9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3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9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9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LA  NOURRITURE  -  FOOD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701665"/>
              </p:ext>
            </p:extLst>
          </p:nvPr>
        </p:nvGraphicFramePr>
        <p:xfrm>
          <a:off x="-43284" y="764703"/>
          <a:ext cx="9120992" cy="2639568"/>
        </p:xfrm>
        <a:graphic>
          <a:graphicData uri="http://schemas.openxmlformats.org/drawingml/2006/table">
            <a:tbl>
              <a:tblPr/>
              <a:tblGrid>
                <a:gridCol w="1756274"/>
                <a:gridCol w="1778890"/>
                <a:gridCol w="1872208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CROISSANT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STEAK &amp; CHIPS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APPLE PIE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CHOCOLATE CAKE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croissant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steak-frites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du pain-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grillé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tarte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aux pommes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gâteau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5798"/>
            <a:ext cx="1224136" cy="100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08" y="1647699"/>
            <a:ext cx="1355844" cy="975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79" y="1615798"/>
            <a:ext cx="8667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47699"/>
            <a:ext cx="1419535" cy="96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881" y="1658660"/>
            <a:ext cx="11906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roiss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57281" y="3209624"/>
            <a:ext cx="304800" cy="304800"/>
          </a:xfrm>
          <a:prstGeom prst="rect">
            <a:avLst/>
          </a:prstGeom>
        </p:spPr>
      </p:pic>
      <p:pic>
        <p:nvPicPr>
          <p:cNvPr id="3" name="steak frites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37647" y="3222017"/>
            <a:ext cx="304800" cy="304800"/>
          </a:xfrm>
          <a:prstGeom prst="rect">
            <a:avLst/>
          </a:prstGeom>
        </p:spPr>
      </p:pic>
      <p:pic>
        <p:nvPicPr>
          <p:cNvPr id="5" name="pain grill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67200" y="3167434"/>
            <a:ext cx="359383" cy="359383"/>
          </a:xfrm>
          <a:prstGeom prst="rect">
            <a:avLst/>
          </a:prstGeom>
        </p:spPr>
      </p:pic>
      <p:pic>
        <p:nvPicPr>
          <p:cNvPr id="6" name="tarte aux pommes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847247" y="3207269"/>
            <a:ext cx="304800" cy="304800"/>
          </a:xfrm>
          <a:prstGeom prst="rect">
            <a:avLst/>
          </a:prstGeom>
        </p:spPr>
      </p:pic>
      <p:pic>
        <p:nvPicPr>
          <p:cNvPr id="9" name="gateau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79794" y="31947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4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When you give details about foods you eat, you are going to need a key verb: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WordArt 34"/>
          <p:cNvSpPr>
            <a:spLocks noChangeArrowheads="1" noChangeShapeType="1" noTextEdit="1"/>
          </p:cNvSpPr>
          <p:nvPr/>
        </p:nvSpPr>
        <p:spPr bwMode="auto">
          <a:xfrm>
            <a:off x="2604120" y="620688"/>
            <a:ext cx="2286000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je mange</a:t>
            </a: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4115544" y="1675656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FFC000"/>
                </a:solidFill>
                <a:latin typeface="Comic Sans MS" pitchFamily="66" charset="0"/>
                <a:cs typeface="Aparajita" pitchFamily="34" charset="0"/>
              </a:rPr>
              <a:t>I eat</a:t>
            </a:r>
            <a:endParaRPr lang="en-US" sz="2400" dirty="0">
              <a:solidFill>
                <a:srgbClr val="FFC000"/>
              </a:solidFill>
              <a:latin typeface="Comic Sans MS" pitchFamily="66" charset="0"/>
              <a:cs typeface="Aparajit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Exemples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: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Je mange </a:t>
            </a:r>
            <a:r>
              <a:rPr lang="en-GB" sz="2400" u="sng" dirty="0" smtClean="0">
                <a:solidFill>
                  <a:schemeClr val="bg1">
                    <a:lumMod val="95000"/>
                  </a:schemeClr>
                </a:solidFill>
              </a:rPr>
              <a:t>du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poulet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		I eat chicken</a:t>
            </a:r>
          </a:p>
          <a:p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     Why ‘du’ ? - </a:t>
            </a:r>
            <a:r>
              <a:rPr lang="en-GB" sz="2400" i="1" dirty="0" smtClean="0">
                <a:solidFill>
                  <a:schemeClr val="bg1">
                    <a:lumMod val="95000"/>
                  </a:schemeClr>
                </a:solidFill>
              </a:rPr>
              <a:t>‘du’ because chicken is a masculine word</a:t>
            </a:r>
          </a:p>
          <a:p>
            <a:endParaRPr lang="en-GB" sz="2400" i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Je mange </a:t>
            </a:r>
            <a:r>
              <a:rPr lang="en-GB" sz="2400" u="sng" dirty="0" smtClean="0">
                <a:solidFill>
                  <a:schemeClr val="bg1">
                    <a:lumMod val="95000"/>
                  </a:schemeClr>
                </a:solidFill>
              </a:rPr>
              <a:t>de la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soupe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		I eat soup</a:t>
            </a:r>
          </a:p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     Why ‘de la’ ? - </a:t>
            </a:r>
            <a:r>
              <a:rPr lang="en-GB" sz="2400" i="1" dirty="0" smtClean="0">
                <a:solidFill>
                  <a:schemeClr val="bg1">
                    <a:lumMod val="95000"/>
                  </a:schemeClr>
                </a:solidFill>
              </a:rPr>
              <a:t>‘de la’ because soup is a feminine word</a:t>
            </a:r>
          </a:p>
          <a:p>
            <a:endParaRPr lang="en-GB" sz="2400" i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AutoNum type="arabicPeriod" startAt="3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Je mange </a:t>
            </a:r>
            <a:r>
              <a:rPr lang="en-GB" sz="2400" u="sng" dirty="0" smtClean="0">
                <a:solidFill>
                  <a:schemeClr val="bg1">
                    <a:lumMod val="95000"/>
                  </a:schemeClr>
                </a:solidFill>
              </a:rPr>
              <a:t>des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carottes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		I eat carrots</a:t>
            </a:r>
          </a:p>
          <a:p>
            <a:r>
              <a:rPr lang="en-GB" sz="2400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i="1" dirty="0" smtClean="0">
                <a:solidFill>
                  <a:schemeClr val="bg1">
                    <a:lumMod val="95000"/>
                  </a:schemeClr>
                </a:solidFill>
              </a:rPr>
              <a:t>     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Why ‘des’ ? –</a:t>
            </a:r>
            <a:r>
              <a:rPr lang="en-GB" sz="2400" i="1" dirty="0" smtClean="0">
                <a:solidFill>
                  <a:schemeClr val="bg1">
                    <a:lumMod val="95000"/>
                  </a:schemeClr>
                </a:solidFill>
              </a:rPr>
              <a:t> ‘des’ because carrots are plural</a:t>
            </a:r>
          </a:p>
          <a:p>
            <a:endParaRPr lang="en-GB" sz="2400" i="1" dirty="0">
              <a:solidFill>
                <a:schemeClr val="bg1">
                  <a:lumMod val="95000"/>
                </a:schemeClr>
              </a:solidFill>
            </a:endParaRPr>
          </a:p>
          <a:p>
            <a:pPr marL="457200" indent="-457200">
              <a:buAutoNum type="arabicPeriod" startAt="4"/>
            </a:pP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Je mange </a:t>
            </a:r>
            <a:r>
              <a:rPr lang="en-GB" sz="2400" u="sng" dirty="0" smtClean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en-GB" sz="2400" u="sng" dirty="0" err="1" smtClean="0">
                <a:solidFill>
                  <a:schemeClr val="bg1">
                    <a:lumMod val="95000"/>
                  </a:schemeClr>
                </a:solidFill>
              </a:rPr>
              <a:t>l’</a:t>
            </a:r>
            <a:r>
              <a:rPr lang="en-GB" sz="2400" dirty="0" err="1" smtClean="0">
                <a:solidFill>
                  <a:schemeClr val="bg1">
                    <a:lumMod val="95000"/>
                  </a:schemeClr>
                </a:solidFill>
              </a:rPr>
              <a:t>ananas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		I eat pineapple</a:t>
            </a:r>
          </a:p>
          <a:p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1">
                    <a:lumMod val="95000"/>
                  </a:schemeClr>
                </a:solidFill>
              </a:rPr>
              <a:t>      Why ‘de l’’? -  </a:t>
            </a:r>
            <a:r>
              <a:rPr lang="en-GB" sz="2400" i="1" dirty="0" smtClean="0">
                <a:solidFill>
                  <a:schemeClr val="bg1">
                    <a:lumMod val="95000"/>
                  </a:schemeClr>
                </a:solidFill>
              </a:rPr>
              <a:t>‘de l’ because pineapple begins with a vowel </a:t>
            </a:r>
          </a:p>
          <a:p>
            <a:endParaRPr lang="en-GB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Look what happens when you use ‘je mange’ </a:t>
            </a:r>
            <a:r>
              <a:rPr lang="en-GB" sz="2400" b="1" dirty="0">
                <a:solidFill>
                  <a:schemeClr val="bg1"/>
                </a:solidFill>
              </a:rPr>
              <a:t>in the </a:t>
            </a:r>
            <a:r>
              <a:rPr lang="en-GB" sz="2400" b="1" dirty="0" smtClean="0">
                <a:solidFill>
                  <a:schemeClr val="bg1"/>
                </a:solidFill>
              </a:rPr>
              <a:t>negative:</a:t>
            </a:r>
            <a:endParaRPr lang="en-GB" sz="2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Ne…pas	</a:t>
            </a:r>
            <a:r>
              <a:rPr lang="en-GB" sz="2800" dirty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GB" sz="2400" b="1" dirty="0">
                <a:solidFill>
                  <a:srgbClr val="FFFF00"/>
                </a:solidFill>
              </a:rPr>
              <a:t>	not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FFFF00"/>
                </a:solidFill>
              </a:rPr>
              <a:t>Ne…</a:t>
            </a:r>
            <a:r>
              <a:rPr lang="en-GB" sz="2400" b="1" dirty="0" err="1">
                <a:solidFill>
                  <a:srgbClr val="FFFF00"/>
                </a:solidFill>
              </a:rPr>
              <a:t>jamais</a:t>
            </a:r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800" b="1" dirty="0">
                <a:solidFill>
                  <a:srgbClr val="FFFF00"/>
                </a:solidFill>
                <a:cs typeface="Arial" charset="0"/>
              </a:rPr>
              <a:t>→</a:t>
            </a:r>
            <a:r>
              <a:rPr lang="en-GB" sz="2400" b="1" dirty="0">
                <a:solidFill>
                  <a:srgbClr val="FFFF00"/>
                </a:solidFill>
              </a:rPr>
              <a:t>	</a:t>
            </a:r>
            <a:r>
              <a:rPr lang="en-GB" sz="2400" b="1" dirty="0" smtClean="0">
                <a:solidFill>
                  <a:srgbClr val="FFFF00"/>
                </a:solidFill>
              </a:rPr>
              <a:t>never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rgbClr val="FFFF00"/>
                </a:solidFill>
              </a:rPr>
              <a:t>Ne…plus 	</a:t>
            </a:r>
            <a:r>
              <a:rPr lang="en-GB" sz="2800" b="1" dirty="0" smtClean="0">
                <a:solidFill>
                  <a:srgbClr val="FFFF00"/>
                </a:solidFill>
              </a:rPr>
              <a:t>→</a:t>
            </a:r>
            <a:r>
              <a:rPr lang="en-GB" sz="2400" b="1" dirty="0" smtClean="0">
                <a:solidFill>
                  <a:srgbClr val="FFFF00"/>
                </a:solidFill>
              </a:rPr>
              <a:t>	no longer</a:t>
            </a:r>
            <a:endParaRPr lang="en-GB" sz="2400" b="1" dirty="0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</a:rPr>
              <a:t>The words for ‘some’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→ du / </a:t>
            </a:r>
            <a:r>
              <a:rPr lang="en-GB" sz="2400" b="1" dirty="0">
                <a:solidFill>
                  <a:srgbClr val="FF3300"/>
                </a:solidFill>
                <a:cs typeface="Arial" charset="0"/>
              </a:rPr>
              <a:t>de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>
                <a:solidFill>
                  <a:srgbClr val="FF3300"/>
                </a:solidFill>
                <a:cs typeface="Arial" charset="0"/>
              </a:rPr>
              <a:t>la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/ </a:t>
            </a:r>
            <a:r>
              <a:rPr lang="en-GB" sz="2400" b="1" dirty="0" smtClean="0">
                <a:solidFill>
                  <a:srgbClr val="FFFF00"/>
                </a:solidFill>
                <a:cs typeface="Arial" charset="0"/>
              </a:rPr>
              <a:t>de l’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 / </a:t>
            </a:r>
            <a:r>
              <a:rPr lang="en-GB" sz="2400" b="1" dirty="0" smtClean="0">
                <a:solidFill>
                  <a:srgbClr val="99FF33"/>
                </a:solidFill>
                <a:cs typeface="Arial" charset="0"/>
              </a:rPr>
              <a:t>des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change to </a:t>
            </a:r>
            <a:r>
              <a:rPr lang="en-GB" sz="2400" b="1" i="1" dirty="0">
                <a:solidFill>
                  <a:srgbClr val="CCECFF"/>
                </a:solidFill>
                <a:cs typeface="Arial" charset="0"/>
              </a:rPr>
              <a:t>‘de</a:t>
            </a:r>
            <a:r>
              <a:rPr lang="en-GB" sz="2400" b="1" i="1" dirty="0" smtClean="0">
                <a:solidFill>
                  <a:srgbClr val="CCECFF"/>
                </a:solidFill>
                <a:cs typeface="Arial" charset="0"/>
              </a:rPr>
              <a:t>’.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The words for ‘a’ → un / </a:t>
            </a:r>
            <a:r>
              <a:rPr lang="en-GB" sz="2400" b="1" dirty="0" err="1" smtClean="0">
                <a:solidFill>
                  <a:srgbClr val="FF0000"/>
                </a:solidFill>
                <a:cs typeface="Arial" charset="0"/>
              </a:rPr>
              <a:t>une</a:t>
            </a:r>
            <a:r>
              <a:rPr lang="en-GB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change to </a:t>
            </a:r>
            <a:r>
              <a:rPr lang="en-GB" sz="2400" b="1" i="1" dirty="0" smtClean="0">
                <a:solidFill>
                  <a:srgbClr val="CCECFF"/>
                </a:solidFill>
                <a:cs typeface="Arial" charset="0"/>
              </a:rPr>
              <a:t>‘de’.</a:t>
            </a:r>
          </a:p>
          <a:p>
            <a:pPr eaLnBrk="1" hangingPunct="1">
              <a:spcBef>
                <a:spcPct val="50000"/>
              </a:spcBef>
            </a:pPr>
            <a:endParaRPr lang="en-GB" sz="2400" b="1" i="1" dirty="0">
              <a:solidFill>
                <a:srgbClr val="CCEC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b="1" dirty="0" err="1" smtClean="0">
                <a:solidFill>
                  <a:schemeClr val="bg1"/>
                </a:solidFill>
                <a:cs typeface="Arial" charset="0"/>
              </a:rPr>
              <a:t>Eg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.	Je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ne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mange </a:t>
            </a:r>
            <a:r>
              <a:rPr lang="en-GB" sz="2400" b="1" u="sng" dirty="0" smtClean="0">
                <a:solidFill>
                  <a:schemeClr val="bg1"/>
                </a:solidFill>
                <a:cs typeface="Arial" charset="0"/>
              </a:rPr>
              <a:t>pas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de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cs typeface="Arial" charset="0"/>
              </a:rPr>
              <a:t>poulet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  I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do not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eat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chicken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	Je </a:t>
            </a:r>
            <a:r>
              <a:rPr lang="en-GB" sz="2400" b="1" u="sng" dirty="0" smtClean="0">
                <a:solidFill>
                  <a:schemeClr val="bg1"/>
                </a:solidFill>
                <a:cs typeface="Arial" charset="0"/>
              </a:rPr>
              <a:t>ne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 mange </a:t>
            </a:r>
            <a:r>
              <a:rPr lang="en-GB" sz="2400" b="1" u="sng" dirty="0" smtClean="0">
                <a:solidFill>
                  <a:schemeClr val="bg1"/>
                </a:solidFill>
                <a:cs typeface="Arial" charset="0"/>
              </a:rPr>
              <a:t>pas de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cs typeface="Arial" charset="0"/>
              </a:rPr>
              <a:t>jambon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	  I do not eat ham</a:t>
            </a:r>
          </a:p>
          <a:p>
            <a:pPr eaLnBrk="1" hangingPunct="1">
              <a:spcBef>
                <a:spcPct val="50000"/>
              </a:spcBef>
            </a:pPr>
            <a:endParaRPr lang="en-GB" sz="2400" b="1" dirty="0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You can use the other negative phrases in the same way.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They will give variety to your work. </a:t>
            </a:r>
            <a:endParaRPr lang="en-GB" sz="24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8864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bg1"/>
                </a:solidFill>
                <a:cs typeface="Arial" charset="0"/>
              </a:rPr>
              <a:t>Eg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.	Je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ne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mange </a:t>
            </a:r>
            <a:r>
              <a:rPr lang="en-GB" sz="2400" b="1" u="sng" dirty="0" err="1" smtClean="0">
                <a:solidFill>
                  <a:schemeClr val="bg1"/>
                </a:solidFill>
                <a:cs typeface="Arial" charset="0"/>
              </a:rPr>
              <a:t>jamais</a:t>
            </a:r>
            <a:r>
              <a:rPr lang="en-GB" sz="2400" b="1" u="sng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de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cs typeface="Arial" charset="0"/>
              </a:rPr>
              <a:t>poulet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  I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never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eat chicken</a:t>
            </a: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Je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ne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mange </a:t>
            </a:r>
            <a:r>
              <a:rPr lang="en-GB" sz="2400" b="1" u="sng" dirty="0" err="1" smtClean="0">
                <a:solidFill>
                  <a:schemeClr val="bg1"/>
                </a:solidFill>
                <a:cs typeface="Arial" charset="0"/>
              </a:rPr>
              <a:t>jamais</a:t>
            </a:r>
            <a:r>
              <a:rPr lang="en-GB" sz="2400" b="1" u="sng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de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cs typeface="Arial" charset="0"/>
              </a:rPr>
              <a:t>jambon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  I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never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eat ham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62880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>
                <a:solidFill>
                  <a:schemeClr val="bg1"/>
                </a:solidFill>
                <a:cs typeface="Arial" charset="0"/>
              </a:rPr>
              <a:t>Eg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.	Je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ne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mange </a:t>
            </a:r>
            <a:r>
              <a:rPr lang="en-GB" sz="2400" b="1" u="sng" dirty="0" smtClean="0">
                <a:solidFill>
                  <a:schemeClr val="bg1"/>
                </a:solidFill>
                <a:cs typeface="Arial" charset="0"/>
              </a:rPr>
              <a:t>plus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de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cs typeface="Arial" charset="0"/>
              </a:rPr>
              <a:t>poulet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 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	  I no longer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eat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						  chicken</a:t>
            </a:r>
            <a:endParaRPr lang="en-GB" sz="24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Je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ne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mange </a:t>
            </a:r>
            <a:r>
              <a:rPr lang="en-GB" sz="2400" b="1" u="sng" dirty="0" smtClean="0">
                <a:solidFill>
                  <a:schemeClr val="bg1"/>
                </a:solidFill>
                <a:cs typeface="Arial" charset="0"/>
              </a:rPr>
              <a:t>plus </a:t>
            </a:r>
            <a:r>
              <a:rPr lang="en-GB" sz="2400" b="1" u="sng" dirty="0">
                <a:solidFill>
                  <a:schemeClr val="bg1"/>
                </a:solidFill>
                <a:cs typeface="Arial" charset="0"/>
              </a:rPr>
              <a:t>de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cs typeface="Arial" charset="0"/>
              </a:rPr>
              <a:t>jambon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	  </a:t>
            </a:r>
            <a:r>
              <a:rPr lang="en-GB" sz="2400" b="1" dirty="0" smtClean="0">
                <a:solidFill>
                  <a:schemeClr val="bg1"/>
                </a:solidFill>
                <a:cs typeface="Arial" charset="0"/>
              </a:rPr>
              <a:t>	  I no longer </a:t>
            </a:r>
            <a:r>
              <a:rPr lang="en-GB" sz="2400" b="1" dirty="0">
                <a:solidFill>
                  <a:schemeClr val="bg1"/>
                </a:solidFill>
                <a:cs typeface="Arial" charset="0"/>
              </a:rPr>
              <a:t>eat ham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Remember, the negative sandwiches the verb.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62263" y="4653136"/>
            <a:ext cx="34194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sandwich the verb</a:t>
            </a:r>
          </a:p>
        </p:txBody>
      </p:sp>
      <p:pic>
        <p:nvPicPr>
          <p:cNvPr id="7" name="Picture 6" descr="j023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09727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3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09727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19200" y="4424015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0066"/>
                </a:solidFill>
              </a:rPr>
              <a:t>NE</a:t>
            </a:r>
            <a:endParaRPr lang="en-GB" b="1" dirty="0">
              <a:solidFill>
                <a:srgbClr val="CC00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400800" y="4409727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>
                <a:solidFill>
                  <a:srgbClr val="CC0066"/>
                </a:solidFill>
              </a:rPr>
              <a:t>PAS</a:t>
            </a:r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843808" y="5475312"/>
            <a:ext cx="34194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mange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Impact"/>
            </a:endParaRPr>
          </a:p>
        </p:txBody>
      </p:sp>
      <p:pic>
        <p:nvPicPr>
          <p:cNvPr id="12" name="Picture 11" descr="j023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32" y="5057799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j023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57799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187624" y="5085184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0066"/>
                </a:solidFill>
              </a:rPr>
              <a:t>NE</a:t>
            </a:r>
            <a:endParaRPr lang="en-GB" b="1" dirty="0">
              <a:solidFill>
                <a:srgbClr val="CC0066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369224" y="5085184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0066"/>
                </a:solidFill>
              </a:rPr>
              <a:t>JAMAIS</a:t>
            </a:r>
            <a:endParaRPr lang="en-GB" b="1" dirty="0">
              <a:solidFill>
                <a:srgbClr val="CC0066"/>
              </a:solidFill>
            </a:endParaRPr>
          </a:p>
        </p:txBody>
      </p:sp>
      <p:pic>
        <p:nvPicPr>
          <p:cNvPr id="16" name="Picture 15" descr="j023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32" y="5705871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j02333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05871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187624" y="5733256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0066"/>
                </a:solidFill>
              </a:rPr>
              <a:t>NE</a:t>
            </a:r>
            <a:endParaRPr lang="en-GB" b="1" dirty="0">
              <a:solidFill>
                <a:srgbClr val="CC0066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369224" y="5733256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 smtClean="0">
                <a:solidFill>
                  <a:srgbClr val="CC0066"/>
                </a:solidFill>
              </a:rPr>
              <a:t>PLUS</a:t>
            </a:r>
            <a:endParaRPr lang="en-GB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5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9" grpId="0"/>
      <p:bldP spid="10" grpId="0"/>
      <p:bldP spid="11" grpId="0" animBg="1"/>
      <p:bldP spid="14" grpId="0"/>
      <p:bldP spid="15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Using your list of food items, translate the following sentences into French.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1517883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I don’t eat pizza.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I don’t eat butter.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I never eat rice.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I never </a:t>
            </a:r>
            <a:r>
              <a:rPr lang="en-GB" sz="2400" smtClean="0">
                <a:solidFill>
                  <a:srgbClr val="FFFF00"/>
                </a:solidFill>
              </a:rPr>
              <a:t>eat yoghurt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I no longer eat cheese.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rgbClr val="FFFF00"/>
              </a:solidFill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FFFF00"/>
                </a:solidFill>
              </a:rPr>
              <a:t>I no longer eat cake.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16016" y="1484784"/>
            <a:ext cx="3600400" cy="47095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Je ne mange pas de pizza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2204864"/>
            <a:ext cx="3600400" cy="47095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Je ne mange pas de </a:t>
            </a:r>
            <a:r>
              <a:rPr lang="en-GB" dirty="0" err="1" smtClean="0">
                <a:solidFill>
                  <a:srgbClr val="FF0000"/>
                </a:solidFill>
              </a:rPr>
              <a:t>beurre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2958043"/>
            <a:ext cx="3600400" cy="47095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Je ne mange </a:t>
            </a:r>
            <a:r>
              <a:rPr lang="en-GB" dirty="0" err="1" smtClean="0">
                <a:solidFill>
                  <a:srgbClr val="FF0000"/>
                </a:solidFill>
              </a:rPr>
              <a:t>jamais</a:t>
            </a:r>
            <a:r>
              <a:rPr lang="en-GB" dirty="0" smtClean="0">
                <a:solidFill>
                  <a:srgbClr val="FF0000"/>
                </a:solidFill>
              </a:rPr>
              <a:t> de </a:t>
            </a:r>
            <a:r>
              <a:rPr lang="en-GB" dirty="0" err="1" smtClean="0">
                <a:solidFill>
                  <a:srgbClr val="FF0000"/>
                </a:solidFill>
              </a:rPr>
              <a:t>riz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3717032"/>
            <a:ext cx="3600400" cy="47095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Je ne mange </a:t>
            </a:r>
            <a:r>
              <a:rPr lang="en-GB" dirty="0" err="1" smtClean="0">
                <a:solidFill>
                  <a:srgbClr val="FF0000"/>
                </a:solidFill>
              </a:rPr>
              <a:t>jamais</a:t>
            </a:r>
            <a:r>
              <a:rPr lang="en-GB" dirty="0" smtClean="0">
                <a:solidFill>
                  <a:srgbClr val="FF0000"/>
                </a:solidFill>
              </a:rPr>
              <a:t> de </a:t>
            </a:r>
            <a:r>
              <a:rPr lang="en-GB" dirty="0" err="1" smtClean="0">
                <a:solidFill>
                  <a:srgbClr val="FF0000"/>
                </a:solidFill>
              </a:rPr>
              <a:t>yaourt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6016" y="4470211"/>
            <a:ext cx="3600400" cy="47095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Je ne mange plus de </a:t>
            </a:r>
            <a:r>
              <a:rPr lang="en-GB" dirty="0" err="1" smtClean="0">
                <a:solidFill>
                  <a:srgbClr val="FF0000"/>
                </a:solidFill>
              </a:rPr>
              <a:t>fromage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5190291"/>
            <a:ext cx="3600400" cy="470957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Je ne mange plus de </a:t>
            </a:r>
            <a:r>
              <a:rPr lang="en-GB" dirty="0" err="1" smtClean="0">
                <a:solidFill>
                  <a:srgbClr val="FF0000"/>
                </a:solidFill>
              </a:rPr>
              <a:t>gâteau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8864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IMPROVE YOUR LANGUAGE 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83671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ADD CONNECTIVES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Use ‘but’ to join a positive to a negative sentence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928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Translate the following sentences into English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2967335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Je mange du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poulet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je ne mange pas de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jambon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33993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I eat chicken but I don’t eat ham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4077072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Je mange du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fromage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je ne mange plus de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beurre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45091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I eat cheese but I no longer eat butter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5157192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Je mange des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carottes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je ne mange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jamais</a:t>
            </a:r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 de </a:t>
            </a:r>
            <a:r>
              <a:rPr lang="en-GB" sz="2400" dirty="0" err="1" smtClean="0">
                <a:solidFill>
                  <a:schemeClr val="bg1"/>
                </a:solidFill>
                <a:latin typeface="Comic Sans MS" pitchFamily="66" charset="0"/>
              </a:rPr>
              <a:t>tomates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5589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I eat carrots but I never eat tomatoes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188640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IMPROVE YOUR LANGUAGE 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223227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.ward.HOLLY-LODGE\AppData\Local\Microsoft\Windows\Temporary Internet Files\Content.IE5\SEJL84K2\MC900391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7" y="223227"/>
            <a:ext cx="1133941" cy="1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836712"/>
            <a:ext cx="6048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ADD CONNECTIVES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Use ‘but’ to join a positive to a negative sentence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928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Translate the following sentences into French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2967335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I eat tomatoes but I don’t eat cucumber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512" y="33993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Je mange des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tomates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je ne mange pas de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concombre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4077072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I eat pizza but I never eat spaghetti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6512" y="45091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Je mange de la pizza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je ne mange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jamais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de spaghettis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5157192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omic Sans MS" pitchFamily="66" charset="0"/>
              </a:rPr>
              <a:t>I eat toast but I no longer eat croissants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512" y="55892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Je mange </a:t>
            </a:r>
            <a:r>
              <a:rPr lang="en-GB" sz="2400" dirty="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u pain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grillé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je ne mange plus de croissants 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693</Words>
  <Application>Microsoft Office PowerPoint</Application>
  <PresentationFormat>On-screen Show (4:3)</PresentationFormat>
  <Paragraphs>192</Paragraphs>
  <Slides>12</Slides>
  <Notes>2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Tony Ward</cp:lastModifiedBy>
  <cp:revision>107</cp:revision>
  <dcterms:created xsi:type="dcterms:W3CDTF">2011-12-08T17:54:42Z</dcterms:created>
  <dcterms:modified xsi:type="dcterms:W3CDTF">2012-03-27T18:49:47Z</dcterms:modified>
</cp:coreProperties>
</file>