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26/03/2012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image" Target="../media/image11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4.png"/><Relationship Id="rId2" Type="http://schemas.openxmlformats.org/officeDocument/2006/relationships/audio" Target="../media/media1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12.png"/><Relationship Id="rId10" Type="http://schemas.openxmlformats.org/officeDocument/2006/relationships/audio" Target="../media/media15.mp3"/><Relationship Id="rId19" Type="http://schemas.openxmlformats.org/officeDocument/2006/relationships/image" Target="../media/image16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6198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 FILMS ET LA TÉLÉ – FILMS &amp; TV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6486"/>
              </p:ext>
            </p:extLst>
          </p:nvPr>
        </p:nvGraphicFramePr>
        <p:xfrm>
          <a:off x="23008" y="451002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ROMANTIC FILM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SCIENCE FICTION FILM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HORROR FILM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CARTOONS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 FILM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56870" y="2588543"/>
            <a:ext cx="195825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film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romantique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2588543"/>
            <a:ext cx="169013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film de science- fiction 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1514" y="25885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film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d’horreur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2002" y="25885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dessin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animé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817" y="25885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film de guerre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9134"/>
              </p:ext>
            </p:extLst>
          </p:nvPr>
        </p:nvGraphicFramePr>
        <p:xfrm>
          <a:off x="-5966" y="3717032"/>
          <a:ext cx="9186478" cy="298244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669564"/>
                <a:gridCol w="201622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ADVENTURE FILM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MARTIAL ARTS FILM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DOCUMENTARY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72268" y="5927931"/>
            <a:ext cx="198905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film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d’aventures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6236" y="5931448"/>
            <a:ext cx="1882729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comédie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8884" y="5933262"/>
            <a:ext cx="1813849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film </a:t>
            </a:r>
            <a:r>
              <a:rPr lang="en-GB" sz="200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d’arts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martiaux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7669" y="5968679"/>
            <a:ext cx="1874859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western</a:t>
            </a: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5968679"/>
            <a:ext cx="1907704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documentaire</a:t>
            </a:r>
          </a:p>
          <a:p>
            <a:pPr algn="ctr">
              <a:spcAft>
                <a:spcPts val="0"/>
              </a:spcAft>
            </a:pPr>
            <a:endParaRPr lang="fr-FR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5" y="1135476"/>
            <a:ext cx="1082403" cy="149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74" y="1186826"/>
            <a:ext cx="1057851" cy="13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05" y="1156141"/>
            <a:ext cx="1026190" cy="151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87" y="1186826"/>
            <a:ext cx="969469" cy="142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73" y="1265103"/>
            <a:ext cx="1119150" cy="12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7" y="4444679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74" y="4444679"/>
            <a:ext cx="1125719" cy="146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23" y="4444679"/>
            <a:ext cx="958172" cy="146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35" y="4415044"/>
            <a:ext cx="1167326" cy="15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82" y="4444679"/>
            <a:ext cx="1088505" cy="146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romantiq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41436" y="2848109"/>
            <a:ext cx="304800" cy="304800"/>
          </a:xfrm>
          <a:prstGeom prst="rect">
            <a:avLst/>
          </a:prstGeom>
        </p:spPr>
      </p:pic>
      <p:pic>
        <p:nvPicPr>
          <p:cNvPr id="21" name="sci f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31993" y="3151239"/>
            <a:ext cx="304800" cy="304800"/>
          </a:xfrm>
          <a:prstGeom prst="rect">
            <a:avLst/>
          </a:prstGeom>
        </p:spPr>
      </p:pic>
      <p:pic>
        <p:nvPicPr>
          <p:cNvPr id="22" name="horreu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153921" y="2889896"/>
            <a:ext cx="304800" cy="304800"/>
          </a:xfrm>
          <a:prstGeom prst="rect">
            <a:avLst/>
          </a:prstGeom>
        </p:spPr>
      </p:pic>
      <p:pic>
        <p:nvPicPr>
          <p:cNvPr id="23" name="dessin anim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980657" y="2895496"/>
            <a:ext cx="304800" cy="304800"/>
          </a:xfrm>
          <a:prstGeom prst="rect">
            <a:avLst/>
          </a:prstGeom>
        </p:spPr>
      </p:pic>
      <p:pic>
        <p:nvPicPr>
          <p:cNvPr id="24" name="guerr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49723" y="3000509"/>
            <a:ext cx="277761" cy="277761"/>
          </a:xfrm>
          <a:prstGeom prst="rect">
            <a:avLst/>
          </a:prstGeom>
        </p:spPr>
      </p:pic>
      <p:pic>
        <p:nvPicPr>
          <p:cNvPr id="25" name="aventur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55365" y="6585230"/>
            <a:ext cx="333784" cy="333784"/>
          </a:xfrm>
          <a:prstGeom prst="rect">
            <a:avLst/>
          </a:prstGeom>
        </p:spPr>
      </p:pic>
      <p:pic>
        <p:nvPicPr>
          <p:cNvPr id="31" name="comedi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94049" y="6513871"/>
            <a:ext cx="304800" cy="304800"/>
          </a:xfrm>
          <a:prstGeom prst="rect">
            <a:avLst/>
          </a:prstGeom>
        </p:spPr>
      </p:pic>
      <p:pic>
        <p:nvPicPr>
          <p:cNvPr id="32" name="arts martiaux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36604" y="6631026"/>
            <a:ext cx="270791" cy="270791"/>
          </a:xfrm>
          <a:prstGeom prst="rect">
            <a:avLst/>
          </a:prstGeom>
        </p:spPr>
      </p:pic>
      <p:pic>
        <p:nvPicPr>
          <p:cNvPr id="33" name="western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63722" y="6574885"/>
            <a:ext cx="304800" cy="304800"/>
          </a:xfrm>
          <a:prstGeom prst="rect">
            <a:avLst/>
          </a:prstGeom>
        </p:spPr>
      </p:pic>
      <p:pic>
        <p:nvPicPr>
          <p:cNvPr id="34" name="documentair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50537" y="66142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4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13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29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14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404664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Qu’est-ce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</a:t>
            </a:r>
            <a:r>
              <a:rPr lang="en-GB" sz="2800" dirty="0" err="1" smtClean="0"/>
              <a:t>tu</a:t>
            </a:r>
            <a:r>
              <a:rPr lang="en-GB" sz="2800" dirty="0"/>
              <a:t> </a:t>
            </a:r>
            <a:r>
              <a:rPr lang="en-GB" sz="2800" dirty="0" err="1" smtClean="0"/>
              <a:t>regardes</a:t>
            </a:r>
            <a:r>
              <a:rPr lang="en-GB" sz="2800" dirty="0" smtClean="0"/>
              <a:t> à la </a:t>
            </a:r>
            <a:r>
              <a:rPr lang="en-GB" sz="2800" dirty="0" err="1" smtClean="0"/>
              <a:t>télé</a:t>
            </a:r>
            <a:r>
              <a:rPr lang="en-GB" sz="2800" dirty="0" smtClean="0"/>
              <a:t> le week-end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764704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do you watch on the </a:t>
            </a:r>
            <a:r>
              <a:rPr lang="en-GB" sz="2800" dirty="0" err="1" smtClean="0"/>
              <a:t>tv</a:t>
            </a:r>
            <a:r>
              <a:rPr lang="en-GB" sz="2800" dirty="0" smtClean="0"/>
              <a:t> at the weekend 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9249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What about using  different tenses ?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576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PRESENT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PAST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8184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FUTURE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5877272"/>
            <a:ext cx="75608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Example answer : le week-end </a:t>
            </a:r>
            <a:r>
              <a:rPr lang="en-GB" sz="2000" b="1" u="sng" dirty="0" smtClean="0">
                <a:solidFill>
                  <a:srgbClr val="FFFF00"/>
                </a:solidFill>
              </a:rPr>
              <a:t>je </a:t>
            </a:r>
            <a:r>
              <a:rPr lang="en-GB" sz="2000" b="1" u="sng" dirty="0" err="1" smtClean="0">
                <a:solidFill>
                  <a:srgbClr val="FFFF00"/>
                </a:solidFill>
              </a:rPr>
              <a:t>regarde</a:t>
            </a:r>
            <a:r>
              <a:rPr lang="en-GB" sz="2000" b="1" u="sng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une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série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policière</a:t>
            </a:r>
            <a:r>
              <a:rPr lang="en-GB" sz="2000" b="1" dirty="0" smtClean="0">
                <a:solidFill>
                  <a:schemeClr val="bg1"/>
                </a:solidFill>
              </a:rPr>
              <a:t>. 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2" grpId="1" animBg="1"/>
      <p:bldP spid="6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404664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Qu’est-ce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</a:t>
            </a:r>
            <a:r>
              <a:rPr lang="en-GB" sz="2800" dirty="0" err="1" smtClean="0"/>
              <a:t>tu</a:t>
            </a:r>
            <a:r>
              <a:rPr lang="en-GB" sz="2800" dirty="0"/>
              <a:t> </a:t>
            </a:r>
            <a:r>
              <a:rPr lang="en-GB" sz="2800" dirty="0" smtClean="0"/>
              <a:t>vas </a:t>
            </a:r>
            <a:r>
              <a:rPr lang="en-GB" sz="2800" dirty="0" err="1" smtClean="0"/>
              <a:t>regarder</a:t>
            </a:r>
            <a:r>
              <a:rPr lang="en-GB" sz="2800" dirty="0" smtClean="0"/>
              <a:t> à la </a:t>
            </a:r>
            <a:r>
              <a:rPr lang="en-GB" sz="2800" dirty="0" err="1" smtClean="0"/>
              <a:t>télé</a:t>
            </a:r>
            <a:r>
              <a:rPr lang="en-GB" sz="2800" dirty="0" smtClean="0"/>
              <a:t> le week-end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764704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are you going to watch on the </a:t>
            </a:r>
            <a:r>
              <a:rPr lang="en-GB" sz="2800" dirty="0" err="1" smtClean="0"/>
              <a:t>tv</a:t>
            </a:r>
            <a:r>
              <a:rPr lang="en-GB" sz="2800" dirty="0" smtClean="0"/>
              <a:t> at the weekend 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9249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What about using  different tenses ?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576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PRESENT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PAST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8184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FUTURE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5877272"/>
            <a:ext cx="75608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Example answer : le week-end </a:t>
            </a:r>
            <a:r>
              <a:rPr lang="en-GB" sz="2000" b="1" u="sng" dirty="0" smtClean="0">
                <a:solidFill>
                  <a:srgbClr val="FFFF00"/>
                </a:solidFill>
              </a:rPr>
              <a:t>je </a:t>
            </a:r>
            <a:r>
              <a:rPr lang="en-GB" sz="2000" b="1" u="sng" dirty="0" err="1" smtClean="0">
                <a:solidFill>
                  <a:srgbClr val="FFFF00"/>
                </a:solidFill>
              </a:rPr>
              <a:t>vais</a:t>
            </a:r>
            <a:r>
              <a:rPr lang="en-GB" sz="2000" b="1" u="sng" dirty="0" smtClean="0">
                <a:solidFill>
                  <a:srgbClr val="FFFF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FF00"/>
                </a:solidFill>
              </a:rPr>
              <a:t>regarder</a:t>
            </a:r>
            <a:r>
              <a:rPr lang="en-GB" sz="2000" b="1" u="sng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un feuilleton. 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6" grpId="0" animBg="1"/>
      <p:bldP spid="10" grpId="0" animBg="1"/>
      <p:bldP spid="10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404664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Qu’est-ce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</a:t>
            </a:r>
            <a:r>
              <a:rPr lang="en-GB" sz="2800" dirty="0" err="1" smtClean="0"/>
              <a:t>tu</a:t>
            </a:r>
            <a:r>
              <a:rPr lang="en-GB" sz="2800" dirty="0"/>
              <a:t> </a:t>
            </a:r>
            <a:r>
              <a:rPr lang="en-GB" sz="2800" dirty="0" smtClean="0"/>
              <a:t>as </a:t>
            </a:r>
            <a:r>
              <a:rPr lang="en-GB" sz="2800" dirty="0" err="1" smtClean="0"/>
              <a:t>regardé</a:t>
            </a:r>
            <a:r>
              <a:rPr lang="en-GB" sz="2800" dirty="0" smtClean="0"/>
              <a:t> à la </a:t>
            </a:r>
            <a:r>
              <a:rPr lang="en-GB" sz="2800" dirty="0" err="1" smtClean="0"/>
              <a:t>télé</a:t>
            </a:r>
            <a:r>
              <a:rPr lang="en-GB" sz="2800" dirty="0" smtClean="0"/>
              <a:t> le week-end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764704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did you watch on the </a:t>
            </a:r>
            <a:r>
              <a:rPr lang="en-GB" sz="2800" dirty="0" err="1" smtClean="0"/>
              <a:t>tv</a:t>
            </a:r>
            <a:r>
              <a:rPr lang="en-GB" sz="2800" dirty="0" smtClean="0"/>
              <a:t> at the weekend 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9249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What about using  different tenses ?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5576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PRESENT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PAST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8184" y="429309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FUTURE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5877272"/>
            <a:ext cx="75608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Example answer : le week-end </a:t>
            </a:r>
            <a:r>
              <a:rPr lang="en-GB" sz="2000" b="1" u="sng" dirty="0" err="1" smtClean="0">
                <a:solidFill>
                  <a:srgbClr val="FFFF00"/>
                </a:solidFill>
              </a:rPr>
              <a:t>j’ai</a:t>
            </a:r>
            <a:r>
              <a:rPr lang="en-GB" sz="2000" b="1" u="sng" dirty="0" smtClean="0">
                <a:solidFill>
                  <a:srgbClr val="FFFF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FF00"/>
                </a:solidFill>
              </a:rPr>
              <a:t>regardé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une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émission</a:t>
            </a:r>
            <a:r>
              <a:rPr lang="en-GB" sz="2000" b="1" dirty="0" smtClean="0">
                <a:solidFill>
                  <a:schemeClr val="bg1"/>
                </a:solidFill>
              </a:rPr>
              <a:t> de </a:t>
            </a:r>
            <a:r>
              <a:rPr lang="en-GB" sz="2000" b="1" dirty="0" err="1" smtClean="0">
                <a:solidFill>
                  <a:schemeClr val="bg1"/>
                </a:solidFill>
              </a:rPr>
              <a:t>télé-réalité</a:t>
            </a:r>
            <a:r>
              <a:rPr lang="en-GB" sz="2000" b="1" dirty="0" smtClean="0">
                <a:solidFill>
                  <a:schemeClr val="bg1"/>
                </a:solidFill>
              </a:rPr>
              <a:t> . 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6" grpId="0" animBg="1"/>
      <p:bldP spid="6" grpId="1" animBg="1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7784" y="4766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TENSE CHECK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1560" y="1556792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PRESENT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7864" y="1556792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PAST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4168" y="1556792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FUTURE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465313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REGARDE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47864" y="465313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J’AI REGARDÉ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84168" y="465313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JE VAIS REGARDER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47864" y="3140968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CLICK TO CHECK IF YOU ARE RIGHT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47664" y="328498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303392" y="324268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7039696" y="324268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0" y="1556791"/>
            <a:ext cx="9127319" cy="40011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I know most words for film types from memory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" y="2492896"/>
            <a:ext cx="9127318" cy="40011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I know most words for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tv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programmes from memory 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6" y="3429000"/>
            <a:ext cx="9127318" cy="40011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I can offer opinions about film types &amp; </a:t>
            </a:r>
            <a:r>
              <a:rPr lang="en-GB" sz="2000" dirty="0" err="1" smtClean="0">
                <a:solidFill>
                  <a:srgbClr val="FFFF66"/>
                </a:solidFill>
                <a:latin typeface="Comic Sans MS" pitchFamily="66" charset="0"/>
              </a:rPr>
              <a:t>tv</a:t>
            </a:r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 programmes .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4293096"/>
            <a:ext cx="9127318" cy="40011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66"/>
                </a:solidFill>
                <a:latin typeface="Comic Sans MS" pitchFamily="66" charset="0"/>
              </a:rPr>
              <a:t>I can use the three different tenses</a:t>
            </a:r>
            <a:endParaRPr lang="en-GB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4930721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68826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484784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43638" y="1484784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484784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40322" y="426347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228" y="339273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228" y="2492896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20925" y="246327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7205" y="3399383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05900" y="426347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26057" y="249289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55982" y="3399383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95928" y="426347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 FILMS ET LA TÉLÉ – FILMS &amp; TV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29878"/>
              </p:ext>
            </p:extLst>
          </p:nvPr>
        </p:nvGraphicFramePr>
        <p:xfrm>
          <a:off x="10520" y="732013"/>
          <a:ext cx="9120992" cy="24654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941110"/>
                <a:gridCol w="167919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NEWS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SOAP OPERA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 SHOW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MUSIC PROGRAMME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REALITY TV SHOW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753182"/>
            <a:ext cx="1776176" cy="1323439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infos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informations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18348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feuilleton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16055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jeu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télévisé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13762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émission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musicale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5760" y="2813762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émission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télé-réalité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50970"/>
              </p:ext>
            </p:extLst>
          </p:nvPr>
        </p:nvGraphicFramePr>
        <p:xfrm>
          <a:off x="-5966" y="3717032"/>
          <a:ext cx="9120992" cy="286927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POLICE SERIES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8872" y="5877272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série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policière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3" y="1628800"/>
            <a:ext cx="1466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69" y="1452587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53" y="1514932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6319"/>
            <a:ext cx="13525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17" y="1692044"/>
            <a:ext cx="13811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4" y="4581128"/>
            <a:ext cx="1274830" cy="10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nf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0898" y="3107533"/>
            <a:ext cx="318899" cy="318899"/>
          </a:xfrm>
          <a:prstGeom prst="rect">
            <a:avLst/>
          </a:prstGeom>
        </p:spPr>
      </p:pic>
      <p:pic>
        <p:nvPicPr>
          <p:cNvPr id="12" name="feuillet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21955" y="3201356"/>
            <a:ext cx="324878" cy="324878"/>
          </a:xfrm>
          <a:prstGeom prst="rect">
            <a:avLst/>
          </a:prstGeom>
        </p:spPr>
      </p:pic>
      <p:pic>
        <p:nvPicPr>
          <p:cNvPr id="13" name="jeu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44181" y="3184150"/>
            <a:ext cx="304800" cy="304800"/>
          </a:xfrm>
          <a:prstGeom prst="rect">
            <a:avLst/>
          </a:prstGeom>
        </p:spPr>
      </p:pic>
      <p:pic>
        <p:nvPicPr>
          <p:cNvPr id="14" name="musical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11964" y="3074294"/>
            <a:ext cx="307368" cy="307368"/>
          </a:xfrm>
          <a:prstGeom prst="rect">
            <a:avLst/>
          </a:prstGeom>
        </p:spPr>
      </p:pic>
      <p:pic>
        <p:nvPicPr>
          <p:cNvPr id="17" name="realit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873739" y="3177100"/>
            <a:ext cx="318899" cy="318899"/>
          </a:xfrm>
          <a:prstGeom prst="rect">
            <a:avLst/>
          </a:prstGeom>
        </p:spPr>
      </p:pic>
      <p:pic>
        <p:nvPicPr>
          <p:cNvPr id="21" name="polic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93774" y="6230291"/>
            <a:ext cx="352138" cy="3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8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9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404664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Qu’est-ce</a:t>
            </a:r>
            <a:r>
              <a:rPr lang="en-GB" sz="2800" dirty="0" smtClean="0"/>
              <a:t> </a:t>
            </a:r>
            <a:r>
              <a:rPr lang="en-GB" sz="2800" dirty="0" err="1" smtClean="0"/>
              <a:t>qu’on</a:t>
            </a:r>
            <a:r>
              <a:rPr lang="en-GB" sz="2800" dirty="0" smtClean="0"/>
              <a:t> </a:t>
            </a:r>
            <a:r>
              <a:rPr lang="en-GB" sz="2800" dirty="0" err="1" smtClean="0"/>
              <a:t>passe</a:t>
            </a:r>
            <a:r>
              <a:rPr lang="en-GB" sz="2800" dirty="0" smtClean="0"/>
              <a:t>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764704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What’s on?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92494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Can you remember how to say the following in French ?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548" y="34939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cartoon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3817495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</a:t>
            </a:r>
            <a:r>
              <a:rPr lang="en-GB" sz="3200" dirty="0" err="1" smtClean="0"/>
              <a:t>dessin</a:t>
            </a:r>
            <a:r>
              <a:rPr lang="en-GB" sz="3200" dirty="0" smtClean="0"/>
              <a:t> </a:t>
            </a:r>
            <a:r>
              <a:rPr lang="en-GB" sz="3200" dirty="0" err="1" smtClean="0"/>
              <a:t>animé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321734" y="486304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horror film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film </a:t>
            </a:r>
            <a:r>
              <a:rPr lang="en-GB" sz="3200" dirty="0" err="1" smtClean="0"/>
              <a:t>d’horreur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431719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comedy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Une</a:t>
            </a:r>
            <a:r>
              <a:rPr lang="en-GB" sz="3200" dirty="0" smtClean="0"/>
              <a:t> </a:t>
            </a:r>
            <a:r>
              <a:rPr lang="en-GB" sz="3200" dirty="0" err="1" smtClean="0"/>
              <a:t>comédie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926704" y="573163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documentary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</a:t>
            </a:r>
            <a:r>
              <a:rPr lang="en-GB" sz="3200" dirty="0" err="1" smtClean="0"/>
              <a:t>documentaire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20011" y="612683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western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western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8" y="400506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romantic film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film </a:t>
            </a:r>
            <a:r>
              <a:rPr lang="en-GB" sz="3200" dirty="0" err="1" smtClean="0"/>
              <a:t>romantique</a:t>
            </a:r>
            <a:endParaRPr lang="en-GB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322107" y="299695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war film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film de guerre</a:t>
            </a:r>
            <a:endParaRPr lang="en-GB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-180528" y="263255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sci-fi film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film de science-fiction</a:t>
            </a:r>
            <a:endParaRPr lang="en-GB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890936" y="22005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martial arts film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film </a:t>
            </a:r>
            <a:r>
              <a:rPr lang="en-GB" sz="3200" dirty="0" err="1" smtClean="0"/>
              <a:t>d’arts</a:t>
            </a:r>
            <a:r>
              <a:rPr lang="en-GB" sz="3200" dirty="0" smtClean="0"/>
              <a:t> </a:t>
            </a:r>
            <a:r>
              <a:rPr lang="en-GB" sz="3200" dirty="0" err="1" smtClean="0"/>
              <a:t>martiaux</a:t>
            </a:r>
            <a:endParaRPr lang="en-GB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43608" y="538965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An adventure film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92080" y="3789040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film </a:t>
            </a:r>
            <a:r>
              <a:rPr lang="en-GB" sz="3200" dirty="0" err="1" smtClean="0"/>
              <a:t>d’aventures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218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You will need to express opinions about different film types.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9269"/>
            <a:ext cx="3438525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41277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</a:rPr>
              <a:t>J’aime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4208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70C0"/>
                </a:solidFill>
              </a:rPr>
              <a:t>J’adore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42900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Je </a:t>
            </a:r>
            <a:r>
              <a:rPr lang="en-GB" sz="2400" b="1" dirty="0" err="1" smtClean="0">
                <a:solidFill>
                  <a:srgbClr val="0070C0"/>
                </a:solidFill>
              </a:rPr>
              <a:t>préfère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5091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Je </a:t>
            </a:r>
            <a:r>
              <a:rPr lang="en-GB" sz="2400" b="1" dirty="0" err="1" smtClean="0">
                <a:solidFill>
                  <a:srgbClr val="0070C0"/>
                </a:solidFill>
              </a:rPr>
              <a:t>n’aime</a:t>
            </a:r>
            <a:r>
              <a:rPr lang="en-GB" sz="2400" b="1" dirty="0" smtClean="0">
                <a:solidFill>
                  <a:srgbClr val="0070C0"/>
                </a:solidFill>
              </a:rPr>
              <a:t> pas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56612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Je </a:t>
            </a:r>
            <a:r>
              <a:rPr lang="en-GB" sz="2400" b="1" dirty="0" err="1" smtClean="0">
                <a:solidFill>
                  <a:srgbClr val="0070C0"/>
                </a:solidFill>
              </a:rPr>
              <a:t>déteste</a:t>
            </a:r>
            <a:endParaRPr lang="en-GB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Look what happens to ‘un’ &amp; ‘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’ when you start to use opinion phrases.</a:t>
            </a:r>
          </a:p>
          <a:p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. I like horror films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873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J’aime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film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d’horreur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6327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. I hate comedies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6733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Je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déteste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itchFamily="66" charset="0"/>
              </a:rPr>
              <a:t>les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comédie</a:t>
            </a:r>
            <a:r>
              <a:rPr lang="en-GB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Have a go at putting the words in the correct order.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Follow your two examples.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4587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1. les     je  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romantiques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préfère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  films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7584" y="1282186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Je </a:t>
            </a:r>
            <a:r>
              <a:rPr lang="en-GB" sz="2800" dirty="0" err="1" smtClean="0"/>
              <a:t>préfère</a:t>
            </a:r>
            <a:r>
              <a:rPr lang="en-GB" sz="2800" dirty="0" smtClean="0"/>
              <a:t> les films </a:t>
            </a:r>
            <a:r>
              <a:rPr lang="en-GB" sz="2800" dirty="0" err="1" smtClean="0"/>
              <a:t>romantiques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78092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. adore  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documentaires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  les     j’    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2586608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J’adore</a:t>
            </a:r>
            <a:r>
              <a:rPr lang="en-GB" sz="2800" dirty="0" smtClean="0"/>
              <a:t> les </a:t>
            </a:r>
            <a:r>
              <a:rPr lang="en-GB" sz="2800" dirty="0" err="1" smtClean="0"/>
              <a:t>documentaires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119463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3. pas     je  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animés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  n’  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dessins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aime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    les    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3882752"/>
            <a:ext cx="806489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Je </a:t>
            </a:r>
            <a:r>
              <a:rPr lang="en-GB" sz="2800" dirty="0" err="1" smtClean="0"/>
              <a:t>n’aime</a:t>
            </a:r>
            <a:r>
              <a:rPr lang="en-GB" sz="2800" dirty="0" smtClean="0"/>
              <a:t> pas les </a:t>
            </a:r>
            <a:r>
              <a:rPr lang="en-GB" sz="2800" dirty="0" err="1" smtClean="0"/>
              <a:t>dessins</a:t>
            </a:r>
            <a:r>
              <a:rPr lang="en-GB" sz="2800" dirty="0" smtClean="0"/>
              <a:t> </a:t>
            </a:r>
            <a:r>
              <a:rPr lang="en-GB" sz="2800" dirty="0" err="1" smtClean="0"/>
              <a:t>animés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38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What about adding your basic connectives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26876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Et          	and</a:t>
            </a:r>
          </a:p>
          <a:p>
            <a:r>
              <a:rPr lang="en-GB" sz="2800" dirty="0" err="1" smtClean="0">
                <a:solidFill>
                  <a:srgbClr val="0000FF"/>
                </a:solidFill>
                <a:latin typeface="Comic Sans MS" pitchFamily="66" charset="0"/>
              </a:rPr>
              <a:t>Mais</a:t>
            </a:r>
            <a:r>
              <a:rPr lang="en-GB" sz="2800" dirty="0" smtClean="0">
                <a:solidFill>
                  <a:srgbClr val="0000FF"/>
                </a:solidFill>
                <a:latin typeface="Comic Sans MS" pitchFamily="66" charset="0"/>
              </a:rPr>
              <a:t>     	but</a:t>
            </a:r>
            <a:endParaRPr lang="en-GB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039343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Have a go at saying the following:</a:t>
            </a:r>
          </a:p>
          <a:p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like horror films and sci-fi films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love romantic films but I hate cartoons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like martial arts films but I prefer adventure films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0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      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J’aime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les films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d’horreur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000" b="1" i="1" dirty="0" smtClean="0">
                <a:solidFill>
                  <a:srgbClr val="00B050"/>
                </a:solidFill>
                <a:latin typeface="Comic Sans MS" pitchFamily="66" charset="0"/>
              </a:rPr>
              <a:t>et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les films de science-fiction</a:t>
            </a:r>
            <a:endParaRPr lang="en-GB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48691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      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J’adore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les films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romantiques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000" b="1" i="1" dirty="0" err="1" smtClean="0">
                <a:solidFill>
                  <a:srgbClr val="00B050"/>
                </a:solidFill>
                <a:latin typeface="Comic Sans MS" pitchFamily="66" charset="0"/>
              </a:rPr>
              <a:t>mais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je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déteste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les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dessins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animés</a:t>
            </a:r>
            <a:endParaRPr lang="en-GB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59812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      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J’aime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les films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d’arts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martiaux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000" b="1" i="1" dirty="0" err="1" smtClean="0">
                <a:solidFill>
                  <a:srgbClr val="00B050"/>
                </a:solidFill>
                <a:latin typeface="Comic Sans MS" pitchFamily="66" charset="0"/>
              </a:rPr>
              <a:t>mais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je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préfère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les films</a:t>
            </a:r>
          </a:p>
          <a:p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Comic Sans MS" pitchFamily="66" charset="0"/>
              </a:rPr>
              <a:t>       </a:t>
            </a:r>
            <a:r>
              <a:rPr lang="en-GB" sz="2000" b="1" dirty="0" err="1" smtClean="0">
                <a:solidFill>
                  <a:srgbClr val="00B050"/>
                </a:solidFill>
                <a:latin typeface="Comic Sans MS" pitchFamily="66" charset="0"/>
              </a:rPr>
              <a:t>d’aventures</a:t>
            </a:r>
            <a:endParaRPr lang="en-GB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11560" y="404664"/>
            <a:ext cx="3168352" cy="1368152"/>
          </a:xfrm>
          <a:prstGeom prst="wedgeRoundRectCallout">
            <a:avLst>
              <a:gd name="adj1" fmla="val 50604"/>
              <a:gd name="adj2" fmla="val 7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Qu’est-ce</a:t>
            </a:r>
            <a:r>
              <a:rPr lang="en-GB" sz="2800" dirty="0" smtClean="0"/>
              <a:t> </a:t>
            </a:r>
            <a:r>
              <a:rPr lang="en-GB" sz="2800" dirty="0" err="1" smtClean="0"/>
              <a:t>qu’il</a:t>
            </a:r>
            <a:r>
              <a:rPr lang="en-GB" sz="2800" dirty="0" smtClean="0"/>
              <a:t> y </a:t>
            </a:r>
            <a:r>
              <a:rPr lang="en-GB" sz="2800" smtClean="0"/>
              <a:t>a </a:t>
            </a:r>
          </a:p>
          <a:p>
            <a:pPr algn="ctr"/>
            <a:r>
              <a:rPr lang="en-GB" sz="2800" smtClean="0"/>
              <a:t>à </a:t>
            </a:r>
            <a:r>
              <a:rPr lang="en-GB" sz="2800" dirty="0" smtClean="0"/>
              <a:t>la </a:t>
            </a:r>
            <a:r>
              <a:rPr lang="en-GB" sz="2800" dirty="0" err="1" smtClean="0"/>
              <a:t>télé</a:t>
            </a:r>
            <a:r>
              <a:rPr lang="en-GB" sz="2800" dirty="0" smtClean="0"/>
              <a:t> ?</a:t>
            </a:r>
            <a:endParaRPr lang="en-GB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36096" y="764704"/>
            <a:ext cx="3168352" cy="1368152"/>
          </a:xfrm>
          <a:prstGeom prst="wedgeRoundRectCallout">
            <a:avLst>
              <a:gd name="adj1" fmla="val -37406"/>
              <a:gd name="adj2" fmla="val 76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What’s on </a:t>
            </a:r>
            <a:r>
              <a:rPr lang="en-GB" sz="2800" dirty="0" err="1" smtClean="0"/>
              <a:t>tv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92494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Can you remember how to say the following in French ?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276872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music programme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3931032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Une</a:t>
            </a:r>
            <a:r>
              <a:rPr lang="en-GB" sz="3200" dirty="0" smtClean="0"/>
              <a:t> </a:t>
            </a:r>
            <a:r>
              <a:rPr lang="en-GB" sz="3200" dirty="0" err="1" smtClean="0"/>
              <a:t>émission</a:t>
            </a:r>
            <a:r>
              <a:rPr lang="en-GB" sz="3200" dirty="0" smtClean="0"/>
              <a:t> musicale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65313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The news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3933056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Les </a:t>
            </a:r>
            <a:r>
              <a:rPr lang="en-GB" sz="3200" dirty="0" err="1" smtClean="0"/>
              <a:t>infos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38610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soap opera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2080" y="3933056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feuilleton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573163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</a:t>
            </a:r>
            <a:r>
              <a:rPr lang="en-GB" sz="3200" b="1" dirty="0" err="1" smtClean="0">
                <a:solidFill>
                  <a:srgbClr val="0070C0"/>
                </a:solidFill>
              </a:rPr>
              <a:t>tv</a:t>
            </a:r>
            <a:r>
              <a:rPr lang="en-GB" sz="3200" b="1" dirty="0" smtClean="0">
                <a:solidFill>
                  <a:srgbClr val="0070C0"/>
                </a:solidFill>
              </a:rPr>
              <a:t> reality show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2080" y="3933056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Une</a:t>
            </a:r>
            <a:r>
              <a:rPr lang="en-GB" sz="3200" dirty="0" smtClean="0"/>
              <a:t> </a:t>
            </a:r>
            <a:r>
              <a:rPr lang="en-GB" sz="3200" dirty="0" err="1" smtClean="0"/>
              <a:t>émission</a:t>
            </a:r>
            <a:r>
              <a:rPr lang="en-GB" sz="3200" dirty="0" smtClean="0"/>
              <a:t> de </a:t>
            </a:r>
            <a:r>
              <a:rPr lang="en-GB" sz="3200" dirty="0" err="1" smtClean="0"/>
              <a:t>télé-réalité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622860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A police series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92080" y="3933056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Une</a:t>
            </a:r>
            <a:r>
              <a:rPr lang="en-GB" sz="3200" dirty="0" smtClean="0"/>
              <a:t> </a:t>
            </a:r>
            <a:r>
              <a:rPr lang="en-GB" sz="3200" dirty="0" err="1" smtClean="0"/>
              <a:t>série</a:t>
            </a:r>
            <a:r>
              <a:rPr lang="en-GB" sz="3200" dirty="0" smtClean="0"/>
              <a:t> </a:t>
            </a:r>
            <a:r>
              <a:rPr lang="en-GB" sz="3200" dirty="0" err="1" smtClean="0"/>
              <a:t>policière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-36512" y="328498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 A game show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3933056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Un </a:t>
            </a:r>
            <a:r>
              <a:rPr lang="en-GB" sz="3200" dirty="0" err="1" smtClean="0"/>
              <a:t>jeu</a:t>
            </a:r>
            <a:r>
              <a:rPr lang="en-GB" sz="3200" dirty="0" smtClean="0"/>
              <a:t> </a:t>
            </a:r>
            <a:r>
              <a:rPr lang="en-GB" sz="3200" dirty="0" err="1" smtClean="0"/>
              <a:t>télévisé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3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5" grpId="0"/>
      <p:bldP spid="26" grpId="0" animBg="1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Check how some of the spellings change because of the opinion phrases. </a:t>
            </a:r>
          </a:p>
          <a:p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like game shows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J’aime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les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jeu</a:t>
            </a:r>
            <a:r>
              <a:rPr lang="en-GB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télévisé</a:t>
            </a:r>
            <a:r>
              <a:rPr lang="en-GB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endParaRPr lang="en-GB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6327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hate music programmes 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495" y="285293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Je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déteste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les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émission</a:t>
            </a:r>
            <a:r>
              <a:rPr lang="en-GB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musicale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endParaRPr lang="en-GB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prefer police series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3468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Je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préfère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les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série</a:t>
            </a:r>
            <a:r>
              <a:rPr lang="en-GB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policière</a:t>
            </a:r>
            <a:r>
              <a:rPr lang="en-GB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endParaRPr lang="en-GB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3791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love soap operas and reality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tv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shows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12757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J’adore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les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feuilleton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et 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les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émission</a:t>
            </a:r>
            <a:r>
              <a:rPr lang="en-GB" sz="2400" b="1" u="sng" dirty="0" err="1" smtClean="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de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télé-réalité</a:t>
            </a:r>
            <a:endParaRPr lang="en-GB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89004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I don’t like the news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27970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Je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n’aime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pas </a:t>
            </a:r>
            <a:r>
              <a:rPr lang="en-GB" sz="2400" b="1" u="sng" dirty="0" smtClean="0">
                <a:solidFill>
                  <a:srgbClr val="0000FF"/>
                </a:solidFill>
                <a:latin typeface="Comic Sans MS" pitchFamily="66" charset="0"/>
              </a:rPr>
              <a:t>les</a:t>
            </a:r>
            <a:r>
              <a:rPr lang="en-GB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latin typeface="Comic Sans MS" pitchFamily="66" charset="0"/>
              </a:rPr>
              <a:t>infos</a:t>
            </a:r>
            <a:endParaRPr lang="en-GB" sz="24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683</Words>
  <Application>Microsoft Office PowerPoint</Application>
  <PresentationFormat>On-screen Show (4:3)</PresentationFormat>
  <Paragraphs>166</Paragraphs>
  <Slides>14</Slides>
  <Notes>1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72</cp:revision>
  <dcterms:created xsi:type="dcterms:W3CDTF">2011-12-08T17:54:42Z</dcterms:created>
  <dcterms:modified xsi:type="dcterms:W3CDTF">2012-03-26T09:16:04Z</dcterms:modified>
</cp:coreProperties>
</file>