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A1D62-915E-4956-B412-B152B580A02C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102F3-E27E-4350-9005-E09FCA210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2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02F3-E27E-4350-9005-E09FCA2109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7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9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9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1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8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3060-C5B8-46AB-9FD6-0743B2922A82}" type="datetimeFigureOut">
              <a:rPr lang="en-GB" smtClean="0"/>
              <a:t>29/03/2012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7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5.png"/><Relationship Id="rId3" Type="http://schemas.microsoft.com/office/2007/relationships/media" Target="../media/media2.mp3"/><Relationship Id="rId21" Type="http://schemas.openxmlformats.org/officeDocument/2006/relationships/slideLayout" Target="../slideLayouts/slideLayout1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microsoft.com/office/2007/relationships/media" Target="../media/media12.mp3"/><Relationship Id="rId7" Type="http://schemas.microsoft.com/office/2007/relationships/media" Target="../media/media14.mp3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16.png"/><Relationship Id="rId2" Type="http://schemas.openxmlformats.org/officeDocument/2006/relationships/audio" Target="../media/media11.mp3"/><Relationship Id="rId16" Type="http://schemas.openxmlformats.org/officeDocument/2006/relationships/image" Target="../media/image15.png"/><Relationship Id="rId20" Type="http://schemas.openxmlformats.org/officeDocument/2006/relationships/image" Target="../media/image11.pn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openxmlformats.org/officeDocument/2006/relationships/slideLayout" Target="../slideLayouts/slideLayout1.xml"/><Relationship Id="rId5" Type="http://schemas.microsoft.com/office/2007/relationships/media" Target="../media/media13.mp3"/><Relationship Id="rId15" Type="http://schemas.openxmlformats.org/officeDocument/2006/relationships/image" Target="../media/image14.png"/><Relationship Id="rId10" Type="http://schemas.openxmlformats.org/officeDocument/2006/relationships/audio" Target="../media/media15.mp3"/><Relationship Id="rId19" Type="http://schemas.openxmlformats.org/officeDocument/2006/relationships/image" Target="../media/image18.png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</a:rPr>
              <a:t>MA FAMILLE  –  MY FAMILY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113724"/>
              </p:ext>
            </p:extLst>
          </p:nvPr>
        </p:nvGraphicFramePr>
        <p:xfrm>
          <a:off x="-43284" y="586882"/>
          <a:ext cx="9120992" cy="2462852"/>
        </p:xfrm>
        <a:graphic>
          <a:graphicData uri="http://schemas.openxmlformats.org/drawingml/2006/table">
            <a:tbl>
              <a:tblPr/>
              <a:tblGrid>
                <a:gridCol w="1756274"/>
                <a:gridCol w="1778890"/>
                <a:gridCol w="1944216"/>
                <a:gridCol w="1821510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 MUM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 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 BROTHER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 SISTER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 AUNT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43284" y="2659564"/>
            <a:ext cx="180113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mère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4565" y="2661209"/>
            <a:ext cx="1727315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mon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père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2661209"/>
            <a:ext cx="194421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mon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frère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2659564"/>
            <a:ext cx="182997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ma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soeur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6066" y="266894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ma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tante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90526"/>
              </p:ext>
            </p:extLst>
          </p:nvPr>
        </p:nvGraphicFramePr>
        <p:xfrm>
          <a:off x="23008" y="3570752"/>
          <a:ext cx="9120992" cy="2982448"/>
        </p:xfrm>
        <a:graphic>
          <a:graphicData uri="http://schemas.openxmlformats.org/drawingml/2006/table">
            <a:tbl>
              <a:tblPr/>
              <a:tblGrid>
                <a:gridCol w="1841662"/>
                <a:gridCol w="1786820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 UNCLE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 NAN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 GRANDAD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 COUSIN (F)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 SISTERS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718" y="5823431"/>
            <a:ext cx="19077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mon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oncle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14422" y="5835532"/>
            <a:ext cx="171454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ma</a:t>
            </a: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grand-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mère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04987" y="5818539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mon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grand-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père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34951" y="5823431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mes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souers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08103" y="5823431"/>
            <a:ext cx="1829257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ma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cousine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1" y="1113366"/>
            <a:ext cx="495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41" y="1098038"/>
            <a:ext cx="890362" cy="152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9" y="1113365"/>
            <a:ext cx="950754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16" y="1137773"/>
            <a:ext cx="860919" cy="145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48" y="1137773"/>
            <a:ext cx="824475" cy="14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6" y="4294064"/>
            <a:ext cx="1041243" cy="141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11" y="4311220"/>
            <a:ext cx="674964" cy="147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947" y="4317613"/>
            <a:ext cx="764343" cy="138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18" y="4411758"/>
            <a:ext cx="14954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48" y="4299370"/>
            <a:ext cx="964249" cy="140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me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26107" y="3015152"/>
            <a:ext cx="304800" cy="304800"/>
          </a:xfrm>
          <a:prstGeom prst="rect">
            <a:avLst/>
          </a:prstGeom>
        </p:spPr>
      </p:pic>
      <p:pic>
        <p:nvPicPr>
          <p:cNvPr id="5" name="frer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243745" y="3013507"/>
            <a:ext cx="304800" cy="304800"/>
          </a:xfrm>
          <a:prstGeom prst="rect">
            <a:avLst/>
          </a:prstGeom>
        </p:spPr>
      </p:pic>
      <p:pic>
        <p:nvPicPr>
          <p:cNvPr id="6" name="per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593207" y="2963933"/>
            <a:ext cx="356971" cy="356971"/>
          </a:xfrm>
          <a:prstGeom prst="rect">
            <a:avLst/>
          </a:prstGeom>
        </p:spPr>
      </p:pic>
      <p:pic>
        <p:nvPicPr>
          <p:cNvPr id="9" name="soeur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270331" y="3022886"/>
            <a:ext cx="304800" cy="304800"/>
          </a:xfrm>
          <a:prstGeom prst="rect">
            <a:avLst/>
          </a:prstGeom>
        </p:spPr>
      </p:pic>
      <p:pic>
        <p:nvPicPr>
          <p:cNvPr id="10" name="tant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925272" y="3016104"/>
            <a:ext cx="304800" cy="304800"/>
          </a:xfrm>
          <a:prstGeom prst="rect">
            <a:avLst/>
          </a:prstGeom>
        </p:spPr>
      </p:pic>
      <p:pic>
        <p:nvPicPr>
          <p:cNvPr id="11" name="oncle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26107" y="6231262"/>
            <a:ext cx="304800" cy="304800"/>
          </a:xfrm>
          <a:prstGeom prst="rect">
            <a:avLst/>
          </a:prstGeom>
        </p:spPr>
      </p:pic>
      <p:pic>
        <p:nvPicPr>
          <p:cNvPr id="12" name="grandmere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136640" y="5905421"/>
            <a:ext cx="366350" cy="366350"/>
          </a:xfrm>
          <a:prstGeom prst="rect">
            <a:avLst/>
          </a:prstGeom>
        </p:spPr>
      </p:pic>
      <p:pic>
        <p:nvPicPr>
          <p:cNvPr id="13" name="grandpere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5131296" y="5905421"/>
            <a:ext cx="304800" cy="304800"/>
          </a:xfrm>
          <a:prstGeom prst="rect">
            <a:avLst/>
          </a:prstGeom>
        </p:spPr>
      </p:pic>
      <p:pic>
        <p:nvPicPr>
          <p:cNvPr id="14" name="ma cousine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351081" y="6199502"/>
            <a:ext cx="304800" cy="304800"/>
          </a:xfrm>
          <a:prstGeom prst="rect">
            <a:avLst/>
          </a:prstGeom>
        </p:spPr>
      </p:pic>
      <p:pic>
        <p:nvPicPr>
          <p:cNvPr id="17" name="mes soeurs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123043" y="61847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4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7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5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5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4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9334" y="1595021"/>
            <a:ext cx="4320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BECAUSE…..</a:t>
            </a:r>
          </a:p>
          <a:p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FontTx/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he is very funny. 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he gets on my nerves.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she is too boring.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she always criticises me.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he always criticises me.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FontTx/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she is annoying.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65" y="1595021"/>
            <a:ext cx="4320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PARCE QUE…..</a:t>
            </a: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1.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trop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sucré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2.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sucré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3.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dégoûtant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rabicPeriod" startAt="4"/>
            </a:pP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aigre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rabicPeriod" startAt="4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5.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très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sucré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6.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trop </a:t>
            </a:r>
            <a:r>
              <a:rPr lang="en-GB" sz="2400" smtClean="0">
                <a:solidFill>
                  <a:srgbClr val="FFFF66"/>
                </a:solidFill>
                <a:latin typeface="Comic Sans MS" pitchFamily="66" charset="0"/>
              </a:rPr>
              <a:t>aigre</a:t>
            </a:r>
            <a:r>
              <a:rPr lang="en-GB" sz="240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2757" y="2658205"/>
            <a:ext cx="4152278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e.  he always criticises me.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4112" y="3371800"/>
            <a:ext cx="4150923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d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she always criticises me.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2757" y="4196884"/>
            <a:ext cx="4152278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b.  he gets on my nerves.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6559" y="4869160"/>
            <a:ext cx="4158476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f.  she is annoying.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6559" y="5540131"/>
            <a:ext cx="4158476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a.  he is very funny.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4111" y="6320461"/>
            <a:ext cx="4150923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c.  she is too boring.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898" y="42370"/>
            <a:ext cx="7848872" cy="1446550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solidFill>
                  <a:srgbClr val="00FF00"/>
                </a:solidFill>
                <a:latin typeface="Comic Sans MS" pitchFamily="66" charset="0"/>
              </a:rPr>
              <a:t>REASONS</a:t>
            </a:r>
            <a:endParaRPr lang="en-GB" sz="8800" dirty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2564904"/>
            <a:ext cx="3771590" cy="461665"/>
          </a:xfrm>
          <a:prstGeom prst="rect">
            <a:avLst/>
          </a:prstGeom>
          <a:solidFill>
            <a:srgbClr val="9933FF"/>
          </a:solidFill>
          <a:ln w="254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EXAMPLES</a:t>
            </a:r>
            <a:endParaRPr lang="en-GB" sz="24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4231" y="388414"/>
            <a:ext cx="60486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dirty="0" smtClean="0">
                <a:solidFill>
                  <a:srgbClr val="FFFF66"/>
                </a:solidFill>
                <a:latin typeface="Comic Sans MS" pitchFamily="66" charset="0"/>
              </a:rPr>
              <a:t>IMPROVE YOUR LANGUAGE </a:t>
            </a:r>
            <a:endParaRPr lang="en-GB" sz="3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479" y="1331783"/>
            <a:ext cx="91171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solidFill>
                  <a:srgbClr val="FFFF66"/>
                </a:solidFill>
                <a:latin typeface="Comic Sans MS" pitchFamily="66" charset="0"/>
              </a:rPr>
              <a:t>Can you put this all together to make HIGHER level sentences?</a:t>
            </a:r>
            <a:endParaRPr lang="en-GB" sz="23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28" y="223227"/>
            <a:ext cx="1167435" cy="11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.ward.HOLLY-LODGE\AppData\Local\Microsoft\Windows\Temporary Internet Files\Content.IE5\SEJL84K2\MC9003916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7" y="223227"/>
            <a:ext cx="1133941" cy="1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5176" y="5775647"/>
            <a:ext cx="905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Je me dispute avec </a:t>
            </a:r>
            <a:r>
              <a:rPr lang="en-GB" sz="2400" dirty="0" err="1" smtClean="0">
                <a:latin typeface="Comic Sans MS" pitchFamily="66" charset="0"/>
              </a:rPr>
              <a:t>mon</a:t>
            </a:r>
            <a:r>
              <a:rPr lang="en-GB" sz="2400" dirty="0" smtClean="0">
                <a:latin typeface="Comic Sans MS" pitchFamily="66" charset="0"/>
              </a:rPr>
              <a:t> frère </a:t>
            </a:r>
            <a:r>
              <a:rPr lang="en-GB" sz="2400" dirty="0" err="1" smtClean="0">
                <a:latin typeface="Comic Sans MS" pitchFamily="66" charset="0"/>
              </a:rPr>
              <a:t>parce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qu’il</a:t>
            </a:r>
            <a:r>
              <a:rPr lang="en-GB" sz="2400" dirty="0" smtClean="0">
                <a:latin typeface="Comic Sans MS" pitchFamily="66" charset="0"/>
              </a:rPr>
              <a:t> me critique </a:t>
            </a:r>
            <a:r>
              <a:rPr lang="en-GB" sz="2400" dirty="0" err="1" smtClean="0">
                <a:latin typeface="Comic Sans MS" pitchFamily="66" charset="0"/>
              </a:rPr>
              <a:t>toujours</a:t>
            </a:r>
            <a:r>
              <a:rPr lang="en-GB" sz="2400" dirty="0" smtClean="0">
                <a:latin typeface="Comic Sans MS" pitchFamily="66" charset="0"/>
              </a:rPr>
              <a:t>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410" y="4557531"/>
            <a:ext cx="965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Je </a:t>
            </a:r>
            <a:r>
              <a:rPr lang="en-GB" sz="2400" i="1" u="sng" dirty="0" smtClean="0">
                <a:latin typeface="Comic Sans MS" pitchFamily="66" charset="0"/>
              </a:rPr>
              <a:t>ne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m’entends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i="1" u="sng" dirty="0" smtClean="0">
                <a:latin typeface="Comic Sans MS" pitchFamily="66" charset="0"/>
              </a:rPr>
              <a:t>pas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bien</a:t>
            </a:r>
            <a:r>
              <a:rPr lang="en-GB" sz="2400" dirty="0" smtClean="0">
                <a:latin typeface="Comic Sans MS" pitchFamily="66" charset="0"/>
              </a:rPr>
              <a:t> avec ma </a:t>
            </a:r>
            <a:r>
              <a:rPr lang="en-GB" sz="2400" dirty="0" err="1" smtClean="0">
                <a:latin typeface="Comic Sans MS" pitchFamily="66" charset="0"/>
              </a:rPr>
              <a:t>soeur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parce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qu’elle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smtClean="0">
                <a:latin typeface="Comic Sans MS" pitchFamily="66" charset="0"/>
              </a:rPr>
              <a:t>m’énerve</a:t>
            </a:r>
            <a:r>
              <a:rPr lang="en-GB" sz="2400" dirty="0" smtClean="0">
                <a:latin typeface="Comic Sans MS" pitchFamily="66" charset="0"/>
              </a:rPr>
              <a:t>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54" y="3212976"/>
            <a:ext cx="8941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Je </a:t>
            </a:r>
            <a:r>
              <a:rPr lang="en-GB" sz="2400" dirty="0" err="1" smtClean="0">
                <a:latin typeface="Comic Sans MS" pitchFamily="66" charset="0"/>
              </a:rPr>
              <a:t>m’entends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bien</a:t>
            </a:r>
            <a:r>
              <a:rPr lang="en-GB" sz="2400" dirty="0" smtClean="0">
                <a:latin typeface="Comic Sans MS" pitchFamily="66" charset="0"/>
              </a:rPr>
              <a:t> avec </a:t>
            </a:r>
            <a:r>
              <a:rPr lang="en-GB" sz="2400" dirty="0" err="1" smtClean="0">
                <a:latin typeface="Comic Sans MS" pitchFamily="66" charset="0"/>
              </a:rPr>
              <a:t>mon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père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parce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qu’il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est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très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marrant</a:t>
            </a:r>
            <a:r>
              <a:rPr lang="en-GB" sz="2400" dirty="0" smtClean="0">
                <a:latin typeface="Comic Sans MS" pitchFamily="66" charset="0"/>
              </a:rPr>
              <a:t>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410" y="3674641"/>
            <a:ext cx="893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 get on well with my dad because he is very funny.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5035340"/>
            <a:ext cx="903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 do </a:t>
            </a:r>
            <a:r>
              <a:rPr lang="en-GB" sz="2400" i="1" u="sng" dirty="0" smtClean="0">
                <a:solidFill>
                  <a:srgbClr val="00FF99"/>
                </a:solidFill>
                <a:latin typeface="Comic Sans MS" pitchFamily="66" charset="0"/>
              </a:rPr>
              <a:t>not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 get on well with my sister because she annoys me.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218" y="6237312"/>
            <a:ext cx="8925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 argue with my brother because he always criticises me.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454" y="1907427"/>
            <a:ext cx="9117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00"/>
                </a:solidFill>
                <a:latin typeface="Comic Sans MS" pitchFamily="66" charset="0"/>
              </a:rPr>
              <a:t>FAMILY MEMBER  +  (DO NOT) GET ON WELL  +  REASON WHY</a:t>
            </a:r>
            <a:endParaRPr lang="en-GB" sz="2200" dirty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75" y="42370"/>
            <a:ext cx="9109423" cy="1015663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FF00"/>
                </a:solidFill>
                <a:latin typeface="Comic Sans MS" pitchFamily="66" charset="0"/>
              </a:rPr>
              <a:t>CHECKLIST</a:t>
            </a:r>
            <a:endParaRPr lang="en-GB" sz="60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80" y="1556791"/>
            <a:ext cx="9127319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know most family members from memory.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81" y="2492896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say who I get on well with.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76" y="3429000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say who I do not get on well with.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6" y="4293096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give reasons why.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t.ward.HOLLY-LODGE\AppData\Local\Microsoft\Windows\Temporary Internet Files\Content.IE5\SEJL84K2\MC9000980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28" y="4930721"/>
            <a:ext cx="1564538" cy="17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5368826"/>
            <a:ext cx="6192688" cy="923330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FF66"/>
                </a:solidFill>
                <a:latin typeface="Comic Sans MS" pitchFamily="66" charset="0"/>
              </a:rPr>
              <a:t>BONNE CHANCE</a:t>
            </a:r>
            <a:endParaRPr lang="en-GB" sz="5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88224" y="1556791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543638" y="1556789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405966" y="1556790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640322" y="4293095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624228" y="3392739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624228" y="2505569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520925" y="2492895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557205" y="3429000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605900" y="4286329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426057" y="2505569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455982" y="3429000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495928" y="4301079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76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</a:rPr>
              <a:t>MA FAMILLE  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</a:rPr>
              <a:t>–  MY FAMILY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28584"/>
              </p:ext>
            </p:extLst>
          </p:nvPr>
        </p:nvGraphicFramePr>
        <p:xfrm>
          <a:off x="10520" y="457200"/>
          <a:ext cx="9120992" cy="277023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 PARENTS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 GRAND-PARENTS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 COUSIN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SIMPSON FAMILY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 FAMILY TREE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838836"/>
            <a:ext cx="177617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mes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parents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2892" y="2838836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mes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grand-parents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0576" y="2851345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mon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cousin</a:t>
            </a: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5033" y="2851345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famille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Simpson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43273" y="280545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mo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n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arbre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généalógique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2" y="1556792"/>
            <a:ext cx="6381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7696"/>
            <a:ext cx="425775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66317"/>
            <a:ext cx="5048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70" y="1528217"/>
            <a:ext cx="6381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08" y="1600760"/>
            <a:ext cx="1077208" cy="107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40" y="1572626"/>
            <a:ext cx="8858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599" y="1529328"/>
            <a:ext cx="1019585" cy="125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aren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41932" y="3149176"/>
            <a:ext cx="292312" cy="292312"/>
          </a:xfrm>
          <a:prstGeom prst="rect">
            <a:avLst/>
          </a:prstGeom>
        </p:spPr>
      </p:pic>
      <p:pic>
        <p:nvPicPr>
          <p:cNvPr id="3" name="grandparent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199245" y="3192779"/>
            <a:ext cx="304800" cy="304800"/>
          </a:xfrm>
          <a:prstGeom prst="rect">
            <a:avLst/>
          </a:prstGeom>
        </p:spPr>
      </p:pic>
      <p:pic>
        <p:nvPicPr>
          <p:cNvPr id="5" name="mon cousin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446443" y="3242884"/>
            <a:ext cx="292312" cy="292312"/>
          </a:xfrm>
          <a:prstGeom prst="rect">
            <a:avLst/>
          </a:prstGeom>
        </p:spPr>
      </p:pic>
      <p:pic>
        <p:nvPicPr>
          <p:cNvPr id="6" name="famill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25150" y="3096728"/>
            <a:ext cx="292312" cy="292312"/>
          </a:xfrm>
          <a:prstGeom prst="rect">
            <a:avLst/>
          </a:prstGeom>
        </p:spPr>
      </p:pic>
      <p:pic>
        <p:nvPicPr>
          <p:cNvPr id="9" name="arbr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839200" y="2912976"/>
            <a:ext cx="292312" cy="2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0003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7976"/>
            <a:ext cx="1257300" cy="8477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7" y="2519959"/>
            <a:ext cx="1221627" cy="79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4804" y="1710228"/>
            <a:ext cx="77791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err="1" smtClean="0">
                <a:latin typeface="Comic Sans MS" pitchFamily="66" charset="0"/>
              </a:rPr>
              <a:t>Combien</a:t>
            </a:r>
            <a:r>
              <a:rPr lang="en-GB" sz="2600" dirty="0" smtClean="0">
                <a:latin typeface="Comic Sans MS" pitchFamily="66" charset="0"/>
              </a:rPr>
              <a:t> de </a:t>
            </a:r>
            <a:r>
              <a:rPr lang="en-GB" sz="2600" dirty="0" err="1" smtClean="0">
                <a:latin typeface="Comic Sans MS" pitchFamily="66" charset="0"/>
              </a:rPr>
              <a:t>personnes</a:t>
            </a:r>
            <a:r>
              <a:rPr lang="en-GB" sz="2600" dirty="0" smtClean="0">
                <a:latin typeface="Comic Sans MS" pitchFamily="66" charset="0"/>
              </a:rPr>
              <a:t> y a-t-</a:t>
            </a:r>
            <a:r>
              <a:rPr lang="en-GB" sz="2600" dirty="0" err="1" smtClean="0">
                <a:latin typeface="Comic Sans MS" pitchFamily="66" charset="0"/>
              </a:rPr>
              <a:t>il</a:t>
            </a:r>
            <a:r>
              <a:rPr lang="en-GB" sz="2600" dirty="0" smtClean="0">
                <a:latin typeface="Comic Sans MS" pitchFamily="66" charset="0"/>
              </a:rPr>
              <a:t> </a:t>
            </a:r>
            <a:r>
              <a:rPr lang="en-GB" sz="2600" dirty="0" err="1" smtClean="0">
                <a:latin typeface="Comic Sans MS" pitchFamily="66" charset="0"/>
              </a:rPr>
              <a:t>dans</a:t>
            </a:r>
            <a:r>
              <a:rPr lang="en-GB" sz="2600" dirty="0" smtClean="0">
                <a:latin typeface="Comic Sans MS" pitchFamily="66" charset="0"/>
              </a:rPr>
              <a:t> ta </a:t>
            </a:r>
            <a:r>
              <a:rPr lang="en-GB" sz="2600" dirty="0" err="1" smtClean="0">
                <a:latin typeface="Comic Sans MS" pitchFamily="66" charset="0"/>
              </a:rPr>
              <a:t>famille</a:t>
            </a:r>
            <a:r>
              <a:rPr lang="en-GB" sz="2600" dirty="0" smtClean="0">
                <a:latin typeface="Comic Sans MS" pitchFamily="66" charset="0"/>
              </a:rPr>
              <a:t> ?</a:t>
            </a:r>
            <a:endParaRPr lang="en-GB" sz="2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4804" y="2654273"/>
            <a:ext cx="75276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latin typeface="Comic Sans MS" pitchFamily="66" charset="0"/>
              </a:rPr>
              <a:t>How many people are there in your family ?</a:t>
            </a:r>
            <a:endParaRPr lang="en-GB" sz="26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4804" y="388414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FF66"/>
                </a:solidFill>
                <a:latin typeface="Comic Sans MS" pitchFamily="66" charset="0"/>
              </a:rPr>
              <a:t>MA FAMILLE</a:t>
            </a:r>
            <a:endParaRPr lang="en-GB" sz="66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990" y="3775337"/>
            <a:ext cx="799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66"/>
                </a:solidFill>
                <a:latin typeface="Comic Sans MS" pitchFamily="66" charset="0"/>
              </a:rPr>
              <a:t>Talking about your family members</a:t>
            </a:r>
            <a:endParaRPr lang="en-GB" sz="36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05" y="4869160"/>
            <a:ext cx="1296144" cy="158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2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55903"/>
            <a:ext cx="432048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Q: How many people are</a:t>
            </a:r>
          </a:p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     there in your family?</a:t>
            </a:r>
          </a:p>
          <a:p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A:  In my family there is…….</a:t>
            </a:r>
          </a:p>
          <a:p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my mum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my dad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my brother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my two sisters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my nan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my </a:t>
            </a:r>
            <a:r>
              <a:rPr lang="en-GB" sz="2400" dirty="0" err="1" smtClean="0">
                <a:solidFill>
                  <a:srgbClr val="00FF99"/>
                </a:solidFill>
                <a:latin typeface="Comic Sans MS" pitchFamily="66" charset="0"/>
              </a:rPr>
              <a:t>grandad</a:t>
            </a:r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and me</a:t>
            </a:r>
          </a:p>
          <a:p>
            <a:endParaRPr lang="en-GB" sz="2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1" y="41155"/>
            <a:ext cx="432048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Q: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Combien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de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personnes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   y a-t-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il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dans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ta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famille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?</a:t>
            </a: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A: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Dans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ma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famille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il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y a….</a:t>
            </a:r>
          </a:p>
          <a:p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1.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mon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grand-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père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2.  et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moi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3.  ma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mère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4.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mon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frère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5.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mon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père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6.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mes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deux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soeurs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7.  ma grand-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mère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5054" y="1848328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f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my </a:t>
            </a:r>
            <a:r>
              <a:rPr lang="en-GB" sz="2400" dirty="0" err="1" smtClean="0">
                <a:solidFill>
                  <a:srgbClr val="00FF99"/>
                </a:solidFill>
                <a:latin typeface="Comic Sans MS" pitchFamily="66" charset="0"/>
              </a:rPr>
              <a:t>grandad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5054" y="2557015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g.  and me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5054" y="3284984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a.  my mum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2448" y="4005064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c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my brother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2448" y="4871468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b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my dad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4222" y="5573294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d.  my two sisters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9010" y="6327852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e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my nan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9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3114546"/>
            <a:ext cx="338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qui </a:t>
            </a:r>
            <a:r>
              <a:rPr lang="en-GB" sz="2800" dirty="0" err="1" smtClean="0">
                <a:latin typeface="Comic Sans MS" pitchFamily="66" charset="0"/>
              </a:rPr>
              <a:t>s’appelle</a:t>
            </a:r>
            <a:r>
              <a:rPr lang="en-GB" sz="2800" dirty="0" smtClean="0">
                <a:latin typeface="Comic Sans MS" pitchFamily="66" charset="0"/>
              </a:rPr>
              <a:t>……….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8368" y="3081588"/>
            <a:ext cx="3763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qui </a:t>
            </a:r>
            <a:r>
              <a:rPr lang="en-GB" sz="2800" dirty="0" err="1" smtClean="0">
                <a:latin typeface="Comic Sans MS" pitchFamily="66" charset="0"/>
              </a:rPr>
              <a:t>s’appellent</a:t>
            </a:r>
            <a:r>
              <a:rPr lang="en-GB" sz="2800" dirty="0" smtClean="0">
                <a:latin typeface="Comic Sans MS" pitchFamily="66" charset="0"/>
              </a:rPr>
              <a:t>…….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4804" y="38841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IMPROVE YOUR LANGUAGE 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7813" y="894120"/>
            <a:ext cx="659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by giving more detailed information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28" y="223227"/>
            <a:ext cx="1167435" cy="11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.ward.HOLLY-LODGE\AppData\Local\Microsoft\Windows\Temporary Internet Files\Content.IE5\SEJL84K2\MC9003916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7" y="223227"/>
            <a:ext cx="1133941" cy="1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72331"/>
            <a:ext cx="860919" cy="145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58" y="1589272"/>
            <a:ext cx="860919" cy="145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80" y="1589272"/>
            <a:ext cx="1001118" cy="145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1165" y="3913544"/>
            <a:ext cx="338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who </a:t>
            </a:r>
            <a:r>
              <a:rPr lang="en-GB" sz="2800" b="1" i="1" u="sng" dirty="0" smtClean="0">
                <a:latin typeface="Comic Sans MS" pitchFamily="66" charset="0"/>
              </a:rPr>
              <a:t>is</a:t>
            </a:r>
            <a:r>
              <a:rPr lang="en-GB" sz="2800" dirty="0" smtClean="0">
                <a:latin typeface="Comic Sans MS" pitchFamily="66" charset="0"/>
              </a:rPr>
              <a:t> called……….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3281" y="3913544"/>
            <a:ext cx="338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who </a:t>
            </a:r>
            <a:r>
              <a:rPr lang="en-GB" sz="2800" b="1" i="1" u="sng" dirty="0" smtClean="0">
                <a:latin typeface="Comic Sans MS" pitchFamily="66" charset="0"/>
              </a:rPr>
              <a:t>are</a:t>
            </a:r>
            <a:r>
              <a:rPr lang="en-GB" sz="2800" dirty="0" smtClean="0">
                <a:latin typeface="Comic Sans MS" pitchFamily="66" charset="0"/>
              </a:rPr>
              <a:t> called……….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3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7028" y="370900"/>
            <a:ext cx="668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NOW PRACTICE YOUR LANGUAGE 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1" y="5373216"/>
            <a:ext cx="442524" cy="74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5" y="2852936"/>
            <a:ext cx="430459" cy="72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5" y="4175154"/>
            <a:ext cx="514588" cy="74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47027" y="784910"/>
            <a:ext cx="668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Can you translate these sentences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19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7" y="1602035"/>
            <a:ext cx="423276" cy="6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34" y="5367271"/>
            <a:ext cx="514588" cy="74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65867" y="1544431"/>
            <a:ext cx="563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1.  I have a brother </a:t>
            </a:r>
            <a:r>
              <a:rPr lang="en-GB" sz="2000" i="1" u="sng" dirty="0" smtClean="0">
                <a:solidFill>
                  <a:srgbClr val="00FF99"/>
                </a:solidFill>
                <a:latin typeface="Comic Sans MS" pitchFamily="66" charset="0"/>
              </a:rPr>
              <a:t>who is called 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 Bart.</a:t>
            </a:r>
            <a:endParaRPr lang="en-GB" sz="20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62439" y="1944541"/>
            <a:ext cx="563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1.  </a:t>
            </a:r>
            <a:r>
              <a:rPr lang="en-GB" sz="2000" dirty="0" err="1" smtClean="0">
                <a:solidFill>
                  <a:srgbClr val="FFFF66"/>
                </a:solidFill>
                <a:latin typeface="Comic Sans MS" pitchFamily="66" charset="0"/>
              </a:rPr>
              <a:t>J’ai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 un frère </a:t>
            </a:r>
            <a:r>
              <a:rPr lang="en-GB" sz="2000" i="1" u="sng" dirty="0" smtClean="0">
                <a:solidFill>
                  <a:srgbClr val="FFFF66"/>
                </a:solidFill>
                <a:latin typeface="Comic Sans MS" pitchFamily="66" charset="0"/>
              </a:rPr>
              <a:t>qui </a:t>
            </a:r>
            <a:r>
              <a:rPr lang="en-GB" sz="2000" i="1" u="sng" dirty="0" err="1" smtClean="0">
                <a:solidFill>
                  <a:srgbClr val="FFFF66"/>
                </a:solidFill>
                <a:latin typeface="Comic Sans MS" pitchFamily="66" charset="0"/>
              </a:rPr>
              <a:t>s’appelle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 Bart.</a:t>
            </a:r>
            <a:endParaRPr lang="en-GB" sz="20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3779" y="2852936"/>
            <a:ext cx="563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2.  I have a sister </a:t>
            </a:r>
            <a:r>
              <a:rPr lang="en-GB" sz="2000" i="1" u="sng" dirty="0" smtClean="0">
                <a:solidFill>
                  <a:srgbClr val="00FF99"/>
                </a:solidFill>
                <a:latin typeface="Comic Sans MS" pitchFamily="66" charset="0"/>
              </a:rPr>
              <a:t>who is called </a:t>
            </a:r>
            <a:r>
              <a:rPr lang="en-GB" sz="2000" dirty="0">
                <a:solidFill>
                  <a:srgbClr val="00FF99"/>
                </a:solidFill>
                <a:latin typeface="Comic Sans MS" pitchFamily="66" charset="0"/>
              </a:rPr>
              <a:t> 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Lisa.</a:t>
            </a:r>
            <a:endParaRPr lang="en-GB" sz="20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97771" y="4118400"/>
            <a:ext cx="563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3.  I have a sister </a:t>
            </a:r>
            <a:r>
              <a:rPr lang="en-GB" sz="2000" i="1" u="sng" dirty="0" smtClean="0">
                <a:solidFill>
                  <a:srgbClr val="00FF99"/>
                </a:solidFill>
                <a:latin typeface="Comic Sans MS" pitchFamily="66" charset="0"/>
              </a:rPr>
              <a:t>who is called </a:t>
            </a:r>
            <a:r>
              <a:rPr lang="en-GB" sz="2000" dirty="0">
                <a:solidFill>
                  <a:srgbClr val="00FF99"/>
                </a:solidFill>
                <a:latin typeface="Comic Sans MS" pitchFamily="66" charset="0"/>
              </a:rPr>
              <a:t> 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Maggie.</a:t>
            </a:r>
            <a:endParaRPr lang="en-GB" sz="20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7014" y="5310517"/>
            <a:ext cx="662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4.  I have two sisters </a:t>
            </a:r>
            <a:r>
              <a:rPr lang="en-GB" sz="2000" i="1" u="sng" dirty="0" smtClean="0">
                <a:solidFill>
                  <a:srgbClr val="00FF99"/>
                </a:solidFill>
                <a:latin typeface="Comic Sans MS" pitchFamily="66" charset="0"/>
              </a:rPr>
              <a:t>who are called 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 Lisa and Maggie.</a:t>
            </a:r>
            <a:endParaRPr lang="en-GB" sz="20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62439" y="3207013"/>
            <a:ext cx="563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66"/>
                </a:solidFill>
                <a:latin typeface="Comic Sans MS" pitchFamily="66" charset="0"/>
              </a:rPr>
              <a:t>2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.  </a:t>
            </a:r>
            <a:r>
              <a:rPr lang="en-GB" sz="2000" dirty="0" err="1" smtClean="0">
                <a:solidFill>
                  <a:srgbClr val="FFFF66"/>
                </a:solidFill>
                <a:latin typeface="Comic Sans MS" pitchFamily="66" charset="0"/>
              </a:rPr>
              <a:t>J’ai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FFFF66"/>
                </a:solidFill>
                <a:latin typeface="Comic Sans MS" pitchFamily="66" charset="0"/>
              </a:rPr>
              <a:t>une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FFFF66"/>
                </a:solidFill>
                <a:latin typeface="Comic Sans MS" pitchFamily="66" charset="0"/>
              </a:rPr>
              <a:t>soeur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000" i="1" u="sng" dirty="0" smtClean="0">
                <a:solidFill>
                  <a:srgbClr val="FFFF66"/>
                </a:solidFill>
                <a:latin typeface="Comic Sans MS" pitchFamily="66" charset="0"/>
              </a:rPr>
              <a:t>qui </a:t>
            </a:r>
            <a:r>
              <a:rPr lang="en-GB" sz="2000" i="1" u="sng" dirty="0" err="1" smtClean="0">
                <a:solidFill>
                  <a:srgbClr val="FFFF66"/>
                </a:solidFill>
                <a:latin typeface="Comic Sans MS" pitchFamily="66" charset="0"/>
              </a:rPr>
              <a:t>s’appelle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 Lisa.</a:t>
            </a:r>
            <a:endParaRPr lang="en-GB" sz="20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97995" y="4518510"/>
            <a:ext cx="563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3.  </a:t>
            </a:r>
            <a:r>
              <a:rPr lang="en-GB" sz="2000" dirty="0" err="1" smtClean="0">
                <a:solidFill>
                  <a:srgbClr val="FFFF66"/>
                </a:solidFill>
                <a:latin typeface="Comic Sans MS" pitchFamily="66" charset="0"/>
              </a:rPr>
              <a:t>J’ai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FFFF66"/>
                </a:solidFill>
                <a:latin typeface="Comic Sans MS" pitchFamily="66" charset="0"/>
              </a:rPr>
              <a:t>une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FFFF66"/>
                </a:solidFill>
                <a:latin typeface="Comic Sans MS" pitchFamily="66" charset="0"/>
              </a:rPr>
              <a:t>soeur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000" i="1" u="sng" dirty="0" smtClean="0">
                <a:solidFill>
                  <a:srgbClr val="FFFF66"/>
                </a:solidFill>
                <a:latin typeface="Comic Sans MS" pitchFamily="66" charset="0"/>
              </a:rPr>
              <a:t>qui </a:t>
            </a:r>
            <a:r>
              <a:rPr lang="en-GB" sz="2000" i="1" u="sng" dirty="0" err="1" smtClean="0">
                <a:solidFill>
                  <a:srgbClr val="FFFF66"/>
                </a:solidFill>
                <a:latin typeface="Comic Sans MS" pitchFamily="66" charset="0"/>
              </a:rPr>
              <a:t>s’appelle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 Maggie.</a:t>
            </a:r>
            <a:endParaRPr lang="en-GB" sz="20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47890" y="5710627"/>
            <a:ext cx="662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66"/>
                </a:solidFill>
                <a:latin typeface="Comic Sans MS" pitchFamily="66" charset="0"/>
              </a:rPr>
              <a:t>4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.  </a:t>
            </a:r>
            <a:r>
              <a:rPr lang="en-GB" sz="2000" dirty="0" err="1" smtClean="0">
                <a:solidFill>
                  <a:srgbClr val="FFFF66"/>
                </a:solidFill>
                <a:latin typeface="Comic Sans MS" pitchFamily="66" charset="0"/>
              </a:rPr>
              <a:t>J’ai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FFFF66"/>
                </a:solidFill>
                <a:latin typeface="Comic Sans MS" pitchFamily="66" charset="0"/>
              </a:rPr>
              <a:t>deux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FFFF66"/>
                </a:solidFill>
                <a:latin typeface="Comic Sans MS" pitchFamily="66" charset="0"/>
              </a:rPr>
              <a:t>soeurs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000" i="1" u="sng" dirty="0" smtClean="0">
                <a:solidFill>
                  <a:srgbClr val="FFFF66"/>
                </a:solidFill>
                <a:latin typeface="Comic Sans MS" pitchFamily="66" charset="0"/>
              </a:rPr>
              <a:t>qui </a:t>
            </a:r>
            <a:r>
              <a:rPr lang="en-GB" sz="2000" i="1" u="sng" dirty="0" err="1" smtClean="0">
                <a:solidFill>
                  <a:srgbClr val="FFFF66"/>
                </a:solidFill>
                <a:latin typeface="Comic Sans MS" pitchFamily="66" charset="0"/>
              </a:rPr>
              <a:t>s’appellent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 Lisa et Maggie.</a:t>
            </a:r>
            <a:endParaRPr lang="en-GB" sz="2000" dirty="0">
              <a:solidFill>
                <a:srgbClr val="FFFF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3497160"/>
            <a:ext cx="3771590" cy="461665"/>
          </a:xfrm>
          <a:prstGeom prst="rect">
            <a:avLst/>
          </a:prstGeom>
          <a:solidFill>
            <a:srgbClr val="9933FF"/>
          </a:solidFill>
          <a:ln w="254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KEY PHRASES</a:t>
            </a:r>
            <a:endParaRPr lang="en-GB" sz="24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4804" y="38841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66"/>
                </a:solidFill>
                <a:latin typeface="Comic Sans MS" pitchFamily="66" charset="0"/>
              </a:rPr>
              <a:t>IMPROVE YOUR LANGUAGE </a:t>
            </a:r>
            <a:endParaRPr lang="en-GB" sz="32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9210" y="1052736"/>
            <a:ext cx="5958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At GCSE you will be expected to say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who you get on well with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who you do not get on well with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give reasons WHY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28" y="223227"/>
            <a:ext cx="1167435" cy="11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.ward.HOLLY-LODGE\AppData\Local\Microsoft\Windows\Temporary Internet Files\Content.IE5\SEJL84K2\MC9003916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7" y="223227"/>
            <a:ext cx="1133941" cy="1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866" y="5177648"/>
            <a:ext cx="338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Je me dispute avec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594961"/>
            <a:ext cx="471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Je </a:t>
            </a:r>
            <a:r>
              <a:rPr lang="en-GB" sz="2400" i="1" u="sng" dirty="0" smtClean="0">
                <a:latin typeface="Comic Sans MS" pitchFamily="66" charset="0"/>
              </a:rPr>
              <a:t>ne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m’entends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i="1" u="sng" dirty="0" smtClean="0">
                <a:latin typeface="Comic Sans MS" pitchFamily="66" charset="0"/>
              </a:rPr>
              <a:t>pas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bien</a:t>
            </a:r>
            <a:r>
              <a:rPr lang="en-GB" sz="2400" dirty="0" smtClean="0">
                <a:latin typeface="Comic Sans MS" pitchFamily="66" charset="0"/>
              </a:rPr>
              <a:t> avec…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085913"/>
            <a:ext cx="377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Je </a:t>
            </a:r>
            <a:r>
              <a:rPr lang="en-GB" sz="2400" dirty="0" err="1" smtClean="0">
                <a:latin typeface="Comic Sans MS" pitchFamily="66" charset="0"/>
              </a:rPr>
              <a:t>m’entends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bien</a:t>
            </a:r>
            <a:r>
              <a:rPr lang="en-GB" sz="2400" dirty="0" smtClean="0">
                <a:latin typeface="Comic Sans MS" pitchFamily="66" charset="0"/>
              </a:rPr>
              <a:t> avec…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8367" y="4024685"/>
            <a:ext cx="377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 get on well with</a:t>
            </a:r>
            <a:r>
              <a:rPr lang="en-GB" sz="2400" dirty="0" smtClean="0">
                <a:latin typeface="Comic Sans MS" pitchFamily="66" charset="0"/>
              </a:rPr>
              <a:t>…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8366" y="4594960"/>
            <a:ext cx="391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 do </a:t>
            </a:r>
            <a:r>
              <a:rPr lang="en-GB" sz="2400" i="1" u="sng" dirty="0" smtClean="0">
                <a:solidFill>
                  <a:srgbClr val="00FF99"/>
                </a:solidFill>
                <a:latin typeface="Comic Sans MS" pitchFamily="66" charset="0"/>
              </a:rPr>
              <a:t>not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 get on well with</a:t>
            </a:r>
            <a:r>
              <a:rPr lang="en-GB" sz="2400" dirty="0" smtClean="0">
                <a:latin typeface="Comic Sans MS" pitchFamily="66" charset="0"/>
              </a:rPr>
              <a:t>…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8366" y="5124848"/>
            <a:ext cx="377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 argue with</a:t>
            </a:r>
            <a:r>
              <a:rPr lang="en-GB" sz="2400" dirty="0" smtClean="0">
                <a:latin typeface="Comic Sans MS" pitchFamily="66" charset="0"/>
              </a:rPr>
              <a:t>…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9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011" y="412209"/>
            <a:ext cx="59532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I GET ON WELL WITH MY MUM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Je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m’entends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bien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avec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mon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père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Je ne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m’entends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pas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bien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avec 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mère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Je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m’entends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bien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avec 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mère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620688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00FF99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011" y="3526906"/>
            <a:ext cx="62551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I GET ON WELL WITH MY BROTHER.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Je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m’entends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bien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avec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mon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frère.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Je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m’entends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bien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avec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mon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père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Je me dispute avec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mon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frère.</a:t>
            </a: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3364" y="3789040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A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build="allAtOnce"/>
      <p:bldP spid="12" grpId="0" animBg="1"/>
      <p:bldP spid="13" grpId="0"/>
      <p:bldP spid="13" grpId="1" build="allAtOnce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220" y="332656"/>
            <a:ext cx="59532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I ARGUE WITH MY SISTER.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Je me dispute avec 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soeur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Je ne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m’entends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pas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bien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avec 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soeur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Je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m’entends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bien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avec 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soeur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620688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A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717" y="3429000"/>
            <a:ext cx="62551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I DO NOT GET ON WELL WITH MY DAD.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Je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m’entends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bien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avec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mon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frère.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Je ne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m’entends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pas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bien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avec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mon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père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Je me dispute avec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mon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père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1692" y="3859887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B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6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build="allAtOnce"/>
      <p:bldP spid="12" grpId="0" animBg="1"/>
      <p:bldP spid="13" grpId="0"/>
      <p:bldP spid="13" grpId="1" build="allAtOnce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784</Words>
  <Application>Microsoft Office PowerPoint</Application>
  <PresentationFormat>On-screen Show (4:3)</PresentationFormat>
  <Paragraphs>201</Paragraphs>
  <Slides>12</Slides>
  <Notes>1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Holly Lodge Girls\'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Ward</dc:creator>
  <cp:lastModifiedBy>Win7</cp:lastModifiedBy>
  <cp:revision>77</cp:revision>
  <dcterms:created xsi:type="dcterms:W3CDTF">2011-12-08T17:54:42Z</dcterms:created>
  <dcterms:modified xsi:type="dcterms:W3CDTF">2012-03-29T10:45:56Z</dcterms:modified>
</cp:coreProperties>
</file>