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26" Type="http://schemas.openxmlformats.org/officeDocument/2006/relationships/image" Target="../media/image16.png"/><Relationship Id="rId3" Type="http://schemas.microsoft.com/office/2007/relationships/media" Target="../media/media12.mp3"/><Relationship Id="rId21" Type="http://schemas.openxmlformats.org/officeDocument/2006/relationships/slideLayout" Target="../slideLayouts/slideLayout1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5" Type="http://schemas.openxmlformats.org/officeDocument/2006/relationships/image" Target="../media/image15.png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29" Type="http://schemas.openxmlformats.org/officeDocument/2006/relationships/image" Target="../media/image19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14.png"/><Relationship Id="rId32" Type="http://schemas.openxmlformats.org/officeDocument/2006/relationships/image" Target="../media/image11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31" Type="http://schemas.openxmlformats.org/officeDocument/2006/relationships/image" Target="../media/image21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L’ENVIRONNEMENT – THE ENVIRONMENT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72168"/>
              </p:ext>
            </p:extLst>
          </p:nvPr>
        </p:nvGraphicFramePr>
        <p:xfrm>
          <a:off x="13274" y="1030538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newspapers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recycling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3087"/>
            <a:ext cx="1286934" cy="11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06" y="1554481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88" y="1589399"/>
            <a:ext cx="1245120" cy="110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60" y="1589399"/>
            <a:ext cx="1097412" cy="11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26" y="1555315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488" y="2852936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journaux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517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recyclage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7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papier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l’eau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carton</a:t>
            </a: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30512"/>
              </p:ext>
            </p:extLst>
          </p:nvPr>
        </p:nvGraphicFramePr>
        <p:xfrm>
          <a:off x="-5966" y="3717032"/>
          <a:ext cx="9120992" cy="28083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bottles/glass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traffic / traffic jam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exhaust fumes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9" y="4509120"/>
            <a:ext cx="1250470" cy="123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66" y="4509120"/>
            <a:ext cx="1535616" cy="123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6" y="4575333"/>
            <a:ext cx="1554144" cy="11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81" y="4432156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26" y="4432156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43284" y="5791383"/>
            <a:ext cx="198905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outeilles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/ 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verre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3166" y="5791383"/>
            <a:ext cx="188272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ois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2247" y="5794683"/>
            <a:ext cx="192133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les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oÎtes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6" y="5799892"/>
            <a:ext cx="22349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circulation /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embouteillage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7612" y="5790976"/>
            <a:ext cx="194156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gaz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d’échappement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Les journau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23200" y="3197398"/>
            <a:ext cx="304800" cy="304800"/>
          </a:xfrm>
          <a:prstGeom prst="rect">
            <a:avLst/>
          </a:prstGeom>
        </p:spPr>
      </p:pic>
      <p:pic>
        <p:nvPicPr>
          <p:cNvPr id="3" name="Le recyclag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38238" y="3135730"/>
            <a:ext cx="292312" cy="292312"/>
          </a:xfrm>
          <a:prstGeom prst="rect">
            <a:avLst/>
          </a:prstGeom>
        </p:spPr>
      </p:pic>
      <p:pic>
        <p:nvPicPr>
          <p:cNvPr id="5" name="Le papi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00868" y="3206879"/>
            <a:ext cx="317288" cy="317288"/>
          </a:xfrm>
          <a:prstGeom prst="rect">
            <a:avLst/>
          </a:prstGeom>
        </p:spPr>
      </p:pic>
      <p:pic>
        <p:nvPicPr>
          <p:cNvPr id="6" name="L'eau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319166" y="3197182"/>
            <a:ext cx="304800" cy="304800"/>
          </a:xfrm>
          <a:prstGeom prst="rect">
            <a:avLst/>
          </a:prstGeom>
        </p:spPr>
      </p:pic>
      <p:pic>
        <p:nvPicPr>
          <p:cNvPr id="9" name="Le carto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21620" y="3206878"/>
            <a:ext cx="364067" cy="364067"/>
          </a:xfrm>
          <a:prstGeom prst="rect">
            <a:avLst/>
          </a:prstGeom>
        </p:spPr>
      </p:pic>
      <p:pic>
        <p:nvPicPr>
          <p:cNvPr id="10" name="Les bouteilles, le verr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78659" y="6132343"/>
            <a:ext cx="304800" cy="304800"/>
          </a:xfrm>
          <a:prstGeom prst="rect">
            <a:avLst/>
          </a:prstGeom>
        </p:spPr>
      </p:pic>
      <p:pic>
        <p:nvPicPr>
          <p:cNvPr id="11" name="Le bois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73583" y="6115137"/>
            <a:ext cx="304800" cy="304800"/>
          </a:xfrm>
          <a:prstGeom prst="rect">
            <a:avLst/>
          </a:prstGeom>
        </p:spPr>
      </p:pic>
      <p:pic>
        <p:nvPicPr>
          <p:cNvPr id="12" name="Les boites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00868" y="6206550"/>
            <a:ext cx="292312" cy="292312"/>
          </a:xfrm>
          <a:prstGeom prst="rect">
            <a:avLst/>
          </a:prstGeom>
        </p:spPr>
      </p:pic>
      <p:pic>
        <p:nvPicPr>
          <p:cNvPr id="13" name="La circulation, un embouteillag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880360" y="5877762"/>
            <a:ext cx="279824" cy="279824"/>
          </a:xfrm>
          <a:prstGeom prst="rect">
            <a:avLst/>
          </a:prstGeom>
        </p:spPr>
      </p:pic>
      <p:pic>
        <p:nvPicPr>
          <p:cNvPr id="14" name="Le gaz d'echappement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20299" y="58845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8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7. Choose three actions from the list which would help protect the   environment.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203325"/>
            <a:ext cx="8610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faut gaspiller l’électricité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faut recycler les bouteilles en verre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faut utiliser la voiture pour aller à l’école, au travail etc…..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ne faut pas recycler les journaux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faut économiser l’eau, donc il faut prendre une douche au lieu de prendre un bain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ne faut pas mettre les déchets dans la poubelle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Il faut faire attention aux produits qu’on achète au supermarché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8600" y="5318125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How did you do in the ‘Quick Check Quiz’ ?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Give yourself a total out of 10.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Now revise again any words / phrases you had difficulty with.</a:t>
            </a:r>
          </a:p>
        </p:txBody>
      </p:sp>
    </p:spTree>
    <p:extLst>
      <p:ext uri="{BB962C8B-B14F-4D97-AF65-F5344CB8AC3E}">
        <p14:creationId xmlns:p14="http://schemas.microsoft.com/office/powerpoint/2010/main" val="24622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allAtOnce"/>
      <p:bldP spid="1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L’ENVIRONNEMENT – THE ENVIRONMENT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96161"/>
              </p:ext>
            </p:extLst>
          </p:nvPr>
        </p:nvGraphicFramePr>
        <p:xfrm>
          <a:off x="-43284" y="764703"/>
          <a:ext cx="9120992" cy="24654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forest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drinking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public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852936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usines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517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l’inondation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7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l’incendie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forêt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l’eau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potable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transports en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commun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34475"/>
              </p:ext>
            </p:extLst>
          </p:nvPr>
        </p:nvGraphicFramePr>
        <p:xfrm>
          <a:off x="-5966" y="3717032"/>
          <a:ext cx="9120992" cy="28083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rubbish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warming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deforestation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turn off  the light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save/don’t waste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3284" y="5791383"/>
            <a:ext cx="198905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déchets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3166" y="5791383"/>
            <a:ext cx="1882729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réchauffement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planète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2247" y="5794683"/>
            <a:ext cx="1921333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       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déforestation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7402" y="5799892"/>
            <a:ext cx="2023553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éteindre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lumière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5790976"/>
            <a:ext cx="2230912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économiser l’eau </a:t>
            </a: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ne pas gaspiller l’eau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4" y="1531871"/>
            <a:ext cx="1294951" cy="129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30" y="1468511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3" y="1484021"/>
            <a:ext cx="1390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10" y="1544901"/>
            <a:ext cx="1296377" cy="129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52" y="1468511"/>
            <a:ext cx="1325883" cy="132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4" y="4438040"/>
            <a:ext cx="1361851" cy="13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30" y="4438041"/>
            <a:ext cx="1367262" cy="13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44" y="4392989"/>
            <a:ext cx="1352936" cy="13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10" y="4438040"/>
            <a:ext cx="1307885" cy="13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31" y="4561280"/>
            <a:ext cx="12287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Les usi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23200" y="3203228"/>
            <a:ext cx="304800" cy="304800"/>
          </a:xfrm>
          <a:prstGeom prst="rect">
            <a:avLst/>
          </a:prstGeom>
        </p:spPr>
      </p:pic>
      <p:pic>
        <p:nvPicPr>
          <p:cNvPr id="3" name="L'indonat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31994" y="3206879"/>
            <a:ext cx="304800" cy="304800"/>
          </a:xfrm>
          <a:prstGeom prst="rect">
            <a:avLst/>
          </a:prstGeom>
        </p:spPr>
      </p:pic>
      <p:pic>
        <p:nvPicPr>
          <p:cNvPr id="5" name="L'incendie de fore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063291" y="3171937"/>
            <a:ext cx="284722" cy="284722"/>
          </a:xfrm>
          <a:prstGeom prst="rect">
            <a:avLst/>
          </a:prstGeom>
        </p:spPr>
      </p:pic>
      <p:pic>
        <p:nvPicPr>
          <p:cNvPr id="6" name="L'eau potabl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99127" y="3220708"/>
            <a:ext cx="277141" cy="277141"/>
          </a:xfrm>
          <a:prstGeom prst="rect">
            <a:avLst/>
          </a:prstGeom>
        </p:spPr>
      </p:pic>
      <p:pic>
        <p:nvPicPr>
          <p:cNvPr id="9" name="Les transports en commu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22756" y="3171937"/>
            <a:ext cx="172978" cy="172978"/>
          </a:xfrm>
          <a:prstGeom prst="rect">
            <a:avLst/>
          </a:prstGeom>
        </p:spPr>
      </p:pic>
      <p:pic>
        <p:nvPicPr>
          <p:cNvPr id="10" name="Les dechets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95205" y="6302514"/>
            <a:ext cx="293887" cy="293887"/>
          </a:xfrm>
          <a:prstGeom prst="rect">
            <a:avLst/>
          </a:prstGeom>
        </p:spPr>
      </p:pic>
      <p:pic>
        <p:nvPicPr>
          <p:cNvPr id="11" name="Le rechauffement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042966" y="5907589"/>
            <a:ext cx="284722" cy="284722"/>
          </a:xfrm>
          <a:prstGeom prst="rect">
            <a:avLst/>
          </a:prstGeom>
        </p:spPr>
      </p:pic>
      <p:pic>
        <p:nvPicPr>
          <p:cNvPr id="12" name="La deforestation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00868" y="6411258"/>
            <a:ext cx="317288" cy="317288"/>
          </a:xfrm>
          <a:prstGeom prst="rect">
            <a:avLst/>
          </a:prstGeom>
        </p:spPr>
      </p:pic>
      <p:pic>
        <p:nvPicPr>
          <p:cNvPr id="13" name="eteindre la lumier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58731" y="6455646"/>
            <a:ext cx="284721" cy="284721"/>
          </a:xfrm>
          <a:prstGeom prst="rect">
            <a:avLst/>
          </a:prstGeom>
        </p:spPr>
      </p:pic>
      <p:pic>
        <p:nvPicPr>
          <p:cNvPr id="14" name="economiser l'eau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518889" y="6489351"/>
            <a:ext cx="317288" cy="3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7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2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1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  <a:latin typeface="Comic Sans MS" pitchFamily="66" charset="0"/>
              </a:rPr>
              <a:t>Qu’est-ce qu’il faut faire pour protéger l’environnement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Give details about protecting the environment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28600" y="304800"/>
            <a:ext cx="4038600" cy="1447800"/>
          </a:xfrm>
          <a:prstGeom prst="wedgeRoundRectCallout">
            <a:avLst>
              <a:gd name="adj1" fmla="val 41551"/>
              <a:gd name="adj2" fmla="val 80921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What is it necessary to do to protect the environment ?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43400" y="533400"/>
            <a:ext cx="4038600" cy="1447800"/>
          </a:xfrm>
          <a:prstGeom prst="wedgeRoundRectCallout">
            <a:avLst>
              <a:gd name="adj1" fmla="val -43829"/>
              <a:gd name="adj2" fmla="val 69519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In English ?</a:t>
            </a:r>
          </a:p>
        </p:txBody>
      </p:sp>
    </p:spTree>
    <p:extLst>
      <p:ext uri="{BB962C8B-B14F-4D97-AF65-F5344CB8AC3E}">
        <p14:creationId xmlns:p14="http://schemas.microsoft.com/office/powerpoint/2010/main" val="27311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Pour protéger l’environnement…..</a:t>
            </a:r>
            <a:r>
              <a:rPr lang="en-GB" sz="2400" i="1">
                <a:solidFill>
                  <a:srgbClr val="FF0000"/>
                </a:solidFill>
                <a:latin typeface="Comic Sans MS" pitchFamily="66" charset="0"/>
              </a:rPr>
              <a:t>To protect the environment…..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1584325"/>
            <a:ext cx="4953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Utiliser les transports en commun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2.	Recycler le papier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3.	Économiser l’énergie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Prendre une douche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Éteindre les lumières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Acheter des produits bio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0" y="838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latin typeface="Comic Sans MS" pitchFamily="66" charset="0"/>
              </a:rPr>
              <a:t>Il faut …………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4724400" y="1584325"/>
            <a:ext cx="42672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a.	To take a shower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b.	To buy organic products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c.	To use public transport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d.	To switch off the lights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e.	To recycle paper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f.	To save energy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724400" y="914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It is necessary …………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600" b="1">
                <a:solidFill>
                  <a:srgbClr val="009900"/>
                </a:solidFill>
                <a:latin typeface="Comic Sans MS" pitchFamily="66" charset="0"/>
              </a:rPr>
              <a:t>Match up the numbers </a:t>
            </a:r>
          </a:p>
          <a:p>
            <a:pPr algn="ctr"/>
            <a:r>
              <a:rPr lang="en-GB" sz="3600" b="1">
                <a:solidFill>
                  <a:srgbClr val="009900"/>
                </a:solidFill>
                <a:latin typeface="Comic Sans MS" pitchFamily="66" charset="0"/>
              </a:rPr>
              <a:t>to the correct letters.</a:t>
            </a:r>
          </a:p>
          <a:p>
            <a:pPr algn="ctr"/>
            <a:r>
              <a:rPr lang="en-GB" sz="3600" b="1">
                <a:solidFill>
                  <a:srgbClr val="009900"/>
                </a:solidFill>
                <a:latin typeface="Comic Sans MS" pitchFamily="66" charset="0"/>
              </a:rPr>
              <a:t>Click to check your answers.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724400" y="6019800"/>
            <a:ext cx="426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b. To buy organic products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4724400" y="5105400"/>
            <a:ext cx="426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d. To switch off the lights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724400" y="4191000"/>
            <a:ext cx="426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a. To take a shower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724400" y="3276600"/>
            <a:ext cx="426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f. To save energy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724400" y="1447800"/>
            <a:ext cx="426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c. To use public transport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4724400" y="2362200"/>
            <a:ext cx="42672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e. To recycle paper</a:t>
            </a:r>
          </a:p>
        </p:txBody>
      </p:sp>
    </p:spTree>
    <p:extLst>
      <p:ext uri="{BB962C8B-B14F-4D97-AF65-F5344CB8AC3E}">
        <p14:creationId xmlns:p14="http://schemas.microsoft.com/office/powerpoint/2010/main" val="8152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5" grpId="1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470025"/>
          </a:xfrm>
          <a:prstGeom prst="rect">
            <a:avLst/>
          </a:prstGeom>
          <a:solidFill>
            <a:srgbClr val="FFFF00"/>
          </a:solidFill>
          <a:ln w="412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400" b="1">
                <a:solidFill>
                  <a:schemeClr val="accent2"/>
                </a:solidFill>
                <a:latin typeface="Comic Sans MS" pitchFamily="66" charset="0"/>
              </a:rPr>
              <a:t>L’environnement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3429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Il faut				It is necessary    					you must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5364163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Il </a:t>
            </a:r>
            <a:r>
              <a:rPr lang="en-GB" sz="3200" b="1" u="sng">
                <a:solidFill>
                  <a:schemeClr val="accent2"/>
                </a:solidFill>
                <a:latin typeface="Comic Sans MS" pitchFamily="66" charset="0"/>
              </a:rPr>
              <a:t>ne</a:t>
            </a: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 faut </a:t>
            </a:r>
            <a:r>
              <a:rPr lang="en-GB" sz="3200" b="1" u="sng">
                <a:solidFill>
                  <a:schemeClr val="accent2"/>
                </a:solidFill>
                <a:latin typeface="Comic Sans MS" pitchFamily="66" charset="0"/>
              </a:rPr>
              <a:t>pas</a:t>
            </a: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		It is </a:t>
            </a:r>
            <a:r>
              <a:rPr lang="en-GB" sz="3200" b="1" u="sng">
                <a:solidFill>
                  <a:schemeClr val="accent2"/>
                </a:solidFill>
                <a:latin typeface="Comic Sans MS" pitchFamily="66" charset="0"/>
              </a:rPr>
              <a:t>not</a:t>
            </a: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 necessary 					you must </a:t>
            </a:r>
            <a:r>
              <a:rPr lang="en-GB" sz="3200" b="1" u="sng">
                <a:solidFill>
                  <a:schemeClr val="accent2"/>
                </a:solidFill>
                <a:latin typeface="Comic Sans MS" pitchFamily="66" charset="0"/>
              </a:rPr>
              <a:t>not</a:t>
            </a: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 	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To understand details about the environment, you will need two key structures: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What would you do to make this sentence negative ?</a:t>
            </a:r>
          </a:p>
        </p:txBody>
      </p:sp>
    </p:spTree>
    <p:extLst>
      <p:ext uri="{BB962C8B-B14F-4D97-AF65-F5344CB8AC3E}">
        <p14:creationId xmlns:p14="http://schemas.microsoft.com/office/powerpoint/2010/main" val="4522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  <a:latin typeface="Comic Sans MS" pitchFamily="66" charset="0"/>
              </a:rPr>
              <a:t>Consider your earlier examples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Remember, the infinitive ends in –ER, -IR or -RE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So how would you say…………..?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" y="8382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‘Il faut’ &amp; ‘il ne faut pas’ are followed by what ?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143000" y="1447800"/>
            <a:ext cx="6019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66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14400" y="1295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AN INFINITIVE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514600" y="2514600"/>
            <a:ext cx="411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FF0000"/>
                </a:solidFill>
              </a:rPr>
              <a:t>CLICK TO CHECK YOUR ANSWERS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52400" y="3276600"/>
            <a:ext cx="86106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You must use the bike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You must not take a bath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It is necessary to save water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You must not waste water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It is not necessary to use the car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You must recycle cans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276600"/>
            <a:ext cx="4343400" cy="3429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buFontTx/>
              <a:buAutoNum type="arabicPeriod"/>
            </a:pPr>
            <a:r>
              <a:rPr lang="en-GB" sz="2000" u="sng">
                <a:solidFill>
                  <a:srgbClr val="009900"/>
                </a:solidFill>
                <a:latin typeface="Comic Sans MS" pitchFamily="66" charset="0"/>
              </a:rPr>
              <a:t>Il faut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000" i="1">
                <a:solidFill>
                  <a:srgbClr val="009900"/>
                </a:solidFill>
                <a:latin typeface="Comic Sans MS" pitchFamily="66" charset="0"/>
              </a:rPr>
              <a:t>utiliser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le vélo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rgbClr val="0099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 u="sng">
                <a:solidFill>
                  <a:srgbClr val="009900"/>
                </a:solidFill>
                <a:latin typeface="Comic Sans MS" pitchFamily="66" charset="0"/>
              </a:rPr>
              <a:t>Il ne faut pas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000" i="1">
                <a:solidFill>
                  <a:srgbClr val="009900"/>
                </a:solidFill>
                <a:latin typeface="Comic Sans MS" pitchFamily="66" charset="0"/>
              </a:rPr>
              <a:t>prendre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un bain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rgbClr val="0099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 u="sng">
                <a:solidFill>
                  <a:srgbClr val="009900"/>
                </a:solidFill>
                <a:latin typeface="Comic Sans MS" pitchFamily="66" charset="0"/>
              </a:rPr>
              <a:t>Il faut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000" i="1">
                <a:solidFill>
                  <a:srgbClr val="009900"/>
                </a:solidFill>
                <a:latin typeface="Comic Sans MS" pitchFamily="66" charset="0"/>
              </a:rPr>
              <a:t>économiser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l’eau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rgbClr val="0099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 u="sng">
                <a:solidFill>
                  <a:srgbClr val="009900"/>
                </a:solidFill>
                <a:latin typeface="Comic Sans MS" pitchFamily="66" charset="0"/>
              </a:rPr>
              <a:t>Il ne faut pas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000" i="1">
                <a:solidFill>
                  <a:srgbClr val="009900"/>
                </a:solidFill>
                <a:latin typeface="Comic Sans MS" pitchFamily="66" charset="0"/>
              </a:rPr>
              <a:t>gaspiller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l’eau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rgbClr val="0099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 u="sng">
                <a:solidFill>
                  <a:srgbClr val="009900"/>
                </a:solidFill>
                <a:latin typeface="Comic Sans MS" pitchFamily="66" charset="0"/>
              </a:rPr>
              <a:t>Il ne faut pas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000" i="1">
                <a:solidFill>
                  <a:srgbClr val="009900"/>
                </a:solidFill>
                <a:latin typeface="Comic Sans MS" pitchFamily="66" charset="0"/>
              </a:rPr>
              <a:t>utiliser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la voiture</a:t>
            </a:r>
          </a:p>
          <a:p>
            <a:pPr marL="342900" indent="-342900">
              <a:buFontTx/>
              <a:buAutoNum type="arabicPeriod"/>
            </a:pPr>
            <a:endParaRPr lang="en-GB" sz="2000">
              <a:solidFill>
                <a:srgbClr val="0099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000" u="sng">
                <a:solidFill>
                  <a:srgbClr val="009900"/>
                </a:solidFill>
                <a:latin typeface="Comic Sans MS" pitchFamily="66" charset="0"/>
              </a:rPr>
              <a:t>Il faut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000" i="1">
                <a:solidFill>
                  <a:srgbClr val="009900"/>
                </a:solidFill>
                <a:latin typeface="Comic Sans MS" pitchFamily="66" charset="0"/>
              </a:rPr>
              <a:t>recycler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les boîtes</a:t>
            </a:r>
          </a:p>
        </p:txBody>
      </p:sp>
    </p:spTree>
    <p:extLst>
      <p:ext uri="{BB962C8B-B14F-4D97-AF65-F5344CB8AC3E}">
        <p14:creationId xmlns:p14="http://schemas.microsoft.com/office/powerpoint/2010/main" val="19493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/>
      <p:bldP spid="8196" grpId="0"/>
      <p:bldP spid="8200" grpId="0"/>
      <p:bldP spid="8202" grpId="0"/>
      <p:bldP spid="8213" grpId="0" animBg="1"/>
      <p:bldP spid="8214" grpId="0" animBg="1"/>
      <p:bldP spid="82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524000" y="2057400"/>
            <a:ext cx="61722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Comic Sans MS" pitchFamily="66" charset="0"/>
              </a:rPr>
              <a:t>Quick check quiz</a:t>
            </a:r>
          </a:p>
        </p:txBody>
      </p:sp>
    </p:spTree>
    <p:extLst>
      <p:ext uri="{BB962C8B-B14F-4D97-AF65-F5344CB8AC3E}">
        <p14:creationId xmlns:p14="http://schemas.microsoft.com/office/powerpoint/2010/main" val="26654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1. ‘il faut’ means ……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You can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You must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You must not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2606675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2. ‘il faut’ &amp; ‘il ne faut pas’ are followed by……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31242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A verb in the infinitive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A verb in the perfect tense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A verb in the future tense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3.‘économiser’ means……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8600" y="5318125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waste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save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recycle</a:t>
            </a:r>
          </a:p>
        </p:txBody>
      </p:sp>
    </p:spTree>
    <p:extLst>
      <p:ext uri="{BB962C8B-B14F-4D97-AF65-F5344CB8AC3E}">
        <p14:creationId xmlns:p14="http://schemas.microsoft.com/office/powerpoint/2010/main" val="22356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 build="allAtOnce"/>
      <p:bldP spid="10248" grpId="0"/>
      <p:bldP spid="10249" grpId="0" build="allAtOnce"/>
      <p:bldP spid="10250" grpId="0"/>
      <p:bldP spid="1025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4. ‘utiliser’ means ……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switch off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waste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use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5. ‘gaspiller’ means……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waste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buy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To take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6. Which two words mean ‘public transport’ 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Les transports routiers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Les transports en commun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Les transports publics</a:t>
            </a:r>
          </a:p>
        </p:txBody>
      </p:sp>
    </p:spTree>
    <p:extLst>
      <p:ext uri="{BB962C8B-B14F-4D97-AF65-F5344CB8AC3E}">
        <p14:creationId xmlns:p14="http://schemas.microsoft.com/office/powerpoint/2010/main" val="5349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allAtOnce"/>
      <p:bldP spid="11268" grpId="0"/>
      <p:bldP spid="11269" grpId="0" build="allAtOnce"/>
      <p:bldP spid="11270" grpId="0"/>
      <p:bldP spid="1127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584</Words>
  <Application>Microsoft Office PowerPoint</Application>
  <PresentationFormat>On-screen Show (4:3)</PresentationFormat>
  <Paragraphs>159</Paragraphs>
  <Slides>10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Qu’est-ce qu’il faut faire pour protéger l’environnement ?</vt:lpstr>
      <vt:lpstr>PowerPoint Presentation</vt:lpstr>
      <vt:lpstr>PowerPoint Presentation</vt:lpstr>
      <vt:lpstr>Consider your earlier examples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18</cp:revision>
  <dcterms:created xsi:type="dcterms:W3CDTF">2011-12-08T17:54:42Z</dcterms:created>
  <dcterms:modified xsi:type="dcterms:W3CDTF">2012-03-07T09:55:49Z</dcterms:modified>
</cp:coreProperties>
</file>