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9" r:id="rId7"/>
    <p:sldId id="262" r:id="rId8"/>
    <p:sldId id="263" r:id="rId9"/>
    <p:sldId id="270" r:id="rId10"/>
    <p:sldId id="272" r:id="rId11"/>
    <p:sldId id="264" r:id="rId12"/>
    <p:sldId id="265" r:id="rId13"/>
    <p:sldId id="266" r:id="rId14"/>
    <p:sldId id="27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FF9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6" d="100"/>
          <a:sy n="66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02/04/2012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33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LES BOISSONS  -  DRINKS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24256"/>
              </p:ext>
            </p:extLst>
          </p:nvPr>
        </p:nvGraphicFramePr>
        <p:xfrm>
          <a:off x="-12488" y="514250"/>
          <a:ext cx="9120992" cy="2639568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MINERAL 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BOTTLE OF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LEMONADE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HOT CHOCOLATE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691756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l’eau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minérale</a:t>
            </a:r>
            <a:endParaRPr lang="en-GB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691756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lait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2247" y="2691756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jus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d’orange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70937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limonade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709371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chocolat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chaud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86926"/>
              </p:ext>
            </p:extLst>
          </p:nvPr>
        </p:nvGraphicFramePr>
        <p:xfrm>
          <a:off x="35799" y="3539960"/>
          <a:ext cx="9120992" cy="3287248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BLACK / WHITE COFFEE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MILKSHAKE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(WHITE) TEA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ORANGEADE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021" y="6076464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coca cola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57847" y="6076519"/>
            <a:ext cx="20119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café</a:t>
            </a: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(au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lait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/ crème)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622247" y="610603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milkshake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34951" y="6076702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orangina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0276" y="610603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thé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(au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lait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6" y="1268760"/>
            <a:ext cx="1198830" cy="132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68" y="1305520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1" y="1283879"/>
            <a:ext cx="1431185" cy="131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06" y="1315045"/>
            <a:ext cx="11239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560" y="1358673"/>
            <a:ext cx="1175268" cy="119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1" y="4772273"/>
            <a:ext cx="1114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01" y="4675732"/>
            <a:ext cx="1307506" cy="130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83" y="4675732"/>
            <a:ext cx="10382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06" y="4675732"/>
            <a:ext cx="1247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83" y="4502807"/>
            <a:ext cx="855184" cy="16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au minera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375686" y="2893299"/>
            <a:ext cx="304800" cy="304800"/>
          </a:xfrm>
          <a:prstGeom prst="rect">
            <a:avLst/>
          </a:prstGeom>
        </p:spPr>
      </p:pic>
      <p:pic>
        <p:nvPicPr>
          <p:cNvPr id="3" name="lai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2560168" y="3043241"/>
            <a:ext cx="304800" cy="304800"/>
          </a:xfrm>
          <a:prstGeom prst="rect">
            <a:avLst/>
          </a:prstGeom>
        </p:spPr>
      </p:pic>
      <p:pic>
        <p:nvPicPr>
          <p:cNvPr id="5" name="jus d'orange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957136" y="2944509"/>
            <a:ext cx="316543" cy="316543"/>
          </a:xfrm>
          <a:prstGeom prst="rect">
            <a:avLst/>
          </a:prstGeom>
        </p:spPr>
      </p:pic>
      <p:pic>
        <p:nvPicPr>
          <p:cNvPr id="6" name="limonad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351081" y="3124200"/>
            <a:ext cx="304800" cy="304800"/>
          </a:xfrm>
          <a:prstGeom prst="rect">
            <a:avLst/>
          </a:prstGeom>
        </p:spPr>
      </p:pic>
      <p:pic>
        <p:nvPicPr>
          <p:cNvPr id="9" name="chocolat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819828" y="3075603"/>
            <a:ext cx="304799" cy="304799"/>
          </a:xfrm>
          <a:prstGeom prst="rect">
            <a:avLst/>
          </a:prstGeom>
        </p:spPr>
      </p:pic>
      <p:pic>
        <p:nvPicPr>
          <p:cNvPr id="10" name="coca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8473" y="6413201"/>
            <a:ext cx="304800" cy="304800"/>
          </a:xfrm>
          <a:prstGeom prst="rect">
            <a:avLst/>
          </a:prstGeom>
        </p:spPr>
      </p:pic>
      <p:pic>
        <p:nvPicPr>
          <p:cNvPr id="11" name="cafe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250207" y="6156162"/>
            <a:ext cx="304800" cy="304800"/>
          </a:xfrm>
          <a:prstGeom prst="rect">
            <a:avLst/>
          </a:prstGeom>
        </p:spPr>
      </p:pic>
      <p:pic>
        <p:nvPicPr>
          <p:cNvPr id="12" name="milk shake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493167" y="6472194"/>
            <a:ext cx="304800" cy="304800"/>
          </a:xfrm>
          <a:prstGeom prst="rect">
            <a:avLst/>
          </a:prstGeom>
        </p:spPr>
      </p:pic>
      <p:pic>
        <p:nvPicPr>
          <p:cNvPr id="13" name="th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930151" y="6361581"/>
            <a:ext cx="304800" cy="304800"/>
          </a:xfrm>
          <a:prstGeom prst="rect">
            <a:avLst/>
          </a:prstGeom>
        </p:spPr>
      </p:pic>
      <p:pic>
        <p:nvPicPr>
          <p:cNvPr id="14" name="orangina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073922" y="6459977"/>
            <a:ext cx="316543" cy="31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2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51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3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334" y="1558536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BECAUSE…..</a:t>
            </a:r>
          </a:p>
          <a:p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good for your health. 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bitter.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refreshing.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disgusting.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too sweet.</a:t>
            </a:r>
          </a:p>
          <a:p>
            <a:pPr marL="457200" indent="-457200">
              <a:buAutoNum type="alphaLcPeriod"/>
            </a:pPr>
            <a:endParaRPr lang="en-GB" sz="2400" dirty="0">
              <a:solidFill>
                <a:srgbClr val="00FF99"/>
              </a:solidFill>
              <a:latin typeface="Comic Sans MS" pitchFamily="66" charset="0"/>
            </a:endParaRPr>
          </a:p>
          <a:p>
            <a:pPr marL="457200" indent="-457200">
              <a:buFontTx/>
              <a:buAutoNum type="alphaLcPeriod"/>
            </a:pP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it’s sweet.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65" y="1595021"/>
            <a:ext cx="4320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PARCE QUE…..</a:t>
            </a: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trop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3.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dégoûtant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amer</a:t>
            </a: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5.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bon pour la santé.</a:t>
            </a:r>
          </a:p>
          <a:p>
            <a:pPr marL="457200" indent="-457200">
              <a:buAutoNum type="alphaLcPeriod"/>
            </a:pPr>
            <a:endParaRPr lang="en-GB" sz="2400" dirty="0" smtClean="0">
              <a:solidFill>
                <a:srgbClr val="FFFF66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6. 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FF66"/>
                </a:solidFill>
                <a:latin typeface="Comic Sans MS" pitchFamily="66" charset="0"/>
              </a:rPr>
              <a:t>rafraîchissant</a:t>
            </a:r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.</a:t>
            </a:r>
            <a:endParaRPr lang="en-GB" sz="28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2754" y="2705227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e.  it’s too sweet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347" y="3443943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f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sweet.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3720" y="4100538"/>
            <a:ext cx="41522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FF99"/>
                </a:solidFill>
                <a:latin typeface="Comic Sans MS" pitchFamily="66" charset="0"/>
              </a:rPr>
              <a:t>d</a:t>
            </a:r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.  it’s disgusting.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7237" y="4810988"/>
            <a:ext cx="4158476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b.  it’s bitter.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3855" y="5612555"/>
            <a:ext cx="4239478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a.  it’s good for your health.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37237" y="6281295"/>
            <a:ext cx="4150923" cy="461665"/>
          </a:xfrm>
          <a:prstGeom prst="rect">
            <a:avLst/>
          </a:prstGeom>
          <a:solidFill>
            <a:srgbClr val="9933FF"/>
          </a:solidFill>
          <a:ln w="381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FF99"/>
                </a:solidFill>
                <a:latin typeface="Comic Sans MS" pitchFamily="66" charset="0"/>
              </a:rPr>
              <a:t>c.  it’s refreshing.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898" y="42370"/>
            <a:ext cx="7848872" cy="1446550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rgbClr val="00FF00"/>
                </a:solidFill>
                <a:latin typeface="Comic Sans MS" pitchFamily="66" charset="0"/>
              </a:rPr>
              <a:t>REASONS</a:t>
            </a:r>
            <a:endParaRPr lang="en-GB" sz="8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3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7738" y="932259"/>
            <a:ext cx="918635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1. 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coca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sucré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en-GB" sz="22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732" y="2276690"/>
            <a:ext cx="9170343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jus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d’orange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bon pour la santé.</a:t>
            </a:r>
            <a:endParaRPr lang="en-GB" sz="2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736" y="3661686"/>
            <a:ext cx="9176010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3.  Je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sz="22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lait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, à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mon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avis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trop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sucré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39215" y="5039050"/>
            <a:ext cx="9197827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i="1" u="sng" dirty="0" smtClean="0">
                <a:solidFill>
                  <a:srgbClr val="7030A0"/>
                </a:solidFill>
                <a:latin typeface="Comic Sans MS" pitchFamily="66" charset="0"/>
              </a:rPr>
              <a:t>la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bière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2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à </a:t>
            </a:r>
            <a:r>
              <a:rPr lang="en-GB" sz="2200" dirty="0" err="1">
                <a:solidFill>
                  <a:srgbClr val="7030A0"/>
                </a:solidFill>
                <a:latin typeface="Comic Sans MS" pitchFamily="66" charset="0"/>
              </a:rPr>
              <a:t>mon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 smtClean="0">
                <a:solidFill>
                  <a:srgbClr val="7030A0"/>
                </a:solidFill>
                <a:latin typeface="Comic Sans MS" pitchFamily="66" charset="0"/>
              </a:rPr>
              <a:t>avis</a:t>
            </a:r>
            <a:r>
              <a:rPr lang="en-GB" sz="220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200" dirty="0" err="1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200" dirty="0" err="1">
                <a:solidFill>
                  <a:srgbClr val="7030A0"/>
                </a:solidFill>
                <a:latin typeface="Comic Sans MS" pitchFamily="66" charset="0"/>
              </a:rPr>
              <a:t>dégoûtant</a:t>
            </a:r>
            <a:r>
              <a:rPr lang="en-GB" sz="2200" dirty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9215" y="1357510"/>
            <a:ext cx="9197825" cy="43088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 like Coke because it is sweet</a:t>
            </a:r>
            <a:endParaRPr lang="en-GB" sz="2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7737" y="2685809"/>
            <a:ext cx="918634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 love orange juice because it is good for your health</a:t>
            </a:r>
            <a:endParaRPr lang="en-GB" sz="2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2" y="4092573"/>
            <a:ext cx="9143999" cy="43088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 do not like milk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because,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in my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opinion,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it is too sweet.</a:t>
            </a:r>
            <a:endParaRPr lang="en-GB" sz="2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9215" y="5469937"/>
            <a:ext cx="9197827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 hate beer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because,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in my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opinion, </a:t>
            </a:r>
            <a:r>
              <a:rPr lang="en-GB" sz="2200" dirty="0" smtClean="0">
                <a:solidFill>
                  <a:srgbClr val="FF6600"/>
                </a:solidFill>
                <a:latin typeface="Comic Sans MS" pitchFamily="66" charset="0"/>
              </a:rPr>
              <a:t>it is disgusting.</a:t>
            </a:r>
            <a:endParaRPr lang="en-GB" sz="22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1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399" y="0"/>
            <a:ext cx="91614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99"/>
                </a:solidFill>
                <a:latin typeface="Comic Sans MS" pitchFamily="66" charset="0"/>
              </a:rPr>
              <a:t>VARIETY</a:t>
            </a:r>
            <a:endParaRPr lang="en-GB" sz="60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0768"/>
            <a:ext cx="9161400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When preparing for your Controlled Writing &amp; Speaking Assessments, if you say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in one sentence, the next time you want to say you like something, choose a different way of saying it e.g.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 beaucoup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or </a:t>
            </a:r>
            <a:r>
              <a:rPr lang="en-GB" dirty="0" err="1" smtClean="0">
                <a:solidFill>
                  <a:srgbClr val="0070C0"/>
                </a:solidFill>
                <a:latin typeface="Comic Sans MS" pitchFamily="66" charset="0"/>
              </a:rPr>
              <a:t>j’adore</a:t>
            </a:r>
            <a:r>
              <a:rPr lang="en-GB" dirty="0" smtClean="0">
                <a:solidFill>
                  <a:srgbClr val="0070C0"/>
                </a:solidFill>
                <a:latin typeface="Comic Sans MS" pitchFamily="66" charset="0"/>
              </a:rPr>
              <a:t>.  </a:t>
            </a:r>
          </a:p>
          <a:p>
            <a:endParaRPr lang="en-GB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Use a variety of likes and dislikes and expressions.  This will show the examiner that you have a good knowledge of French and it will earn you a higher mark.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8" y="5413809"/>
            <a:ext cx="9161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7030A0"/>
                </a:solidFill>
                <a:latin typeface="Comic Sans MS" pitchFamily="66" charset="0"/>
              </a:rPr>
              <a:t>GOOD VARIETY = GOOD MARKS</a:t>
            </a:r>
            <a:endParaRPr lang="en-GB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" y="3284984"/>
            <a:ext cx="9161400" cy="203132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There are other ways of talking about what you drink and what drinks you like and do not like.  For example:</a:t>
            </a:r>
          </a:p>
          <a:p>
            <a:endParaRPr lang="en-GB" dirty="0">
              <a:solidFill>
                <a:srgbClr val="FF66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say what you drink in the morning/afternoon / evening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say what you like to drink (and when)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say what you drink when you are thirsty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4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40768"/>
            <a:ext cx="9161400" cy="41549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By putting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‘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’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BEFORE a like or dislike, and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‘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r>
              <a:rPr lang="en-GB" sz="2400" smtClean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en-GB" sz="2400" smtClean="0">
                <a:solidFill>
                  <a:srgbClr val="FF0000"/>
                </a:solidFill>
                <a:latin typeface="Comic Sans MS" pitchFamily="66" charset="0"/>
              </a:rPr>
              <a:t> AFTER - 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a HIGHER LEVEL structure is created e.g.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c’est</a:t>
            </a:r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399" y="0"/>
            <a:ext cx="91614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HIGHER LEVEL likes and dislikes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334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-29698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564902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like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2892" y="3067228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love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0655" y="3645024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don’t like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2742" y="4259089"/>
            <a:ext cx="339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What</a:t>
            </a:r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hate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is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399" y="1090795"/>
            <a:ext cx="91614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The two key verbs you need to say what you drink are: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7399" y="0"/>
            <a:ext cx="91614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FF99"/>
                </a:solidFill>
                <a:latin typeface="Comic Sans MS" pitchFamily="66" charset="0"/>
              </a:rPr>
              <a:t>KEY VERBS &amp; PHRASES</a:t>
            </a:r>
            <a:endParaRPr lang="en-GB" sz="2800" dirty="0">
              <a:solidFill>
                <a:srgbClr val="00FF99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1334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t.ward.HOLLY-LODGE\AppData\Local\Microsoft\Windows\Temporary Internet Files\Content.IE5\O4B2E8LA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8" y="-29698"/>
            <a:ext cx="1167435" cy="11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59" y="1774948"/>
            <a:ext cx="3037291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BOIRE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249" y="2300816"/>
            <a:ext cx="274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Je bois =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drink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688" y="1774947"/>
            <a:ext cx="3127720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PRENDRE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996" y="2300815"/>
            <a:ext cx="3386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prends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=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 have</a:t>
            </a:r>
          </a:p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( with food &amp; drink)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7400" y="3284984"/>
            <a:ext cx="9161400" cy="3416320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Say WHEN you drink: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7" y="3789040"/>
            <a:ext cx="3390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matin</a:t>
            </a:r>
            <a:endParaRPr lang="en-GB" sz="24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L’après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-midi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soir</a:t>
            </a:r>
            <a:endParaRPr lang="en-GB" sz="24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Le week-end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Quand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FF6600"/>
                </a:solidFill>
                <a:latin typeface="Comic Sans MS" pitchFamily="66" charset="0"/>
              </a:rPr>
              <a:t>soif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3802493"/>
            <a:ext cx="3390205" cy="58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In the morning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1885" y="4340174"/>
            <a:ext cx="339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In the afternoon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5776" y="4866417"/>
            <a:ext cx="339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In the evening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41884" y="5502549"/>
            <a:ext cx="339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At the weekend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5776" y="5996195"/>
            <a:ext cx="339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When I am thirsty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5200110" y="2918611"/>
            <a:ext cx="3744416" cy="367151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642255" y="4015705"/>
            <a:ext cx="2860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err="1" smtClean="0">
                <a:solidFill>
                  <a:srgbClr val="7030A0"/>
                </a:solidFill>
                <a:latin typeface="Comic Sans MS" pitchFamily="66" charset="0"/>
              </a:rPr>
              <a:t>boire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= I like to drink</a:t>
            </a:r>
          </a:p>
          <a:p>
            <a:pPr algn="ctr"/>
            <a:endParaRPr lang="en-GB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Je </a:t>
            </a:r>
            <a:r>
              <a:rPr lang="en-GB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dirty="0" err="1" smtClean="0">
                <a:solidFill>
                  <a:srgbClr val="7030A0"/>
                </a:solidFill>
                <a:latin typeface="Comic Sans MS" pitchFamily="66" charset="0"/>
              </a:rPr>
              <a:t>prendre</a:t>
            </a:r>
            <a:endParaRPr lang="en-GB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dirty="0" smtClean="0">
                <a:solidFill>
                  <a:srgbClr val="FF6600"/>
                </a:solidFill>
                <a:latin typeface="Comic Sans MS" pitchFamily="66" charset="0"/>
              </a:rPr>
              <a:t>= I do not like to have</a:t>
            </a:r>
          </a:p>
        </p:txBody>
      </p:sp>
    </p:spTree>
    <p:extLst>
      <p:ext uri="{BB962C8B-B14F-4D97-AF65-F5344CB8AC3E}">
        <p14:creationId xmlns:p14="http://schemas.microsoft.com/office/powerpoint/2010/main" val="32360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399" y="1078576"/>
            <a:ext cx="9144001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matin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prendre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un jus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d’orange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    bon pour la santé et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boisson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préférée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Quand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soif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boire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un coca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parce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très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rafraîchissant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698" y="1909573"/>
            <a:ext cx="9143998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the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morning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, I love to have an orange juice because it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good for your health and it is also my favourite drink.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7399" y="3899957"/>
            <a:ext cx="9179515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When I am very thirsty, I love to drink a Coke because it is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very refreshing.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" y="5046275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Le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soir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prendre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un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chocolat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chaud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avant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de me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coucher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ma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mère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dit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que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c’est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trop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sucré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" y="5877270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In the evening, what I love is to have a hot chocolate</a:t>
            </a:r>
          </a:p>
          <a:p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before going to bed but my mum says it is too sweet..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0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48915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drinks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62062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which drinks I (dis)like + say why.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2" y="2967335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WHEN I have my drinks.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6" y="3710211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basic connectives to make my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sentences more complex.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224" y="3894876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570516" y="298553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226206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33988" y="226206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7533988" y="2985535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33988" y="3887814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91613" y="227473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91613" y="2998050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455982" y="389487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486916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higher level structures.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45932" y="4840738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533988" y="484052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60250" y="483153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5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LES BOISSONS  -  DRINKS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894433"/>
              </p:ext>
            </p:extLst>
          </p:nvPr>
        </p:nvGraphicFramePr>
        <p:xfrm>
          <a:off x="-43284" y="764703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778890"/>
                <a:gridCol w="1872208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WHITE 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WINE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bière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vin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blanc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du vin rouge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5" y="1340768"/>
            <a:ext cx="11525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31" y="1352643"/>
            <a:ext cx="1321625" cy="13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254" y="1408650"/>
            <a:ext cx="8858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8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39552" y="476672"/>
            <a:ext cx="7992888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Qu’est-ce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aimes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boire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1609636"/>
            <a:ext cx="4905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What do you like to drink 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989" y="3601217"/>
            <a:ext cx="8208912" cy="1384995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  <a:latin typeface="Comic Sans MS" pitchFamily="66" charset="0"/>
              </a:rPr>
              <a:t>In order to answer this question you need to know the expressions for likes and dislikes off by heart.</a:t>
            </a:r>
            <a:endParaRPr lang="en-GB" sz="28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727076" y="959644"/>
            <a:ext cx="782638" cy="649288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784" y="900113"/>
            <a:ext cx="6516216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41363" y="2006242"/>
            <a:ext cx="782638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Smiley Face 6"/>
          <p:cNvSpPr/>
          <p:nvPr/>
        </p:nvSpPr>
        <p:spPr>
          <a:xfrm>
            <a:off x="1623986" y="1989989"/>
            <a:ext cx="782637" cy="647700"/>
          </a:xfrm>
          <a:prstGeom prst="smileyFace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52079" y="2058706"/>
            <a:ext cx="649192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beaucoup</a:t>
            </a:r>
          </a:p>
        </p:txBody>
      </p:sp>
      <p:sp>
        <p:nvSpPr>
          <p:cNvPr id="9" name="Heart 8"/>
          <p:cNvSpPr/>
          <p:nvPr/>
        </p:nvSpPr>
        <p:spPr>
          <a:xfrm>
            <a:off x="823886" y="3292063"/>
            <a:ext cx="800100" cy="574675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52080" y="3281963"/>
            <a:ext cx="649192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J’adore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7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886" y="4223217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69418" y="4400108"/>
            <a:ext cx="647458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 smtClean="0">
                <a:solidFill>
                  <a:srgbClr val="0070C0"/>
                </a:solidFill>
                <a:latin typeface="Comic Sans MS" pitchFamily="66" charset="0"/>
              </a:rPr>
              <a:t>préfère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Smiley Face 20"/>
          <p:cNvSpPr/>
          <p:nvPr/>
        </p:nvSpPr>
        <p:spPr>
          <a:xfrm>
            <a:off x="8315400" y="70139"/>
            <a:ext cx="828600" cy="6629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065404" y="91446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65404" y="20529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really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5404" y="326857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love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5404" y="439755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prefer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4" grpId="0" animBg="1"/>
      <p:bldP spid="17" grpId="0" animBg="1"/>
      <p:bldP spid="19" grpId="0" animBg="1"/>
      <p:bldP spid="21" grpId="0" animBg="1"/>
      <p:bldP spid="3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rt 14"/>
          <p:cNvSpPr/>
          <p:nvPr/>
        </p:nvSpPr>
        <p:spPr>
          <a:xfrm>
            <a:off x="355600" y="3292358"/>
            <a:ext cx="800100" cy="576263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6284" y="3216182"/>
            <a:ext cx="1087438" cy="681038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7121" y="3239970"/>
            <a:ext cx="827087" cy="681037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41730" y="3292358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déteste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100525" y="980728"/>
            <a:ext cx="782638" cy="647700"/>
          </a:xfrm>
          <a:prstGeom prst="smileyFace">
            <a:avLst>
              <a:gd name="adj" fmla="val -4653"/>
            </a:avLst>
          </a:prstGeom>
          <a:solidFill>
            <a:schemeClr val="tx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41730" y="1043653"/>
            <a:ext cx="740227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32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3200" dirty="0">
                <a:solidFill>
                  <a:srgbClr val="0070C0"/>
                </a:solidFill>
                <a:latin typeface="Comic Sans MS" pitchFamily="66" charset="0"/>
              </a:rPr>
              <a:t> pas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70803"/>
            <a:ext cx="867645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SEE HOW MANY EXPRESSIONS YOU KNOW ALREADY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Smiley Face 23"/>
          <p:cNvSpPr/>
          <p:nvPr/>
        </p:nvSpPr>
        <p:spPr>
          <a:xfrm>
            <a:off x="8316416" y="174802"/>
            <a:ext cx="720080" cy="468052"/>
          </a:xfrm>
          <a:prstGeom prst="smileyFace">
            <a:avLst>
              <a:gd name="adj" fmla="val -46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8" y="2092220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5" y="2092221"/>
            <a:ext cx="8175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41730" y="2141145"/>
            <a:ext cx="740227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Je </a:t>
            </a:r>
            <a:r>
              <a:rPr lang="en-GB" sz="2800" dirty="0" err="1">
                <a:solidFill>
                  <a:srgbClr val="0070C0"/>
                </a:solidFill>
                <a:latin typeface="Comic Sans MS" pitchFamily="66" charset="0"/>
              </a:rPr>
              <a:t>n’aime</a:t>
            </a:r>
            <a:r>
              <a:rPr lang="en-GB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pas du tout</a:t>
            </a:r>
            <a:endParaRPr lang="en-GB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" name="Picture 1" descr="C:\Users\t.ward\AppData\Local\Microsoft\Windows\Temporary Internet Files\Content.IE5\N9SNRYX1\MC90009803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4444919"/>
            <a:ext cx="8112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747768" y="4611884"/>
            <a:ext cx="739623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Je ne </a:t>
            </a:r>
            <a:r>
              <a:rPr lang="en-GB" sz="3200" dirty="0" err="1" smtClean="0">
                <a:solidFill>
                  <a:srgbClr val="0070C0"/>
                </a:solidFill>
                <a:latin typeface="Comic Sans MS" pitchFamily="66" charset="0"/>
              </a:rPr>
              <a:t>préfère</a:t>
            </a:r>
            <a:r>
              <a:rPr lang="en-GB" sz="3200" dirty="0" smtClean="0">
                <a:solidFill>
                  <a:srgbClr val="0070C0"/>
                </a:solidFill>
                <a:latin typeface="Comic Sans MS" pitchFamily="66" charset="0"/>
              </a:rPr>
              <a:t> pas</a:t>
            </a:r>
            <a:endParaRPr lang="en-GB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16245" y="4437547"/>
            <a:ext cx="1110624" cy="88058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16245" y="4437547"/>
            <a:ext cx="1114964" cy="93345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36534" y="108324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don’t like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9046" y="2173272"/>
            <a:ext cx="3464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 don’t like….at all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3963" y="326431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hate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0734" y="4628086"/>
            <a:ext cx="330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I 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do not prefer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3" grpId="0" animBg="1"/>
      <p:bldP spid="24" grpId="0" animBg="1"/>
      <p:bldP spid="25" grpId="0" animBg="1"/>
      <p:bldP spid="27" grpId="0" animBg="1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.ward\AppData\Local\Microsoft\Windows\Temporary Internet Files\Content.IE5\4QTHN7HI\MC9001047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11132"/>
            <a:ext cx="1812341" cy="16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2063861" y="260648"/>
            <a:ext cx="6336704" cy="2736303"/>
          </a:xfrm>
          <a:prstGeom prst="wedgeRoundRectCallout">
            <a:avLst>
              <a:gd name="adj1" fmla="val -49849"/>
              <a:gd name="adj2" fmla="val 8356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351893" y="613136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When saying which drink you like, in French you must use the word </a:t>
            </a:r>
            <a:r>
              <a:rPr lang="en-GB" i="1" u="sng" dirty="0" smtClean="0">
                <a:solidFill>
                  <a:srgbClr val="0000FF"/>
                </a:solidFill>
                <a:latin typeface="Comic Sans MS" pitchFamily="66" charset="0"/>
              </a:rPr>
              <a:t>‘the’.</a:t>
            </a:r>
          </a:p>
          <a:p>
            <a:endParaRPr lang="en-GB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In English we say:		 ‘I like Coke’</a:t>
            </a:r>
          </a:p>
          <a:p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But in French you MUST say:	 ‘I like </a:t>
            </a:r>
            <a:r>
              <a:rPr lang="en-GB" b="1" i="1" u="sng" dirty="0" smtClean="0">
                <a:solidFill>
                  <a:srgbClr val="0000FF"/>
                </a:solidFill>
                <a:latin typeface="Comic Sans MS" pitchFamily="66" charset="0"/>
              </a:rPr>
              <a:t>the</a:t>
            </a:r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 Coke’</a:t>
            </a:r>
          </a:p>
          <a:p>
            <a:endParaRPr lang="en-GB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dirty="0" smtClean="0">
                <a:solidFill>
                  <a:srgbClr val="0000FF"/>
                </a:solidFill>
                <a:latin typeface="Comic Sans MS" pitchFamily="66" charset="0"/>
              </a:rPr>
              <a:t>This applies to ANY drink you like or dislike.</a:t>
            </a:r>
            <a:endParaRPr lang="en-GB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5696" y="4581128"/>
            <a:ext cx="6912768" cy="1644312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63860" y="4803119"/>
            <a:ext cx="305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b="1" i="1" u="sng" dirty="0" smtClean="0">
                <a:solidFill>
                  <a:srgbClr val="0000FF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coca</a:t>
            </a:r>
          </a:p>
          <a:p>
            <a:endParaRPr lang="en-GB" sz="24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pas </a:t>
            </a:r>
            <a:r>
              <a:rPr lang="en-GB" sz="2400" i="1" u="sng" dirty="0" smtClean="0">
                <a:solidFill>
                  <a:srgbClr val="0000FF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00FF"/>
                </a:solidFill>
                <a:latin typeface="Comic Sans MS" pitchFamily="66" charset="0"/>
              </a:rPr>
              <a:t>lait</a:t>
            </a:r>
            <a:endParaRPr lang="en-GB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6229" y="4803119"/>
            <a:ext cx="279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 like Coke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6229" y="5541783"/>
            <a:ext cx="279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 do not like milk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7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 animBg="1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café.</a:t>
            </a:r>
            <a:r>
              <a:rPr lang="en-GB" sz="24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" y="2020367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coca.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400" y="3284984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3. 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lait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1" y="4429697"/>
            <a:ext cx="91439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 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jus de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tomate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 like coffee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" y="247538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 I love Coke.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" y="374664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 do not like milk.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7401" y="4916275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 hate tomato juice.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7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0803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USE BASIC CONNECTIVES TO MAKE YOUR SENTENCES MORE COMPLEX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38" y="3000727"/>
            <a:ext cx="3600400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ET</a:t>
            </a:r>
          </a:p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MAIS</a:t>
            </a:r>
          </a:p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AUSSI</a:t>
            </a:r>
            <a:endParaRPr lang="en-GB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5373" y="3000727"/>
            <a:ext cx="3858078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</a:p>
          <a:p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000727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AND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3221" y="3924056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BUT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221" y="4773425"/>
            <a:ext cx="3606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70C0"/>
                </a:solidFill>
                <a:latin typeface="Comic Sans MS" pitchFamily="66" charset="0"/>
              </a:rPr>
              <a:t>AS WELL</a:t>
            </a:r>
            <a:endParaRPr lang="en-GB" sz="6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93" y="1193056"/>
            <a:ext cx="1386128" cy="152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0011"/>
            <a:ext cx="1802282" cy="17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0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170803"/>
            <a:ext cx="9161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CAN YOU TRANSLATE THESE SENTENCES?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893911"/>
            <a:ext cx="91440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café et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thé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r>
              <a:rPr lang="en-GB" sz="2400" dirty="0" smtClean="0">
                <a:solidFill>
                  <a:srgbClr val="92D05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" y="2020367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coca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err="1" smtClean="0">
                <a:solidFill>
                  <a:srgbClr val="7030A0"/>
                </a:solidFill>
                <a:latin typeface="Comic Sans MS" pitchFamily="66" charset="0"/>
              </a:rPr>
              <a:t>l’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Orangina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400" y="3284984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3. 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n’aime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pas </a:t>
            </a:r>
            <a:r>
              <a:rPr lang="en-GB" sz="2400" b="1" i="1" u="sng" dirty="0" smtClean="0">
                <a:solidFill>
                  <a:srgbClr val="7030A0"/>
                </a:solidFill>
                <a:latin typeface="Comic Sans MS" pitchFamily="66" charset="0"/>
              </a:rPr>
              <a:t>l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lait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j’adore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chocolat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chaud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399" y="4429697"/>
            <a:ext cx="917601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 pitchFamily="66" charset="0"/>
              </a:rPr>
              <a:t>4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  Je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déteste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jus de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tomate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et </a:t>
            </a:r>
            <a:r>
              <a:rPr lang="en-GB" sz="2400" i="1" u="sng" dirty="0" smtClean="0">
                <a:solidFill>
                  <a:srgbClr val="7030A0"/>
                </a:solidFill>
                <a:latin typeface="Comic Sans MS" pitchFamily="66" charset="0"/>
              </a:rPr>
              <a:t>le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café </a:t>
            </a:r>
            <a:r>
              <a:rPr lang="en-GB" sz="2400" dirty="0" err="1" smtClean="0">
                <a:solidFill>
                  <a:srgbClr val="7030A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399" y="1355576"/>
            <a:ext cx="914399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 like coffee and I like tea as well.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8" y="247538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     I love Coke but I hate orangeade.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" y="374664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I do not like milk but I love hot chocolate.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58" y="4842355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sz="2400" dirty="0">
                <a:solidFill>
                  <a:srgbClr val="FF6600"/>
                </a:solidFill>
                <a:latin typeface="Comic Sans MS" pitchFamily="66" charset="0"/>
              </a:rPr>
              <a:t>I hate tomato </a:t>
            </a:r>
            <a:r>
              <a:rPr lang="en-GB" sz="2400" dirty="0" smtClean="0">
                <a:solidFill>
                  <a:srgbClr val="FF6600"/>
                </a:solidFill>
                <a:latin typeface="Comic Sans MS" pitchFamily="66" charset="0"/>
              </a:rPr>
              <a:t>juice and coffee as well.</a:t>
            </a:r>
            <a:endParaRPr lang="en-GB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5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1063</Words>
  <Application>Microsoft Office PowerPoint</Application>
  <PresentationFormat>On-screen Show (4:3)</PresentationFormat>
  <Paragraphs>213</Paragraphs>
  <Slides>16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Win7</cp:lastModifiedBy>
  <cp:revision>107</cp:revision>
  <dcterms:created xsi:type="dcterms:W3CDTF">2011-12-08T17:54:42Z</dcterms:created>
  <dcterms:modified xsi:type="dcterms:W3CDTF">2012-04-02T09:04:40Z</dcterms:modified>
</cp:coreProperties>
</file>