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59" r:id="rId11"/>
    <p:sldId id="260" r:id="rId12"/>
    <p:sldId id="261" r:id="rId13"/>
    <p:sldId id="263" r:id="rId14"/>
    <p:sldId id="279" r:id="rId15"/>
    <p:sldId id="280" r:id="rId16"/>
    <p:sldId id="281" r:id="rId17"/>
    <p:sldId id="287" r:id="rId18"/>
    <p:sldId id="264" r:id="rId19"/>
    <p:sldId id="266" r:id="rId20"/>
    <p:sldId id="288" r:id="rId21"/>
    <p:sldId id="289" r:id="rId22"/>
    <p:sldId id="290" r:id="rId23"/>
    <p:sldId id="291" r:id="rId24"/>
    <p:sldId id="292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7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26" Type="http://schemas.openxmlformats.org/officeDocument/2006/relationships/image" Target="../media/image16.png"/><Relationship Id="rId3" Type="http://schemas.microsoft.com/office/2007/relationships/media" Target="../media/media12.mp3"/><Relationship Id="rId21" Type="http://schemas.openxmlformats.org/officeDocument/2006/relationships/slideLayout" Target="../slideLayouts/slideLayout1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5" Type="http://schemas.openxmlformats.org/officeDocument/2006/relationships/image" Target="../media/image15.png"/><Relationship Id="rId33" Type="http://schemas.openxmlformats.org/officeDocument/2006/relationships/image" Target="../media/image12.png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29" Type="http://schemas.openxmlformats.org/officeDocument/2006/relationships/image" Target="../media/image19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31" Type="http://schemas.openxmlformats.org/officeDocument/2006/relationships/image" Target="../media/image21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p3"/><Relationship Id="rId13" Type="http://schemas.openxmlformats.org/officeDocument/2006/relationships/image" Target="../media/image24.png"/><Relationship Id="rId3" Type="http://schemas.microsoft.com/office/2007/relationships/media" Target="../media/media22.mp3"/><Relationship Id="rId7" Type="http://schemas.microsoft.com/office/2007/relationships/media" Target="../media/media23.mp3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audio" Target="../media/media21.mp3"/><Relationship Id="rId16" Type="http://schemas.openxmlformats.org/officeDocument/2006/relationships/image" Target="../media/image27.png"/><Relationship Id="rId1" Type="http://schemas.microsoft.com/office/2007/relationships/media" Target="../media/media21.mp3"/><Relationship Id="rId6" Type="http://schemas.openxmlformats.org/officeDocument/2006/relationships/audio" Target="../media/media18.mp3"/><Relationship Id="rId11" Type="http://schemas.openxmlformats.org/officeDocument/2006/relationships/slideLayout" Target="../slideLayouts/slideLayout1.xml"/><Relationship Id="rId5" Type="http://schemas.microsoft.com/office/2007/relationships/media" Target="../media/media18.mp3"/><Relationship Id="rId15" Type="http://schemas.openxmlformats.org/officeDocument/2006/relationships/image" Target="../media/image26.png"/><Relationship Id="rId10" Type="http://schemas.openxmlformats.org/officeDocument/2006/relationships/audio" Target="../media/media24.mp3"/><Relationship Id="rId4" Type="http://schemas.openxmlformats.org/officeDocument/2006/relationships/audio" Target="../media/media22.mp3"/><Relationship Id="rId9" Type="http://schemas.microsoft.com/office/2007/relationships/media" Target="../media/media24.mp3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LES VÊTEMENTS  -  CLOTHES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730324"/>
              </p:ext>
            </p:extLst>
          </p:nvPr>
        </p:nvGraphicFramePr>
        <p:xfrm>
          <a:off x="-43284" y="764703"/>
          <a:ext cx="9120992" cy="2288716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77889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SHIRT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T-SHIRT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JUMPER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TROUSERS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653333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chemise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5882" y="2644658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chemisier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282" y="2644658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tee-shirt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653333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pull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5760" y="265333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pantalon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28135"/>
              </p:ext>
            </p:extLst>
          </p:nvPr>
        </p:nvGraphicFramePr>
        <p:xfrm>
          <a:off x="-6917" y="3909832"/>
          <a:ext cx="9120992" cy="2982448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JEANS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SWIMMING COSTUME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131208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complet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/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costume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6131208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manteau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905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robe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726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maillot de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bain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8312" y="6150114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jean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8" y="1484784"/>
            <a:ext cx="11525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76" y="1484784"/>
            <a:ext cx="1361434" cy="9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1472882"/>
            <a:ext cx="10382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06" y="1356206"/>
            <a:ext cx="9715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69" y="1573224"/>
            <a:ext cx="552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9" y="4653136"/>
            <a:ext cx="789254" cy="145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61" y="4653136"/>
            <a:ext cx="937664" cy="127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9" y="4636528"/>
            <a:ext cx="885978" cy="14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06" y="4620029"/>
            <a:ext cx="742950" cy="14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15" y="4699987"/>
            <a:ext cx="716504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em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1452" y="2998601"/>
            <a:ext cx="304800" cy="304800"/>
          </a:xfrm>
          <a:prstGeom prst="rect">
            <a:avLst/>
          </a:prstGeom>
        </p:spPr>
      </p:pic>
      <p:pic>
        <p:nvPicPr>
          <p:cNvPr id="3" name="t shi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346548" y="2966646"/>
            <a:ext cx="304800" cy="304800"/>
          </a:xfrm>
          <a:prstGeom prst="rect">
            <a:avLst/>
          </a:prstGeom>
        </p:spPr>
      </p:pic>
      <p:pic>
        <p:nvPicPr>
          <p:cNvPr id="5" name="chemisi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19293" y="2949440"/>
            <a:ext cx="304800" cy="304800"/>
          </a:xfrm>
          <a:prstGeom prst="rect">
            <a:avLst/>
          </a:prstGeom>
        </p:spPr>
      </p:pic>
      <p:pic>
        <p:nvPicPr>
          <p:cNvPr id="6" name="pull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30436" y="3046331"/>
            <a:ext cx="304800" cy="304800"/>
          </a:xfrm>
          <a:prstGeom prst="rect">
            <a:avLst/>
          </a:prstGeom>
        </p:spPr>
      </p:pic>
      <p:pic>
        <p:nvPicPr>
          <p:cNvPr id="9" name="pantalo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89761" y="3060301"/>
            <a:ext cx="320238" cy="320238"/>
          </a:xfrm>
          <a:prstGeom prst="rect">
            <a:avLst/>
          </a:prstGeom>
        </p:spPr>
      </p:pic>
      <p:pic>
        <p:nvPicPr>
          <p:cNvPr id="10" name="complet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508424" y="6317592"/>
            <a:ext cx="304800" cy="304800"/>
          </a:xfrm>
          <a:prstGeom prst="rect">
            <a:avLst/>
          </a:prstGeom>
        </p:spPr>
      </p:pic>
      <p:pic>
        <p:nvPicPr>
          <p:cNvPr id="11" name="manteau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68082" y="6469992"/>
            <a:ext cx="353261" cy="353261"/>
          </a:xfrm>
          <a:prstGeom prst="rect">
            <a:avLst/>
          </a:prstGeom>
        </p:spPr>
      </p:pic>
      <p:pic>
        <p:nvPicPr>
          <p:cNvPr id="12" name="rob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46548" y="6469991"/>
            <a:ext cx="353261" cy="353261"/>
          </a:xfrm>
          <a:prstGeom prst="rect">
            <a:avLst/>
          </a:prstGeom>
        </p:spPr>
      </p:pic>
      <p:pic>
        <p:nvPicPr>
          <p:cNvPr id="13" name="jean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312981" y="6511778"/>
            <a:ext cx="304800" cy="304800"/>
          </a:xfrm>
          <a:prstGeom prst="rect">
            <a:avLst/>
          </a:prstGeom>
        </p:spPr>
      </p:pic>
      <p:pic>
        <p:nvPicPr>
          <p:cNvPr id="14" name="maillot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08419" y="64699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1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6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72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366" y="4293096"/>
            <a:ext cx="8208912" cy="138499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In order to answer this question you need to know the expressions for likes and dislikes off by heart.</a:t>
            </a:r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67466" y="1052736"/>
            <a:ext cx="6408712" cy="1656184"/>
          </a:xfrm>
          <a:prstGeom prst="wedgeRoundRectCallout">
            <a:avLst>
              <a:gd name="adj1" fmla="val -51369"/>
              <a:gd name="adj2" fmla="val 7839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Qu’est-ce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tu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aimes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porter ?</a:t>
            </a:r>
            <a:endParaRPr lang="en-GB" sz="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7677" y="2182382"/>
            <a:ext cx="489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FF00"/>
                </a:solidFill>
                <a:latin typeface="Comic Sans MS" pitchFamily="66" charset="0"/>
              </a:rPr>
              <a:t>What do you  like to wear?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727076" y="959644"/>
            <a:ext cx="782638" cy="649288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784" y="900113"/>
            <a:ext cx="651621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41363" y="2006242"/>
            <a:ext cx="782638" cy="647700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Smiley Face 6"/>
          <p:cNvSpPr/>
          <p:nvPr/>
        </p:nvSpPr>
        <p:spPr>
          <a:xfrm>
            <a:off x="1623986" y="1989989"/>
            <a:ext cx="782637" cy="647700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2079" y="2058706"/>
            <a:ext cx="649192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beaucoup</a:t>
            </a:r>
          </a:p>
        </p:txBody>
      </p:sp>
      <p:sp>
        <p:nvSpPr>
          <p:cNvPr id="9" name="Heart 8"/>
          <p:cNvSpPr/>
          <p:nvPr/>
        </p:nvSpPr>
        <p:spPr>
          <a:xfrm>
            <a:off x="823886" y="3292063"/>
            <a:ext cx="800100" cy="574675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2080" y="3281963"/>
            <a:ext cx="649192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J’adore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7" name="Picture 1" descr="C:\Users\t.ward\AppData\Local\Microsoft\Windows\Temporary Internet Files\Content.IE5\N9SNRYX1\MC90009803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86" y="4223217"/>
            <a:ext cx="811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9418" y="4400108"/>
            <a:ext cx="647458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 smtClean="0">
                <a:solidFill>
                  <a:srgbClr val="0070C0"/>
                </a:solidFill>
                <a:latin typeface="Comic Sans MS" pitchFamily="66" charset="0"/>
              </a:rPr>
              <a:t>préfère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803"/>
            <a:ext cx="86764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SEE HOW MANY EXPRESSIONS YOU KNOW ALREADY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8315400" y="70139"/>
            <a:ext cx="828600" cy="6629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65404" y="91446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404" y="205291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really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5404" y="32685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love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5404" y="439755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prefer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9151" y="5865281"/>
            <a:ext cx="9144000" cy="1015663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6600"/>
                </a:solidFill>
                <a:latin typeface="Comic Sans MS" pitchFamily="66" charset="0"/>
              </a:rPr>
              <a:t>+ porter</a:t>
            </a:r>
            <a:endParaRPr lang="en-GB" sz="60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4" grpId="0" animBg="1"/>
      <p:bldP spid="17" grpId="0" animBg="1"/>
      <p:bldP spid="19" grpId="0" animBg="1"/>
      <p:bldP spid="21" grpId="0" animBg="1"/>
      <p:bldP spid="3" grpId="0"/>
      <p:bldP spid="22" grpId="0"/>
      <p:bldP spid="23" grpId="0"/>
      <p:bldP spid="24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rt 14"/>
          <p:cNvSpPr/>
          <p:nvPr/>
        </p:nvSpPr>
        <p:spPr>
          <a:xfrm>
            <a:off x="355600" y="3292358"/>
            <a:ext cx="800100" cy="576263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6284" y="3216182"/>
            <a:ext cx="1087438" cy="681038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7121" y="3239970"/>
            <a:ext cx="827087" cy="681037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41730" y="3292358"/>
            <a:ext cx="74022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déteste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100525" y="980728"/>
            <a:ext cx="782638" cy="647700"/>
          </a:xfrm>
          <a:prstGeom prst="smileyFace">
            <a:avLst>
              <a:gd name="adj" fmla="val -4653"/>
            </a:avLst>
          </a:prstGeom>
          <a:solidFill>
            <a:schemeClr val="tx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41730" y="1043653"/>
            <a:ext cx="74022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n’aime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pas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70803"/>
            <a:ext cx="86764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SEE HOW MANY EXPRESSIONS YOU KNOW ALREADY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8316416" y="174802"/>
            <a:ext cx="720080" cy="46805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8" y="2092220"/>
            <a:ext cx="8175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" y="2092221"/>
            <a:ext cx="8175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41730" y="2141145"/>
            <a:ext cx="740227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2800" dirty="0" err="1">
                <a:solidFill>
                  <a:srgbClr val="0070C0"/>
                </a:solidFill>
                <a:latin typeface="Comic Sans MS" pitchFamily="66" charset="0"/>
              </a:rPr>
              <a:t>n’aime</a:t>
            </a:r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pas du tout</a:t>
            </a: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" name="Picture 1" descr="C:\Users\t.ward\AppData\Local\Microsoft\Windows\Temporary Internet Files\Content.IE5\N9SNRYX1\MC9000980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4444919"/>
            <a:ext cx="811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47768" y="4611884"/>
            <a:ext cx="739623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Ça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ne me </a:t>
            </a:r>
            <a:r>
              <a:rPr lang="en-GB" sz="3200" dirty="0" err="1" smtClean="0">
                <a:solidFill>
                  <a:srgbClr val="0070C0"/>
                </a:solidFill>
                <a:latin typeface="Comic Sans MS" pitchFamily="66" charset="0"/>
              </a:rPr>
              <a:t>plaît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 pas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6245" y="4437547"/>
            <a:ext cx="1110624" cy="88058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6245" y="4437547"/>
            <a:ext cx="1114964" cy="93345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6534" y="108324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don’t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9046" y="2173272"/>
            <a:ext cx="346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I don’t like….at all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3963" y="326431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hate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0734" y="462808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don’t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842337"/>
            <a:ext cx="9143999" cy="1015663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6600"/>
                </a:solidFill>
                <a:latin typeface="Comic Sans MS" pitchFamily="66" charset="0"/>
              </a:rPr>
              <a:t>+ porter</a:t>
            </a:r>
            <a:endParaRPr lang="en-GB" sz="60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0" grpId="0" animBg="1"/>
      <p:bldP spid="23" grpId="0" animBg="1"/>
      <p:bldP spid="24" grpId="0" animBg="1"/>
      <p:bldP spid="25" grpId="0" animBg="1"/>
      <p:bldP spid="27" grpId="0" animBg="1"/>
      <p:bldP spid="34" grpId="0"/>
      <p:bldP spid="35" grpId="0"/>
      <p:bldP spid="36" grpId="0"/>
      <p:bldP spid="37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En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été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robe et des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chaussures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In summer, I like to wear a dress and shoes.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1628325" cy="267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97" y="4990187"/>
            <a:ext cx="1266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En hiver,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manteau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et des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bottes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In winter, I like to wear a coat and boots.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06" y="2276872"/>
            <a:ext cx="2053115" cy="279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7" y="5229200"/>
            <a:ext cx="1125089" cy="119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Le week-end,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préfère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un jogging et des baskets.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At the weekend, I prefer to wear a tracksuit and trainers.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19" y="2991616"/>
            <a:ext cx="2126459" cy="245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66" y="5445223"/>
            <a:ext cx="1534309" cy="10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Le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samedi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beaucoup porter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complet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un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chemise et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cravate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834" y="1724908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On Saturday evening, I really like to wear a suit, a shirt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and a tie.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81" y="3396020"/>
            <a:ext cx="1298608" cy="23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00" y="3082230"/>
            <a:ext cx="4095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35" y="4283647"/>
            <a:ext cx="11525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Pour le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collège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uniforme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 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For school, I hate wearing a uniform.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hollylodge.liverpool.sch.uk/wp-content/uploads/2012/03/prosp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3"/>
            <a:ext cx="2592288" cy="35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803"/>
            <a:ext cx="9144000" cy="830997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GIVE REASONS TO MAKE YOUR SENTENCES MORE COMPLEX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3573016"/>
            <a:ext cx="8208912" cy="923330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solidFill>
                  <a:srgbClr val="FF0000"/>
                </a:solidFill>
                <a:latin typeface="Comic Sans MS" pitchFamily="66" charset="0"/>
              </a:rPr>
              <a:t>parce</a:t>
            </a:r>
            <a:r>
              <a:rPr lang="en-GB" sz="5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54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GB" sz="5400" dirty="0" smtClean="0">
                <a:solidFill>
                  <a:srgbClr val="FF0000"/>
                </a:solidFill>
                <a:latin typeface="Comic Sans MS" pitchFamily="66" charset="0"/>
              </a:rPr>
              <a:t> /car </a:t>
            </a:r>
            <a:r>
              <a:rPr lang="en-GB" sz="5400" dirty="0" smtClean="0">
                <a:solidFill>
                  <a:srgbClr val="0000FF"/>
                </a:solidFill>
                <a:latin typeface="Comic Sans MS" pitchFamily="66" charset="0"/>
              </a:rPr>
              <a:t>= because</a:t>
            </a:r>
            <a:endParaRPr lang="en-GB" sz="5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93" y="1193056"/>
            <a:ext cx="1386128" cy="15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0011"/>
            <a:ext cx="1802282" cy="17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9334" y="1558536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BECAUSE…..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boring. 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</a:t>
            </a:r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always cold.</a:t>
            </a: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very comfortable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cool.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fashionable.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old fashioned.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65" y="1595021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PARCE QUE…..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démodé.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à la mode.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ennuyeux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toujours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il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fait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froid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confortable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cool.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6145" y="2724117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old fashioned.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064" y="3459739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fashionable.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3698" y="4163543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boring.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3046" y="4814952"/>
            <a:ext cx="4158476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b.  it’s always cold.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4562" y="5630715"/>
            <a:ext cx="42394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c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very comfortable.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7721" y="6338553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cool.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98" y="42370"/>
            <a:ext cx="7848872" cy="14465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00FF00"/>
                </a:solidFill>
                <a:latin typeface="Comic Sans MS" pitchFamily="66" charset="0"/>
              </a:rPr>
              <a:t>REASONS</a:t>
            </a:r>
            <a:endParaRPr lang="en-GB" sz="8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LES VÊTEMENTS  -  CLOTHES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925162"/>
              </p:ext>
            </p:extLst>
          </p:nvPr>
        </p:nvGraphicFramePr>
        <p:xfrm>
          <a:off x="10520" y="744151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TRACKSUIT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JACKET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SKIRT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564904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jogging	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7547" y="2564904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veste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veston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6760" y="2564904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jupe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3578" y="2564904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short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273" y="2564904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cravate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93965"/>
              </p:ext>
            </p:extLst>
          </p:nvPr>
        </p:nvGraphicFramePr>
        <p:xfrm>
          <a:off x="-5966" y="3717032"/>
          <a:ext cx="9120992" cy="253932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GLOVES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SOCKS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SANDALS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22368" y="5455164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gants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5026" y="5455164"/>
            <a:ext cx="186804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ceinture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6760" y="5463036"/>
            <a:ext cx="194050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chaussettes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9121" y="5463036"/>
            <a:ext cx="1874152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bottes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9632" y="5463036"/>
            <a:ext cx="181188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sandales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5" y="1268760"/>
            <a:ext cx="99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9" y="1275575"/>
            <a:ext cx="8953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285" y="1426956"/>
            <a:ext cx="10382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86" y="1453911"/>
            <a:ext cx="10382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5" y="1403574"/>
            <a:ext cx="4095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5" y="4350868"/>
            <a:ext cx="10382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19" y="4374645"/>
            <a:ext cx="10382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197" y="4333478"/>
            <a:ext cx="914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82" y="4393226"/>
            <a:ext cx="9810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64" y="4393226"/>
            <a:ext cx="10382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jogg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4995" y="2945886"/>
            <a:ext cx="304800" cy="304800"/>
          </a:xfrm>
          <a:prstGeom prst="rect">
            <a:avLst/>
          </a:prstGeom>
        </p:spPr>
      </p:pic>
      <p:pic>
        <p:nvPicPr>
          <p:cNvPr id="3" name="vest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3274944" y="2793486"/>
            <a:ext cx="304800" cy="304800"/>
          </a:xfrm>
          <a:prstGeom prst="rect">
            <a:avLst/>
          </a:prstGeom>
        </p:spPr>
      </p:pic>
      <p:pic>
        <p:nvPicPr>
          <p:cNvPr id="5" name="jup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25862" y="2928680"/>
            <a:ext cx="304800" cy="304800"/>
          </a:xfrm>
          <a:prstGeom prst="rect">
            <a:avLst/>
          </a:prstGeom>
        </p:spPr>
      </p:pic>
      <p:pic>
        <p:nvPicPr>
          <p:cNvPr id="6" name="shor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53797" y="2945886"/>
            <a:ext cx="304800" cy="304800"/>
          </a:xfrm>
          <a:prstGeom prst="rect">
            <a:avLst/>
          </a:prstGeom>
        </p:spPr>
      </p:pic>
      <p:pic>
        <p:nvPicPr>
          <p:cNvPr id="9" name="cravat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76390" y="2937283"/>
            <a:ext cx="322006" cy="322006"/>
          </a:xfrm>
          <a:prstGeom prst="rect">
            <a:avLst/>
          </a:prstGeom>
        </p:spPr>
      </p:pic>
      <p:pic>
        <p:nvPicPr>
          <p:cNvPr id="10" name="gants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37488" y="5816979"/>
            <a:ext cx="304800" cy="304800"/>
          </a:xfrm>
          <a:prstGeom prst="rect">
            <a:avLst/>
          </a:prstGeom>
        </p:spPr>
      </p:pic>
      <p:pic>
        <p:nvPicPr>
          <p:cNvPr id="11" name="ceintur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03431" y="5791901"/>
            <a:ext cx="304800" cy="304800"/>
          </a:xfrm>
          <a:prstGeom prst="rect">
            <a:avLst/>
          </a:prstGeom>
        </p:spPr>
      </p:pic>
      <p:pic>
        <p:nvPicPr>
          <p:cNvPr id="12" name="chaussures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023150" y="5614046"/>
            <a:ext cx="329813" cy="329813"/>
          </a:xfrm>
          <a:prstGeom prst="rect">
            <a:avLst/>
          </a:prstGeom>
        </p:spPr>
      </p:pic>
      <p:pic>
        <p:nvPicPr>
          <p:cNvPr id="13" name="bottes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85298" y="5804472"/>
            <a:ext cx="304800" cy="304800"/>
          </a:xfrm>
          <a:prstGeom prst="rect">
            <a:avLst/>
          </a:prstGeom>
        </p:spPr>
      </p:pic>
      <p:pic>
        <p:nvPicPr>
          <p:cNvPr id="14" name="sandales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983086" y="58341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7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1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0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En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été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robe et des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chaussures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cool.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698" y="1684320"/>
            <a:ext cx="926121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In summer, I like to wear a dress and shoes because it is    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cool.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59" y="2606104"/>
            <a:ext cx="1628325" cy="267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610" y="5157192"/>
            <a:ext cx="1266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En hiver,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manteau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et des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bottes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il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fait </a:t>
            </a:r>
            <a:r>
              <a:rPr lang="en-GB" sz="2400" dirty="0" err="1">
                <a:solidFill>
                  <a:srgbClr val="7030A0"/>
                </a:solidFill>
                <a:latin typeface="Comic Sans MS" pitchFamily="66" charset="0"/>
              </a:rPr>
              <a:t>toujours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froid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399" y="1725291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In winter, I like to wear a coat and boots because it is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always cold.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706" y="2876058"/>
            <a:ext cx="2053115" cy="279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49" y="5667372"/>
            <a:ext cx="1125089" cy="119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Le week-end,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préfère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un jogging et des baskets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confortable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399" y="1724908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At the weekend, </a:t>
            </a:r>
            <a:r>
              <a:rPr lang="en-GB" sz="2400" smtClean="0">
                <a:solidFill>
                  <a:srgbClr val="FF6600"/>
                </a:solidFill>
                <a:latin typeface="Comic Sans MS" pitchFamily="66" charset="0"/>
              </a:rPr>
              <a:t>I prefer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to wear a tracksuit and trainers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because it is very comfortable.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19" y="2991616"/>
            <a:ext cx="2126459" cy="245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66" y="5445223"/>
            <a:ext cx="1534309" cy="10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Le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samedi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beaucoup porter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complet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un</a:t>
            </a:r>
          </a:p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chemise et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cravate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à la mode.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7834" y="1724908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On Saturday evening, I really like to wear a suit, a shirt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and a tie because it is fashionable.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81" y="3396020"/>
            <a:ext cx="1298608" cy="23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00" y="3082230"/>
            <a:ext cx="4095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35" y="4283647"/>
            <a:ext cx="11525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Pour le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collège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porter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uniforme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ennuyeux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et trop démodé. 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399" y="1724908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For school, I hate wearing a uniform because it very boring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and it is too old fashioned.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://hollylodge.liverpool.sch.uk/wp-content/uploads/2012/03/prosp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3"/>
            <a:ext cx="2592288" cy="359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" y="1348915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clothing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62062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what I (dis)like.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" y="2967335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give reasons why.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82" y="4534021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basic connectives to make my 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sentences more complex.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365018"/>
            <a:ext cx="1186956" cy="13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80" y="5806930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34891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04957" y="1373267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37326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70516" y="298553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88224" y="226206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33988" y="226206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33988" y="298553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91613" y="227473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391613" y="299805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627" y="3664043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higher level structures.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588224" y="3688647"/>
            <a:ext cx="622587" cy="419518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538116" y="3681585"/>
            <a:ext cx="697765" cy="4265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403771" y="3706190"/>
            <a:ext cx="650894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583377" y="4718686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460250" y="4718685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631417" y="4718684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5" grpId="0" animBg="1"/>
      <p:bldP spid="32" grpId="0" animBg="1"/>
      <p:bldP spid="33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LES VÊTEMENTS  -  CLOTHES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690151"/>
              </p:ext>
            </p:extLst>
          </p:nvPr>
        </p:nvGraphicFramePr>
        <p:xfrm>
          <a:off x="-43284" y="764703"/>
          <a:ext cx="9120992" cy="2700528"/>
        </p:xfrm>
        <a:graphic>
          <a:graphicData uri="http://schemas.openxmlformats.org/drawingml/2006/table">
            <a:tbl>
              <a:tblPr/>
              <a:tblGrid>
                <a:gridCol w="1662956"/>
                <a:gridCol w="1944216"/>
                <a:gridCol w="180020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TRAINING SHOES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(HIGH HEELS)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FLIP FLOPS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SCARF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WAISTCOAT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tennis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des baskets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chaussures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des tongs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écharpe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gilet</a:t>
            </a: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8" y="1844824"/>
            <a:ext cx="11525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34" y="1701949"/>
            <a:ext cx="1266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54" y="1722731"/>
            <a:ext cx="10382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18" y="1701949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36812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on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407112" y="3225204"/>
            <a:ext cx="304800" cy="304800"/>
          </a:xfrm>
          <a:prstGeom prst="rect">
            <a:avLst/>
          </a:prstGeom>
        </p:spPr>
      </p:pic>
      <p:pic>
        <p:nvPicPr>
          <p:cNvPr id="11" name="echarp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282254" y="3222746"/>
            <a:ext cx="304800" cy="304800"/>
          </a:xfrm>
          <a:prstGeom prst="rect">
            <a:avLst/>
          </a:prstGeom>
        </p:spPr>
      </p:pic>
      <p:pic>
        <p:nvPicPr>
          <p:cNvPr id="12" name="chaussure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17205" y="2991809"/>
            <a:ext cx="206254" cy="206254"/>
          </a:xfrm>
          <a:prstGeom prst="rect">
            <a:avLst/>
          </a:prstGeom>
        </p:spPr>
      </p:pic>
      <p:pic>
        <p:nvPicPr>
          <p:cNvPr id="13" name="gile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79794" y="3195605"/>
            <a:ext cx="304800" cy="304800"/>
          </a:xfrm>
          <a:prstGeom prst="rect">
            <a:avLst/>
          </a:prstGeom>
        </p:spPr>
      </p:pic>
      <p:pic>
        <p:nvPicPr>
          <p:cNvPr id="14" name="tennis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33543" y="3078907"/>
            <a:ext cx="233395" cy="2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03648" y="253601"/>
            <a:ext cx="5184576" cy="1656184"/>
          </a:xfrm>
          <a:prstGeom prst="wedgeRoundRectCallout">
            <a:avLst>
              <a:gd name="adj1" fmla="val 44298"/>
              <a:gd name="adj2" fmla="val 7170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Qu’est-ce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tu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000" dirty="0" err="1" smtClean="0">
                <a:solidFill>
                  <a:srgbClr val="FF0000"/>
                </a:solidFill>
                <a:latin typeface="Comic Sans MS" pitchFamily="66" charset="0"/>
              </a:rPr>
              <a:t>portes</a:t>
            </a:r>
            <a:r>
              <a:rPr lang="en-GB" sz="3000" dirty="0" smtClean="0">
                <a:solidFill>
                  <a:srgbClr val="FF0000"/>
                </a:solidFill>
                <a:latin typeface="Comic Sans MS" pitchFamily="66" charset="0"/>
              </a:rPr>
              <a:t> ?</a:t>
            </a:r>
            <a:endParaRPr lang="en-GB" sz="3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369828"/>
            <a:ext cx="3567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FF00"/>
                </a:solidFill>
                <a:latin typeface="Comic Sans MS" pitchFamily="66" charset="0"/>
              </a:rPr>
              <a:t>What do you wear?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165" y="3068960"/>
            <a:ext cx="8208912" cy="954107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In order to answer this question you need to know a key verb</a:t>
            </a:r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175" y="486916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Je </a:t>
            </a:r>
            <a:r>
              <a:rPr lang="en-GB" sz="5400" dirty="0" err="1" smtClean="0">
                <a:latin typeface="Comic Sans MS" pitchFamily="66" charset="0"/>
              </a:rPr>
              <a:t>porte</a:t>
            </a:r>
            <a:endParaRPr lang="en-GB" sz="5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959" y="49030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Comic Sans MS" pitchFamily="66" charset="0"/>
              </a:rPr>
              <a:t>=   I wear</a:t>
            </a:r>
            <a:endParaRPr lang="en-GB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5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USEFUL TIME EXPRESSIONS</a:t>
            </a: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03" y="404622"/>
            <a:ext cx="360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Pendant la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semaine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Le week-end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En ’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été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 / en hiver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970" y="439130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During the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224" y="891807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At the week-end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970" y="1312924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 summer / in winter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" y="181588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        Je </a:t>
            </a:r>
            <a:r>
              <a:rPr lang="en-GB" sz="3600" dirty="0" err="1" smtClean="0">
                <a:solidFill>
                  <a:srgbClr val="FF0000"/>
                </a:solidFill>
                <a:latin typeface="Comic Sans MS" pitchFamily="66" charset="0"/>
              </a:rPr>
              <a:t>porte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…….           I wear…….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99" y="3140968"/>
            <a:ext cx="103663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07" y="5567076"/>
            <a:ext cx="9810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70" y="4162509"/>
            <a:ext cx="742950" cy="149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7580" y="2689755"/>
            <a:ext cx="264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un tee-shirt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01169">
            <a:off x="2282421" y="3349302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46118" y="3601343"/>
            <a:ext cx="169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un jean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0976186" flipH="1">
            <a:off x="5073778" y="4362645"/>
            <a:ext cx="914794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32793" y="5660590"/>
            <a:ext cx="2048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des </a:t>
            </a:r>
            <a:r>
              <a:rPr lang="en-GB" sz="2800" dirty="0" err="1" smtClean="0">
                <a:latin typeface="Comic Sans MS" pitchFamily="66" charset="0"/>
              </a:rPr>
              <a:t>bottes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654534">
            <a:off x="2735240" y="5793450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USEFUL TIME EXPRESSIONS</a:t>
            </a: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03" y="404622"/>
            <a:ext cx="360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Pendant la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semaine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Le week-end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L’été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 /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l’hiver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970" y="439130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During the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224" y="891807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At the week-end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970" y="1312924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 summer / in winter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" y="181588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        Je </a:t>
            </a:r>
            <a:r>
              <a:rPr lang="en-GB" sz="3600" dirty="0" err="1" smtClean="0">
                <a:solidFill>
                  <a:srgbClr val="FF0000"/>
                </a:solidFill>
                <a:latin typeface="Comic Sans MS" pitchFamily="66" charset="0"/>
              </a:rPr>
              <a:t>porte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…….           I wear…….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7580" y="2689755"/>
            <a:ext cx="264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un </a:t>
            </a:r>
            <a:r>
              <a:rPr lang="en-GB" sz="2800" dirty="0" err="1" smtClean="0">
                <a:latin typeface="Comic Sans MS" pitchFamily="66" charset="0"/>
              </a:rPr>
              <a:t>chemisier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01169">
            <a:off x="2282421" y="3349302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46118" y="3601343"/>
            <a:ext cx="169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itchFamily="66" charset="0"/>
              </a:rPr>
              <a:t>une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jupe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0976186" flipH="1">
            <a:off x="5073778" y="4362645"/>
            <a:ext cx="914794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32793" y="5660590"/>
            <a:ext cx="255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des </a:t>
            </a:r>
            <a:r>
              <a:rPr lang="en-GB" sz="2800" dirty="0" err="1" smtClean="0">
                <a:latin typeface="Comic Sans MS" pitchFamily="66" charset="0"/>
              </a:rPr>
              <a:t>sandales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735240" y="5793450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941" y="4445066"/>
            <a:ext cx="10382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36" y="3383525"/>
            <a:ext cx="1361434" cy="9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78" y="5473731"/>
            <a:ext cx="1042987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2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USEFUL TIME EXPRESSIONS</a:t>
            </a: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03" y="404622"/>
            <a:ext cx="360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Pendant la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semaine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Le week-end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L’été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 /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l’hiver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970" y="439130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During the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224" y="891807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At the week-end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970" y="1312924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 summer / in winter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" y="181588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        Je </a:t>
            </a:r>
            <a:r>
              <a:rPr lang="en-GB" sz="3600" dirty="0" err="1" smtClean="0">
                <a:solidFill>
                  <a:srgbClr val="FF0000"/>
                </a:solidFill>
                <a:latin typeface="Comic Sans MS" pitchFamily="66" charset="0"/>
              </a:rPr>
              <a:t>porte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…….           I wear…….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042" y="3301508"/>
            <a:ext cx="264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itchFamily="66" charset="0"/>
              </a:rPr>
              <a:t>une</a:t>
            </a:r>
            <a:r>
              <a:rPr lang="en-GB" sz="2800" dirty="0" smtClean="0">
                <a:latin typeface="Comic Sans MS" pitchFamily="66" charset="0"/>
              </a:rPr>
              <a:t> chemise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01169">
            <a:off x="1471336" y="3848992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713647" y="307736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itchFamily="66" charset="0"/>
              </a:rPr>
              <a:t>une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cravate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0976186" flipH="1">
            <a:off x="5595488" y="3268443"/>
            <a:ext cx="914794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777328" y="5285675"/>
            <a:ext cx="214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un </a:t>
            </a:r>
            <a:r>
              <a:rPr lang="en-GB" sz="2800" dirty="0" err="1" smtClean="0">
                <a:latin typeface="Comic Sans MS" pitchFamily="66" charset="0"/>
              </a:rPr>
              <a:t>complet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316281" flipH="1">
            <a:off x="4731195" y="5039172"/>
            <a:ext cx="78081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181" y="3396020"/>
            <a:ext cx="1298608" cy="23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00" y="3082230"/>
            <a:ext cx="4095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35" y="4283647"/>
            <a:ext cx="11525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2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USEFUL TIME EXPRESSIONS</a:t>
            </a: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03" y="404622"/>
            <a:ext cx="360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Pendant la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semaine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Le week-end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L’été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 /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l’hiver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970" y="439130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During the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224" y="891807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At the week-end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970" y="1312924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 summer / in winter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" y="181588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        Je </a:t>
            </a:r>
            <a:r>
              <a:rPr lang="en-GB" sz="3600" dirty="0" err="1" smtClean="0">
                <a:solidFill>
                  <a:srgbClr val="FF0000"/>
                </a:solidFill>
                <a:latin typeface="Comic Sans MS" pitchFamily="66" charset="0"/>
              </a:rPr>
              <a:t>porte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…….           I wear…….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74" y="3301507"/>
            <a:ext cx="185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latin typeface="Comic Sans MS" pitchFamily="66" charset="0"/>
              </a:rPr>
              <a:t>une</a:t>
            </a:r>
            <a:r>
              <a:rPr lang="en-GB" sz="2800" dirty="0" smtClean="0">
                <a:latin typeface="Comic Sans MS" pitchFamily="66" charset="0"/>
              </a:rPr>
              <a:t> robe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01169">
            <a:off x="2554678" y="3699444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69551" y="5809115"/>
            <a:ext cx="31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des </a:t>
            </a:r>
            <a:r>
              <a:rPr lang="en-GB" sz="2800" dirty="0" err="1" smtClean="0">
                <a:latin typeface="Comic Sans MS" pitchFamily="66" charset="0"/>
              </a:rPr>
              <a:t>chaussures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367615" flipH="1">
            <a:off x="5067913" y="5636427"/>
            <a:ext cx="78081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25255"/>
            <a:ext cx="1628325" cy="267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13" y="5404776"/>
            <a:ext cx="1266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9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USEFUL TIME EXPRESSIONS</a:t>
            </a: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ctr"/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703" y="404622"/>
            <a:ext cx="360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Pendant la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semaine</a:t>
            </a:r>
            <a:endParaRPr lang="en-GB" sz="20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Le week-end</a:t>
            </a:r>
          </a:p>
          <a:p>
            <a:pPr>
              <a:lnSpc>
                <a:spcPct val="150000"/>
              </a:lnSpc>
            </a:pP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L’été</a:t>
            </a:r>
            <a:r>
              <a:rPr lang="en-GB" sz="2000" dirty="0" smtClean="0">
                <a:solidFill>
                  <a:srgbClr val="7030A0"/>
                </a:solidFill>
                <a:latin typeface="Comic Sans MS" pitchFamily="66" charset="0"/>
              </a:rPr>
              <a:t> / </a:t>
            </a:r>
            <a:r>
              <a:rPr lang="en-GB" sz="2000" dirty="0" err="1" smtClean="0">
                <a:solidFill>
                  <a:srgbClr val="7030A0"/>
                </a:solidFill>
                <a:latin typeface="Comic Sans MS" pitchFamily="66" charset="0"/>
              </a:rPr>
              <a:t>l’hiver</a:t>
            </a:r>
            <a:endParaRPr lang="en-GB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2970" y="439130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During the week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5224" y="891807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At the week-end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970" y="1312924"/>
            <a:ext cx="3604209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Comic Sans MS" pitchFamily="66" charset="0"/>
              </a:rPr>
              <a:t>In summer / in winter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8" y="1815882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        Je </a:t>
            </a:r>
            <a:r>
              <a:rPr lang="en-GB" sz="3600" dirty="0" err="1" smtClean="0">
                <a:solidFill>
                  <a:srgbClr val="FF0000"/>
                </a:solidFill>
                <a:latin typeface="Comic Sans MS" pitchFamily="66" charset="0"/>
              </a:rPr>
              <a:t>porte</a:t>
            </a:r>
            <a:r>
              <a:rPr lang="en-GB" sz="3600" dirty="0" smtClean="0">
                <a:solidFill>
                  <a:srgbClr val="FF0000"/>
                </a:solidFill>
                <a:latin typeface="Comic Sans MS" pitchFamily="66" charset="0"/>
              </a:rPr>
              <a:t>…….           I wear…….</a:t>
            </a:r>
            <a:endParaRPr lang="en-GB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974" y="3301507"/>
            <a:ext cx="185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un jogging</a:t>
            </a:r>
            <a:endParaRPr lang="en-GB" sz="1600" i="1" dirty="0">
              <a:latin typeface="Comic Sans MS" pitchFamily="66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01169">
            <a:off x="2554678" y="3699444"/>
            <a:ext cx="101294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84168" y="5584672"/>
            <a:ext cx="2734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des tennis</a:t>
            </a:r>
          </a:p>
          <a:p>
            <a:r>
              <a:rPr lang="en-GB" sz="2800" dirty="0" smtClean="0">
                <a:latin typeface="Comic Sans MS" pitchFamily="66" charset="0"/>
              </a:rPr>
              <a:t>des baskets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367615" flipH="1">
            <a:off x="5148893" y="5730067"/>
            <a:ext cx="780811" cy="432048"/>
          </a:xfrm>
          <a:prstGeom prst="rightArrow">
            <a:avLst/>
          </a:prstGeom>
          <a:solidFill>
            <a:srgbClr val="00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19" y="2991616"/>
            <a:ext cx="2126459" cy="245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66" y="5445223"/>
            <a:ext cx="1534309" cy="10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2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959</Words>
  <Application>Microsoft Office PowerPoint</Application>
  <PresentationFormat>On-screen Show (4:3)</PresentationFormat>
  <Paragraphs>245</Paragraphs>
  <Slides>25</Slides>
  <Notes>2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97</cp:revision>
  <dcterms:created xsi:type="dcterms:W3CDTF">2011-12-08T17:54:42Z</dcterms:created>
  <dcterms:modified xsi:type="dcterms:W3CDTF">2012-10-05T12:10:14Z</dcterms:modified>
</cp:coreProperties>
</file>