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9" r:id="rId4"/>
    <p:sldId id="262" r:id="rId5"/>
    <p:sldId id="263" r:id="rId6"/>
    <p:sldId id="270" r:id="rId7"/>
    <p:sldId id="271" r:id="rId8"/>
    <p:sldId id="272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A1D62-915E-4956-B412-B152B580A02C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102F3-E27E-4350-9005-E09FCA210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12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102F3-E27E-4350-9005-E09FCA2109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9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99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6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09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4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31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8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B3060-C5B8-46AB-9FD6-0743B2922A82}" type="datetimeFigureOut">
              <a:rPr lang="en-GB" smtClean="0"/>
              <a:t>04/02/2016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CD450-D16B-418E-9AD8-F17B0E1ED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1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image" Target="../media/image5.png"/><Relationship Id="rId3" Type="http://schemas.microsoft.com/office/2007/relationships/media" Target="../media/media2.mp3"/><Relationship Id="rId21" Type="http://schemas.openxmlformats.org/officeDocument/2006/relationships/slideLayout" Target="../slideLayouts/slideLayout1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3.png"/><Relationship Id="rId32" Type="http://schemas.openxmlformats.org/officeDocument/2006/relationships/image" Target="../media/image11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.png"/><Relationship Id="rId27" Type="http://schemas.openxmlformats.org/officeDocument/2006/relationships/image" Target="../media/image6.png"/><Relationship Id="rId30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p3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3" Type="http://schemas.microsoft.com/office/2007/relationships/media" Target="../media/media12.mp3"/><Relationship Id="rId21" Type="http://schemas.openxmlformats.org/officeDocument/2006/relationships/image" Target="../media/image10.png"/><Relationship Id="rId7" Type="http://schemas.microsoft.com/office/2007/relationships/media" Target="../media/media14.mp3"/><Relationship Id="rId12" Type="http://schemas.openxmlformats.org/officeDocument/2006/relationships/audio" Target="../media/media16.mp3"/><Relationship Id="rId17" Type="http://schemas.openxmlformats.org/officeDocument/2006/relationships/image" Target="../media/image14.png"/><Relationship Id="rId2" Type="http://schemas.openxmlformats.org/officeDocument/2006/relationships/audio" Target="../media/media11.mp3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1.mp3"/><Relationship Id="rId6" Type="http://schemas.openxmlformats.org/officeDocument/2006/relationships/audio" Target="../media/media13.mp3"/><Relationship Id="rId11" Type="http://schemas.microsoft.com/office/2007/relationships/media" Target="../media/media16.mp3"/><Relationship Id="rId5" Type="http://schemas.microsoft.com/office/2007/relationships/media" Target="../media/media13.mp3"/><Relationship Id="rId15" Type="http://schemas.openxmlformats.org/officeDocument/2006/relationships/image" Target="../media/image12.png"/><Relationship Id="rId10" Type="http://schemas.openxmlformats.org/officeDocument/2006/relationships/audio" Target="../media/media15.mp3"/><Relationship Id="rId19" Type="http://schemas.openxmlformats.org/officeDocument/2006/relationships/image" Target="../media/image16.png"/><Relationship Id="rId4" Type="http://schemas.openxmlformats.org/officeDocument/2006/relationships/audio" Target="../media/media12.mp3"/><Relationship Id="rId9" Type="http://schemas.microsoft.com/office/2007/relationships/media" Target="../media/media15.mp3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smtClean="0">
                <a:solidFill>
                  <a:srgbClr val="FFFF00"/>
                </a:solidFill>
                <a:latin typeface="Arial" pitchFamily="34" charset="0"/>
              </a:rPr>
              <a:t>LES 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ANIMAUX 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-  ANIMALS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317583"/>
              </p:ext>
            </p:extLst>
          </p:nvPr>
        </p:nvGraphicFramePr>
        <p:xfrm>
          <a:off x="-43284" y="764703"/>
          <a:ext cx="9120992" cy="2462852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778890"/>
                <a:gridCol w="1893518"/>
                <a:gridCol w="1820102"/>
              </a:tblGrid>
              <a:tr h="524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HAMSTER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GUINEA PIG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43284" y="2844120"/>
            <a:ext cx="180113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chien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7847" y="2851104"/>
            <a:ext cx="186440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chat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2247" y="2851743"/>
            <a:ext cx="1741841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hamster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2855681"/>
            <a:ext cx="197398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cochon</a:t>
            </a: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d’Inde</a:t>
            </a: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8074" y="2851743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poisson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932974"/>
              </p:ext>
            </p:extLst>
          </p:nvPr>
        </p:nvGraphicFramePr>
        <p:xfrm>
          <a:off x="5322" y="4144544"/>
          <a:ext cx="9120992" cy="2713456"/>
        </p:xfrm>
        <a:graphic>
          <a:graphicData uri="http://schemas.openxmlformats.org/drawingml/2006/table">
            <a:tbl>
              <a:tblPr/>
              <a:tblGrid>
                <a:gridCol w="1841662"/>
                <a:gridCol w="1786820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SNAKE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TORTOISE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15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6131208"/>
            <a:ext cx="19077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serpent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14422" y="6131208"/>
            <a:ext cx="171454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souris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905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oiseau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17265" y="6116049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tortue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28312" y="6150114"/>
            <a:ext cx="1909049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une</a:t>
            </a: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araignée</a:t>
            </a:r>
            <a:endParaRPr lang="en-GB" sz="2000" dirty="0" smtClean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93" y="1484784"/>
            <a:ext cx="147637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81" y="1541933"/>
            <a:ext cx="14573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04" y="1484784"/>
            <a:ext cx="14573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39" y="1522883"/>
            <a:ext cx="14859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79" y="4797152"/>
            <a:ext cx="1543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05" y="4749527"/>
            <a:ext cx="14763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4" y="4656534"/>
            <a:ext cx="14763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09" y="4710912"/>
            <a:ext cx="1466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75" y="4749527"/>
            <a:ext cx="15335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i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04881" y="3163042"/>
            <a:ext cx="304800" cy="304800"/>
          </a:xfrm>
          <a:prstGeom prst="rect">
            <a:avLst/>
          </a:prstGeom>
        </p:spPr>
      </p:pic>
      <p:pic>
        <p:nvPicPr>
          <p:cNvPr id="3" name="ch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528436" y="3163042"/>
            <a:ext cx="323221" cy="323221"/>
          </a:xfrm>
          <a:prstGeom prst="rect">
            <a:avLst/>
          </a:prstGeom>
        </p:spPr>
      </p:pic>
      <p:pic>
        <p:nvPicPr>
          <p:cNvPr id="5" name="hamster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340767" y="3244851"/>
            <a:ext cx="304800" cy="304800"/>
          </a:xfrm>
          <a:prstGeom prst="rect">
            <a:avLst/>
          </a:prstGeom>
        </p:spPr>
      </p:pic>
      <p:pic>
        <p:nvPicPr>
          <p:cNvPr id="6" name="cochon d'ind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951308" y="3226586"/>
            <a:ext cx="265957" cy="265957"/>
          </a:xfrm>
          <a:prstGeom prst="rect">
            <a:avLst/>
          </a:prstGeom>
        </p:spPr>
      </p:pic>
      <p:pic>
        <p:nvPicPr>
          <p:cNvPr id="9" name="poisso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171789" y="3209743"/>
            <a:ext cx="317288" cy="317288"/>
          </a:xfrm>
          <a:prstGeom prst="rect">
            <a:avLst/>
          </a:prstGeom>
        </p:spPr>
      </p:pic>
      <p:pic>
        <p:nvPicPr>
          <p:cNvPr id="10" name="serpent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57280" y="6458522"/>
            <a:ext cx="365413" cy="365413"/>
          </a:xfrm>
          <a:prstGeom prst="rect">
            <a:avLst/>
          </a:prstGeom>
        </p:spPr>
      </p:pic>
      <p:pic>
        <p:nvPicPr>
          <p:cNvPr id="11" name="souris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2603417" y="6451658"/>
            <a:ext cx="336549" cy="336549"/>
          </a:xfrm>
          <a:prstGeom prst="rect">
            <a:avLst/>
          </a:prstGeom>
        </p:spPr>
      </p:pic>
      <p:pic>
        <p:nvPicPr>
          <p:cNvPr id="12" name="oiseau.mp3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401179" y="6419703"/>
            <a:ext cx="304800" cy="304800"/>
          </a:xfrm>
          <a:prstGeom prst="rect">
            <a:avLst/>
          </a:prstGeom>
        </p:spPr>
      </p:pic>
      <p:pic>
        <p:nvPicPr>
          <p:cNvPr id="13" name="araignee.mp3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351081" y="6501702"/>
            <a:ext cx="317289" cy="317289"/>
          </a:xfrm>
          <a:prstGeom prst="rect">
            <a:avLst/>
          </a:prstGeom>
        </p:spPr>
      </p:pic>
      <p:pic>
        <p:nvPicPr>
          <p:cNvPr id="14" name="tortue.mp3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964212" y="6492071"/>
            <a:ext cx="336549" cy="336549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05" y="1471475"/>
            <a:ext cx="1709352" cy="113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7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56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6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TRY THESE HIGHER LEVEL SENTENCES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399" y="1078576"/>
            <a:ext cx="922832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Mon frère 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deux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chats qui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s’appellent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Snowy &amp;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Browny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et ma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soeur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a un lapin qui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s’appelle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Fluffy.</a:t>
            </a:r>
            <a:endParaRPr lang="en-GB" sz="2400" dirty="0">
              <a:solidFill>
                <a:srgbClr val="92D05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68960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un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chien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qui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s’appelle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Rover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mon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frère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n’a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d’animal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6086" y="1909573"/>
            <a:ext cx="9196171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My brother has two cats which are called Snowy and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Browny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and my sister has a rabbit which is called Fluffy.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" y="3899957"/>
            <a:ext cx="9143999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have a dog which is called Rover but my brother does not</a:t>
            </a:r>
          </a:p>
          <a:p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have a pet.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9" y="5196006"/>
            <a:ext cx="9144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d’animal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ma </a:t>
            </a:r>
            <a:r>
              <a:rPr lang="en-GB" sz="2400" smtClean="0">
                <a:solidFill>
                  <a:srgbClr val="008080"/>
                </a:solidFill>
                <a:latin typeface="Comic Sans MS" pitchFamily="66" charset="0"/>
              </a:rPr>
              <a:t>meilleure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copine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a un cheval qui</a:t>
            </a:r>
          </a:p>
          <a:p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 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s’appelle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Red Rum 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" y="6027003"/>
            <a:ext cx="9143999" cy="83099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do not have a pet but my best friend has a horse which is</a:t>
            </a:r>
          </a:p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called Red Rum.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5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5" y="42370"/>
            <a:ext cx="9109423" cy="1015663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FF00"/>
                </a:solidFill>
                <a:latin typeface="Comic Sans MS" pitchFamily="66" charset="0"/>
              </a:rPr>
              <a:t>CHECKLIST</a:t>
            </a:r>
            <a:endParaRPr lang="en-GB" sz="60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76" y="1348915"/>
            <a:ext cx="9127319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know most animals from memory.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42" y="3176402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what the pets are called.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40" y="3894876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say which pets my brothers, sisters</a:t>
            </a: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and friends have.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42" y="2119299"/>
            <a:ext cx="9127318" cy="830997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use basic connectives to make my </a:t>
            </a:r>
          </a:p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sentences more complex.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t.ward.HOLLY-LODGE\AppData\Local\Microsoft\Windows\Temporary Internet Files\Content.IE5\SEJL84K2\MC9000980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28" y="5365018"/>
            <a:ext cx="1186956" cy="13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7280" y="5806930"/>
            <a:ext cx="6192688" cy="923330"/>
          </a:xfrm>
          <a:prstGeom prst="rect">
            <a:avLst/>
          </a:prstGeom>
          <a:noFill/>
          <a:ln w="69850">
            <a:noFill/>
          </a:ln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FFFF66"/>
                </a:solidFill>
                <a:latin typeface="Comic Sans MS" pitchFamily="66" charset="0"/>
              </a:rPr>
              <a:t>BONNE CHANCE</a:t>
            </a:r>
            <a:endParaRPr lang="en-GB" sz="5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1348915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504957" y="1373267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405966" y="1373266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88224" y="409237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588224" y="3163024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502556" y="3162009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7504957" y="4060952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81386" y="3162008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391613" y="4079541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5627" y="4869160"/>
            <a:ext cx="9127318" cy="461665"/>
          </a:xfrm>
          <a:prstGeom prst="rect">
            <a:avLst/>
          </a:prstGeom>
          <a:solidFill>
            <a:srgbClr val="9933FF"/>
          </a:solidFill>
          <a:ln w="698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66"/>
                </a:solidFill>
                <a:latin typeface="Comic Sans MS" pitchFamily="66" charset="0"/>
              </a:rPr>
              <a:t>I can understand higher level sentences.</a:t>
            </a:r>
            <a:endParaRPr lang="en-GB" sz="2400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10416" y="4840738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480377" y="4840520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460250" y="4831538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563644" y="2268231"/>
            <a:ext cx="648072" cy="461665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7480377" y="2292583"/>
            <a:ext cx="648072" cy="461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8381386" y="2292582"/>
            <a:ext cx="648072" cy="461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12488" y="0"/>
            <a:ext cx="9144000" cy="457200"/>
          </a:xfrm>
          <a:prstGeom prst="rect">
            <a:avLst/>
          </a:prstGeom>
          <a:solidFill>
            <a:srgbClr val="0000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</a:rPr>
              <a:t>LES ANIMAUX  </a:t>
            </a:r>
            <a:r>
              <a:rPr lang="en-GB" sz="2000" dirty="0">
                <a:solidFill>
                  <a:srgbClr val="FFFF00"/>
                </a:solidFill>
                <a:latin typeface="Arial" pitchFamily="34" charset="0"/>
              </a:rPr>
              <a:t>-  ANIMALS</a:t>
            </a:r>
            <a:endParaRPr lang="en-US" sz="2000" dirty="0">
              <a:solidFill>
                <a:srgbClr val="FFFF00"/>
              </a:solidFill>
              <a:latin typeface="Arial" pitchFamily="34" charset="0"/>
            </a:endParaRPr>
          </a:p>
        </p:txBody>
      </p:sp>
      <p:graphicFrame>
        <p:nvGraphicFramePr>
          <p:cNvPr id="7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97962"/>
              </p:ext>
            </p:extLst>
          </p:nvPr>
        </p:nvGraphicFramePr>
        <p:xfrm>
          <a:off x="10520" y="744151"/>
          <a:ext cx="9120992" cy="219644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HORSE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PARROT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12488" y="2549781"/>
            <a:ext cx="1776176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cheval</a:t>
            </a: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32892" y="2549781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perroquet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2549781"/>
            <a:ext cx="1903004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latin typeface="Arial" pitchFamily="34" charset="0"/>
                <a:ea typeface="Times New Roman"/>
                <a:cs typeface="Arial" pitchFamily="34" charset="0"/>
              </a:rPr>
              <a:t>un rat</a:t>
            </a:r>
            <a:endParaRPr lang="en-GB" sz="2000" dirty="0">
              <a:solidFill>
                <a:srgbClr val="FFFF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8187" y="2549781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tigre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3273" y="2549781"/>
            <a:ext cx="1788240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lion</a:t>
            </a:r>
          </a:p>
          <a:p>
            <a:pPr lvl="0" algn="ctr"/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2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759318"/>
              </p:ext>
            </p:extLst>
          </p:nvPr>
        </p:nvGraphicFramePr>
        <p:xfrm>
          <a:off x="-5966" y="3717032"/>
          <a:ext cx="9120992" cy="2539320"/>
        </p:xfrm>
        <a:graphic>
          <a:graphicData uri="http://schemas.openxmlformats.org/drawingml/2006/table">
            <a:tbl>
              <a:tblPr/>
              <a:tblGrid>
                <a:gridCol w="1756274"/>
                <a:gridCol w="1872208"/>
                <a:gridCol w="1872208"/>
                <a:gridCol w="1800200"/>
                <a:gridCol w="182010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ELEPHANT</a:t>
                      </a:r>
                      <a:endParaRPr kumimoji="0" lang="en-GB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39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 </a:t>
                      </a:r>
                      <a:r>
                        <a:rPr lang="en-GB" sz="200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recyclage</a:t>
                      </a:r>
                      <a:endParaRPr lang="en-GB" sz="200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rgbClr val="0000FF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0" y="5517232"/>
            <a:ext cx="1824513" cy="707886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000" dirty="0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un </a:t>
            </a:r>
            <a:r>
              <a:rPr lang="en-GB" sz="2000" dirty="0" err="1" smtClean="0">
                <a:solidFill>
                  <a:srgbClr val="FFFF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éléphant</a:t>
            </a:r>
            <a:endParaRPr lang="en-GB" sz="2000" dirty="0" smtClean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n-GB" sz="2000" dirty="0">
              <a:solidFill>
                <a:srgbClr val="FFFF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101" name="Picture 5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8" y="1268760"/>
            <a:ext cx="12477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19" y="1268760"/>
            <a:ext cx="13525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49" y="1454497"/>
            <a:ext cx="14954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4" name="Picture 5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62" y="1212022"/>
            <a:ext cx="1332676" cy="133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638" y="1164271"/>
            <a:ext cx="1385510" cy="138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6" name="Picture 5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68" y="4270085"/>
            <a:ext cx="1201601" cy="120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heva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59856" y="2945511"/>
            <a:ext cx="304800" cy="304800"/>
          </a:xfrm>
          <a:prstGeom prst="rect">
            <a:avLst/>
          </a:prstGeom>
        </p:spPr>
      </p:pic>
      <p:pic>
        <p:nvPicPr>
          <p:cNvPr id="3" name="perroque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531994" y="2901266"/>
            <a:ext cx="304800" cy="304800"/>
          </a:xfrm>
          <a:prstGeom prst="rect">
            <a:avLst/>
          </a:prstGeom>
        </p:spPr>
      </p:pic>
      <p:pic>
        <p:nvPicPr>
          <p:cNvPr id="5" name="r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491417" y="2901266"/>
            <a:ext cx="304800" cy="304800"/>
          </a:xfrm>
          <a:prstGeom prst="rect">
            <a:avLst/>
          </a:prstGeom>
        </p:spPr>
      </p:pic>
      <p:pic>
        <p:nvPicPr>
          <p:cNvPr id="6" name="tigre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279907" y="2884060"/>
            <a:ext cx="304800" cy="304800"/>
          </a:xfrm>
          <a:prstGeom prst="rect">
            <a:avLst/>
          </a:prstGeom>
        </p:spPr>
      </p:pic>
      <p:pic>
        <p:nvPicPr>
          <p:cNvPr id="9" name="lion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077294" y="2903724"/>
            <a:ext cx="320198" cy="320198"/>
          </a:xfrm>
          <a:prstGeom prst="rect">
            <a:avLst/>
          </a:prstGeom>
        </p:spPr>
      </p:pic>
      <p:pic>
        <p:nvPicPr>
          <p:cNvPr id="10" name="elephant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59856" y="5964744"/>
            <a:ext cx="189056" cy="1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3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16" grpId="0" animBg="1"/>
      <p:bldP spid="18" grpId="0" animBg="1"/>
      <p:bldP spid="19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39552" y="181624"/>
            <a:ext cx="7992888" cy="1656184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st-ce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que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tu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as un animal à la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maison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9418" y="1196752"/>
            <a:ext cx="375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FFFF00"/>
                </a:solidFill>
                <a:latin typeface="Comic Sans MS" pitchFamily="66" charset="0"/>
              </a:rPr>
              <a:t>Do you have a pet?</a:t>
            </a:r>
            <a:endParaRPr lang="en-GB" sz="28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2332" y="3356992"/>
            <a:ext cx="3528392" cy="1656184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Oui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j’ai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……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923928" y="3356992"/>
            <a:ext cx="4824536" cy="1656184"/>
          </a:xfrm>
          <a:prstGeom prst="wedgeRoundRectCallout">
            <a:avLst>
              <a:gd name="adj1" fmla="val 55366"/>
              <a:gd name="adj2" fmla="val 8592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on, je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n’ai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pas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d’animal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t.ward\AppData\Local\Microsoft\Windows\Temporary Internet Files\Content.IE5\SDS4ZABK\MC90044132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86" y="2201416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.ward\AppData\Local\Microsoft\Windows\Temporary Internet Files\Content.IE5\KS8NO29C\MC90044132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50" y="2201416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1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7402" y="2132856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un </a:t>
            </a:r>
            <a:r>
              <a:rPr lang="en-GB" sz="2400" dirty="0" err="1">
                <a:solidFill>
                  <a:srgbClr val="008080"/>
                </a:solidFill>
                <a:latin typeface="Comic Sans MS" pitchFamily="66" charset="0"/>
              </a:rPr>
              <a:t>poisson</a:t>
            </a:r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 rouge.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400" y="3284984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deux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chats.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1" y="4429697"/>
            <a:ext cx="91439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3.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de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chien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0" y="5613076"/>
            <a:ext cx="914653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4. 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de lapin.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" y="3746649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have two cats.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74" y="4891362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do not have a dog.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9478" y="6074741"/>
            <a:ext cx="920317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do not have a rabbit.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1835696" y="780982"/>
            <a:ext cx="1584176" cy="828092"/>
          </a:xfrm>
          <a:prstGeom prst="wedgeRoundRectCallout">
            <a:avLst>
              <a:gd name="adj1" fmla="val -50300"/>
              <a:gd name="adj2" fmla="val 8508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rgbClr val="FF0000"/>
                </a:solidFill>
                <a:latin typeface="Comic Sans MS" pitchFamily="66" charset="0"/>
              </a:rPr>
              <a:t>J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’ai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……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Picture 3" descr="C:\Users\t.ward\AppData\Local\Microsoft\Windows\Temporary Internet Files\Content.IE5\KS8NO29C\MC90044132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4" y="617240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26598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Translate these sentence into English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Picture 2" descr="C:\Users\t.ward\AppData\Local\Microsoft\Windows\Temporary Internet Files\Content.IE5\SDS4ZABK\MC90044132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7240"/>
            <a:ext cx="1155576" cy="11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20"/>
          <p:cNvSpPr/>
          <p:nvPr/>
        </p:nvSpPr>
        <p:spPr>
          <a:xfrm>
            <a:off x="3635896" y="780982"/>
            <a:ext cx="3384376" cy="828092"/>
          </a:xfrm>
          <a:prstGeom prst="wedgeRoundRectCallout">
            <a:avLst>
              <a:gd name="adj1" fmla="val 51149"/>
              <a:gd name="adj2" fmla="val 86759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Je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n’ai</a:t>
            </a:r>
            <a:r>
              <a:rPr lang="en-GB" sz="3200" dirty="0" smtClean="0">
                <a:solidFill>
                  <a:srgbClr val="FF0000"/>
                </a:solidFill>
                <a:latin typeface="Comic Sans MS" pitchFamily="66" charset="0"/>
              </a:rPr>
              <a:t> pas de……</a:t>
            </a:r>
            <a:endParaRPr lang="en-GB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17402" y="2594521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have a goldfish.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1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579" y="1398730"/>
            <a:ext cx="163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en-GB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15975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35915" y="9087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It’s as easy as……… 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7296" y="1376174"/>
            <a:ext cx="163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GB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6594" y="1390064"/>
            <a:ext cx="163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en-GB" sz="96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5099" y="2948939"/>
            <a:ext cx="2853802" cy="19389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Name</a:t>
            </a: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467" y="2948201"/>
            <a:ext cx="2853802" cy="19389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Basic Connectives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8797" y="2948938"/>
            <a:ext cx="2853802" cy="19389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1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Say what pets your brothers/sisters/friends have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095" y="782702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15975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63238" y="1042738"/>
            <a:ext cx="2853802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Basic Connectives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1030464"/>
            <a:ext cx="2853802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et = and</a:t>
            </a:r>
          </a:p>
          <a:p>
            <a:pPr algn="ctr"/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= as well</a:t>
            </a:r>
          </a:p>
          <a:p>
            <a:pPr algn="ctr"/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= but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095" y="3183359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un hamster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et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deux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lapins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aussi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0095" y="4839543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deux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chats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mais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je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n’ai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pas de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chien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" y="3645024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have a hamster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and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two rabbits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as well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0" y="5301208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have two cats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but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I do not have a dog.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4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3452" y="743044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0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49038" y="1042738"/>
            <a:ext cx="1632698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Name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39" y="1069085"/>
            <a:ext cx="5972065" cy="170816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	Qui </a:t>
            </a:r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s’appelle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   = which is called</a:t>
            </a:r>
          </a:p>
          <a:p>
            <a:endParaRPr lang="en-GB" sz="24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	Qui </a:t>
            </a:r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s’appelle</a:t>
            </a:r>
            <a:r>
              <a:rPr lang="en-GB" sz="2400" i="1" u="sng" dirty="0" err="1" smtClean="0">
                <a:solidFill>
                  <a:srgbClr val="FFFF00"/>
                </a:solidFill>
                <a:latin typeface="Comic Sans MS" pitchFamily="66" charset="0"/>
              </a:rPr>
              <a:t>nt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= which </a:t>
            </a:r>
            <a:r>
              <a:rPr lang="en-GB" sz="2400" i="1" u="sng" dirty="0" smtClean="0">
                <a:solidFill>
                  <a:srgbClr val="FFFF00"/>
                </a:solidFill>
                <a:latin typeface="Comic Sans MS" pitchFamily="66" charset="0"/>
              </a:rPr>
              <a:t>are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called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096" y="3183359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un hamster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qui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s’appelle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Squeak.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0095" y="4839543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J’ai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deux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chats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qui </a:t>
            </a:r>
            <a:r>
              <a:rPr lang="en-GB" sz="2400" b="1" i="1" u="sng" dirty="0" err="1" smtClean="0">
                <a:solidFill>
                  <a:srgbClr val="FFFF00"/>
                </a:solidFill>
                <a:latin typeface="Comic Sans MS" pitchFamily="66" charset="0"/>
              </a:rPr>
              <a:t>s’appellent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Snowy and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Browny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" y="3645024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have a hamster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which is called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Squeak.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0" y="5301208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I have two cats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which are called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Snowy and </a:t>
            </a:r>
            <a:r>
              <a:rPr lang="en-GB" sz="2400" dirty="0" err="1" smtClean="0">
                <a:solidFill>
                  <a:srgbClr val="0070C0"/>
                </a:solidFill>
                <a:latin typeface="Comic Sans MS" pitchFamily="66" charset="0"/>
              </a:rPr>
              <a:t>Browny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77" y="1192249"/>
            <a:ext cx="402052" cy="39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09" y="1943374"/>
            <a:ext cx="402052" cy="39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329" y="1943373"/>
            <a:ext cx="402052" cy="39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8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How can I improve my work?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3452" y="743044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t.ward\AppData\Local\Microsoft\Windows\Temporary Internet Files\Content.IE5\KS8NO29C\MC9004396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350"/>
            <a:ext cx="924353" cy="10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.ward\AppData\Local\Microsoft\Windows\Temporary Internet Files\Content.IE5\IP3K0GTJ\MC9002819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38" y="0"/>
            <a:ext cx="1071000" cy="101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49037" y="1042738"/>
            <a:ext cx="2934931" cy="20774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Say </a:t>
            </a:r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what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pets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your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brothers /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sisters/ friends</a:t>
            </a:r>
          </a:p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have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31905" y="1069085"/>
            <a:ext cx="4571999" cy="2077492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endParaRPr lang="en-GB" sz="9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Mon frère a  = my brother has</a:t>
            </a:r>
          </a:p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Ma </a:t>
            </a:r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soeur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a    </a:t>
            </a:r>
            <a:r>
              <a:rPr lang="en-GB" sz="2400" dirty="0">
                <a:solidFill>
                  <a:srgbClr val="FFFF00"/>
                </a:solidFill>
                <a:latin typeface="Comic Sans MS" pitchFamily="66" charset="0"/>
              </a:rPr>
              <a:t>= my 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sister has</a:t>
            </a:r>
          </a:p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Mon </a:t>
            </a:r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copain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a = my friend has</a:t>
            </a:r>
          </a:p>
          <a:p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Ma </a:t>
            </a:r>
            <a:r>
              <a:rPr lang="en-GB" sz="2400" dirty="0" err="1" smtClean="0">
                <a:solidFill>
                  <a:srgbClr val="FFFF00"/>
                </a:solidFill>
                <a:latin typeface="Comic Sans MS" pitchFamily="66" charset="0"/>
              </a:rPr>
              <a:t>copine</a:t>
            </a:r>
            <a:r>
              <a:rPr lang="en-GB" sz="2400" dirty="0" smtClean="0">
                <a:solidFill>
                  <a:srgbClr val="FFFF00"/>
                </a:solidFill>
                <a:latin typeface="Comic Sans MS" pitchFamily="66" charset="0"/>
              </a:rPr>
              <a:t> a   = my friend has</a:t>
            </a:r>
          </a:p>
          <a:p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40096" y="3183359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1.  Mon frère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une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araignée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40095" y="4394698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2.  Ma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soeur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un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perroquet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" y="3645024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My brother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has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a spider.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0" y="4856363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My sister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has</a:t>
            </a:r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a parrot.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29485" y="5544813"/>
            <a:ext cx="919110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8080"/>
                </a:solidFill>
                <a:latin typeface="Comic Sans MS" pitchFamily="66" charset="0"/>
              </a:rPr>
              <a:t>3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  Ma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copine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a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un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cochon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8080"/>
                </a:solidFill>
                <a:latin typeface="Comic Sans MS" pitchFamily="66" charset="0"/>
              </a:rPr>
              <a:t>d’Inde</a:t>
            </a:r>
            <a:r>
              <a:rPr lang="en-GB" sz="2400" dirty="0" smtClean="0">
                <a:solidFill>
                  <a:srgbClr val="008080"/>
                </a:solidFill>
                <a:latin typeface="Comic Sans MS" pitchFamily="66" charset="0"/>
              </a:rPr>
              <a:t>.</a:t>
            </a:r>
            <a:endParaRPr lang="en-GB" sz="2400" dirty="0">
              <a:solidFill>
                <a:srgbClr val="00808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006478"/>
            <a:ext cx="9143999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    My friend </a:t>
            </a:r>
            <a:r>
              <a:rPr lang="en-GB" sz="2400" b="1" i="1" u="sng" dirty="0" smtClean="0">
                <a:solidFill>
                  <a:srgbClr val="FFFF00"/>
                </a:solidFill>
                <a:latin typeface="Comic Sans MS" pitchFamily="66" charset="0"/>
              </a:rPr>
              <a:t>has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a </a:t>
            </a:r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g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uinea pig.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7399" y="0"/>
            <a:ext cx="91614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Let’s put this all together </a:t>
            </a:r>
            <a:endParaRPr lang="en-GB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53290"/>
            <a:ext cx="757684" cy="71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1"/>
            <a:ext cx="684077" cy="74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24927" y="784997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795701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728714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3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3688" y="795701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68713" y="745630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+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3178407"/>
            <a:ext cx="1637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dirty="0" smtClean="0">
                <a:solidFill>
                  <a:srgbClr val="FFFF00"/>
                </a:solidFill>
                <a:latin typeface="Comic Sans MS" pitchFamily="66" charset="0"/>
              </a:rPr>
              <a:t>=</a:t>
            </a:r>
            <a:endParaRPr lang="en-GB" sz="150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6567" y="3963236"/>
            <a:ext cx="684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FFFF00"/>
                </a:solidFill>
                <a:latin typeface="Comic Sans MS" pitchFamily="66" charset="0"/>
              </a:rPr>
              <a:t>Higher level sentences</a:t>
            </a:r>
            <a:endParaRPr lang="en-GB" sz="4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1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583</Words>
  <Application>Microsoft Office PowerPoint</Application>
  <PresentationFormat>On-screen Show (4:3)</PresentationFormat>
  <Paragraphs>146</Paragraphs>
  <Slides>11</Slides>
  <Notes>1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Holly Lodge Girls\'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Ward</dc:creator>
  <cp:lastModifiedBy>HLGC</cp:lastModifiedBy>
  <cp:revision>88</cp:revision>
  <dcterms:created xsi:type="dcterms:W3CDTF">2011-12-08T17:54:42Z</dcterms:created>
  <dcterms:modified xsi:type="dcterms:W3CDTF">2016-02-04T08:58:47Z</dcterms:modified>
</cp:coreProperties>
</file>