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59" r:id="rId3"/>
    <p:sldId id="260" r:id="rId4"/>
    <p:sldId id="263" r:id="rId5"/>
    <p:sldId id="264" r:id="rId6"/>
    <p:sldId id="265" r:id="rId7"/>
    <p:sldId id="266" r:id="rId8"/>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4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F7"/>
    <a:srgbClr val="008AC3"/>
    <a:srgbClr val="BD11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snapToGrid="0" snapToObjects="1" showGuides="1">
      <p:cViewPr varScale="1">
        <p:scale>
          <a:sx n="104" d="100"/>
          <a:sy n="104" d="100"/>
        </p:scale>
        <p:origin x="432" y="200"/>
      </p:cViewPr>
      <p:guideLst>
        <p:guide orient="horz" pos="2160"/>
        <p:guide pos="314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FD4CE0-6BB4-C64B-A8F1-BC850C6889CE}" type="datetimeFigureOut">
              <a:rPr lang="en-GB" smtClean="0"/>
              <a:t>29/06/2020</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FCA96-9C0C-0344-87F3-7FCC6DCA5482}" type="slidenum">
              <a:rPr lang="en-GB" smtClean="0"/>
              <a:t>‹#›</a:t>
            </a:fld>
            <a:endParaRPr lang="en-GB"/>
          </a:p>
        </p:txBody>
      </p:sp>
    </p:spTree>
    <p:extLst>
      <p:ext uri="{BB962C8B-B14F-4D97-AF65-F5344CB8AC3E}">
        <p14:creationId xmlns:p14="http://schemas.microsoft.com/office/powerpoint/2010/main" val="1395803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https://</a:t>
            </a:r>
            <a:r>
              <a:rPr lang="en-GB" sz="1200" dirty="0" err="1"/>
              <a:t>www.empireonline.com</a:t>
            </a:r>
            <a:r>
              <a:rPr lang="en-GB" sz="1200" dirty="0"/>
              <a:t>/movies/features/film-studies-101-camera-shots-styles/ </a:t>
            </a:r>
          </a:p>
          <a:p>
            <a:endParaRPr lang="en-GB" dirty="0"/>
          </a:p>
        </p:txBody>
      </p:sp>
      <p:sp>
        <p:nvSpPr>
          <p:cNvPr id="4" name="Slide Number Placeholder 3"/>
          <p:cNvSpPr>
            <a:spLocks noGrp="1"/>
          </p:cNvSpPr>
          <p:nvPr>
            <p:ph type="sldNum" sz="quarter" idx="5"/>
          </p:nvPr>
        </p:nvSpPr>
        <p:spPr/>
        <p:txBody>
          <a:bodyPr/>
          <a:lstStyle/>
          <a:p>
            <a:fld id="{4D2FCA96-9C0C-0344-87F3-7FCC6DCA5482}" type="slidenum">
              <a:rPr lang="en-GB" smtClean="0"/>
              <a:t>3</a:t>
            </a:fld>
            <a:endParaRPr lang="en-GB"/>
          </a:p>
        </p:txBody>
      </p:sp>
    </p:spTree>
    <p:extLst>
      <p:ext uri="{BB962C8B-B14F-4D97-AF65-F5344CB8AC3E}">
        <p14:creationId xmlns:p14="http://schemas.microsoft.com/office/powerpoint/2010/main" val="2597610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2FCA96-9C0C-0344-87F3-7FCC6DCA5482}" type="slidenum">
              <a:rPr lang="en-GB" smtClean="0"/>
              <a:t>4</a:t>
            </a:fld>
            <a:endParaRPr lang="en-GB"/>
          </a:p>
        </p:txBody>
      </p:sp>
    </p:spTree>
    <p:extLst>
      <p:ext uri="{BB962C8B-B14F-4D97-AF65-F5344CB8AC3E}">
        <p14:creationId xmlns:p14="http://schemas.microsoft.com/office/powerpoint/2010/main" val="94006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2FCA96-9C0C-0344-87F3-7FCC6DCA5482}" type="slidenum">
              <a:rPr lang="en-GB" smtClean="0"/>
              <a:t>5</a:t>
            </a:fld>
            <a:endParaRPr lang="en-GB"/>
          </a:p>
        </p:txBody>
      </p:sp>
    </p:spTree>
    <p:extLst>
      <p:ext uri="{BB962C8B-B14F-4D97-AF65-F5344CB8AC3E}">
        <p14:creationId xmlns:p14="http://schemas.microsoft.com/office/powerpoint/2010/main" val="333658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2FCA96-9C0C-0344-87F3-7FCC6DCA5482}" type="slidenum">
              <a:rPr lang="en-GB" smtClean="0"/>
              <a:t>6</a:t>
            </a:fld>
            <a:endParaRPr lang="en-GB"/>
          </a:p>
        </p:txBody>
      </p:sp>
    </p:spTree>
    <p:extLst>
      <p:ext uri="{BB962C8B-B14F-4D97-AF65-F5344CB8AC3E}">
        <p14:creationId xmlns:p14="http://schemas.microsoft.com/office/powerpoint/2010/main" val="195799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C8A6AC0-F265-7940-95AB-9D803D722CE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155888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C8A6AC0-F265-7940-95AB-9D803D722CE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9644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C8A6AC0-F265-7940-95AB-9D803D722CE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225333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C8A6AC0-F265-7940-95AB-9D803D722CE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212096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C8A6AC0-F265-7940-95AB-9D803D722CE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93516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C8A6AC0-F265-7940-95AB-9D803D722CE1}"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144884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C8A6AC0-F265-7940-95AB-9D803D722CE1}" type="datetimeFigureOut">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4286040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C8A6AC0-F265-7940-95AB-9D803D722CE1}" type="datetimeFigureOut">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155213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A6AC0-F265-7940-95AB-9D803D722CE1}" type="datetimeFigureOut">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34018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FC8A6AC0-F265-7940-95AB-9D803D722CE1}"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19276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FC8A6AC0-F265-7940-95AB-9D803D722CE1}"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1D08DA-9E0B-6742-B173-286C4C5661B0}" type="slidenum">
              <a:rPr lang="en-GB" smtClean="0"/>
              <a:t>‹#›</a:t>
            </a:fld>
            <a:endParaRPr lang="en-GB"/>
          </a:p>
        </p:txBody>
      </p:sp>
    </p:spTree>
    <p:extLst>
      <p:ext uri="{BB962C8B-B14F-4D97-AF65-F5344CB8AC3E}">
        <p14:creationId xmlns:p14="http://schemas.microsoft.com/office/powerpoint/2010/main" val="1625156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A6AC0-F265-7940-95AB-9D803D722CE1}" type="datetimeFigureOut">
              <a:rPr lang="en-GB" smtClean="0"/>
              <a:t>29/06/2020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D08DA-9E0B-6742-B173-286C4C5661B0}" type="slidenum">
              <a:rPr lang="en-GB" smtClean="0"/>
              <a:t>‹#›</a:t>
            </a:fld>
            <a:endParaRPr lang="en-GB"/>
          </a:p>
        </p:txBody>
      </p:sp>
    </p:spTree>
    <p:extLst>
      <p:ext uri="{BB962C8B-B14F-4D97-AF65-F5344CB8AC3E}">
        <p14:creationId xmlns:p14="http://schemas.microsoft.com/office/powerpoint/2010/main" val="2031879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bhphotovideo.com/explora/video/tips-and-solutions/filmmaking-101-camera-%20shot-types" TargetMode="External"/><Relationship Id="rId5" Type="http://schemas.openxmlformats.org/officeDocument/2006/relationships/hyperlink" Target="https://www.empireonline.com/movies/features/film-studies-101-camera-shots-styles/"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youtu.be/OLBotH5Bki8"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youtu.be/H_4hOY-9nKA"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hyperlink" Target="https://youtu.be/m6my-GDN1Mc" TargetMode="External"/><Relationship Id="rId3" Type="http://schemas.openxmlformats.org/officeDocument/2006/relationships/image" Target="../media/image1.tiff"/><Relationship Id="rId7" Type="http://schemas.openxmlformats.org/officeDocument/2006/relationships/hyperlink" Target="https://youtu.be/ecYgqLml89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youtu.be/mndDbN60Eiw" TargetMode="External"/><Relationship Id="rId5" Type="http://schemas.openxmlformats.org/officeDocument/2006/relationships/hyperlink" Target="https://youtu.be/iSkJFs7myn0"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2"/>
          <a:stretch>
            <a:fillRect/>
          </a:stretch>
        </p:blipFill>
        <p:spPr>
          <a:xfrm>
            <a:off x="4025031" y="120546"/>
            <a:ext cx="1505291" cy="1505291"/>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3"/>
          <a:stretch>
            <a:fillRect/>
          </a:stretch>
        </p:blipFill>
        <p:spPr>
          <a:xfrm>
            <a:off x="7218742" y="6099879"/>
            <a:ext cx="2483111" cy="379479"/>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616806" y="1844722"/>
            <a:ext cx="8321739" cy="2062103"/>
          </a:xfrm>
          <a:prstGeom prst="rect">
            <a:avLst/>
          </a:prstGeom>
          <a:noFill/>
        </p:spPr>
        <p:txBody>
          <a:bodyPr wrap="square" rtlCol="0">
            <a:spAutoFit/>
          </a:bodyPr>
          <a:lstStyle/>
          <a:p>
            <a:pPr algn="ctr"/>
            <a:r>
              <a:rPr lang="en-GB" sz="4000" b="1" dirty="0"/>
              <a:t>Level 3 </a:t>
            </a:r>
          </a:p>
          <a:p>
            <a:pPr algn="ctr"/>
            <a:r>
              <a:rPr lang="en-GB" sz="4000" b="1" dirty="0"/>
              <a:t>Cambridge Technical </a:t>
            </a:r>
          </a:p>
          <a:p>
            <a:pPr algn="ctr"/>
            <a:r>
              <a:rPr lang="en-GB" sz="2800" b="1" dirty="0"/>
              <a:t>in</a:t>
            </a:r>
            <a:r>
              <a:rPr lang="en-GB" sz="3600" b="1" dirty="0"/>
              <a:t> </a:t>
            </a:r>
            <a:r>
              <a:rPr lang="en-GB" sz="4800" b="1" dirty="0"/>
              <a:t>Digital Media</a:t>
            </a:r>
            <a:endParaRPr lang="en-GB" sz="3600" b="1" dirty="0"/>
          </a:p>
        </p:txBody>
      </p:sp>
      <p:sp>
        <p:nvSpPr>
          <p:cNvPr id="20" name="Rounded Rectangle 19">
            <a:extLst>
              <a:ext uri="{FF2B5EF4-FFF2-40B4-BE49-F238E27FC236}">
                <a16:creationId xmlns:a16="http://schemas.microsoft.com/office/drawing/2014/main" id="{D68F1013-D87A-234E-B0AB-BD18239B83AE}"/>
              </a:ext>
            </a:extLst>
          </p:cNvPr>
          <p:cNvSpPr/>
          <p:nvPr/>
        </p:nvSpPr>
        <p:spPr>
          <a:xfrm>
            <a:off x="172044" y="5992171"/>
            <a:ext cx="6896021" cy="5948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t>If you require any support or have any questions, the contact detail for subject staff are: </a:t>
            </a:r>
          </a:p>
          <a:p>
            <a:r>
              <a:rPr lang="en-GB" sz="1400" b="1" dirty="0"/>
              <a:t>Mrs N O’Neill  </a:t>
            </a:r>
            <a:r>
              <a:rPr lang="en-GB" sz="1400" b="1" dirty="0" err="1"/>
              <a:t>n.oneill@hollylodge.liverpool.sch.uk</a:t>
            </a:r>
            <a:endParaRPr lang="en-GB" sz="1400" b="1" dirty="0"/>
          </a:p>
        </p:txBody>
      </p:sp>
      <p:pic>
        <p:nvPicPr>
          <p:cNvPr id="2052" name="Picture 4" descr="Image result for digital media"/>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0" b="99111" l="9778" r="89778"/>
                    </a14:imgEffect>
                  </a14:imgLayer>
                </a14:imgProps>
              </a:ext>
              <a:ext uri="{28A0092B-C50C-407E-A947-70E740481C1C}">
                <a14:useLocalDpi xmlns:a14="http://schemas.microsoft.com/office/drawing/2010/main" val="0"/>
              </a:ext>
            </a:extLst>
          </a:blip>
          <a:srcRect/>
          <a:stretch>
            <a:fillRect/>
          </a:stretch>
        </p:blipFill>
        <p:spPr bwMode="auto">
          <a:xfrm>
            <a:off x="-200297" y="294095"/>
            <a:ext cx="2575977" cy="2575977"/>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235608" y="4790186"/>
            <a:ext cx="9084136" cy="830997"/>
          </a:xfrm>
          <a:prstGeom prst="rect">
            <a:avLst/>
          </a:prstGeom>
        </p:spPr>
        <p:txBody>
          <a:bodyPr wrap="square">
            <a:spAutoFit/>
          </a:bodyPr>
          <a:lstStyle/>
          <a:p>
            <a:r>
              <a:rPr lang="en-GB" sz="1600" dirty="0"/>
              <a:t>In order to be fully prepared for your studies in sixth form, please complete the research tasks and reading set in this booklet.  Please place the completed work in a plastic wallet, clearly labelled with your name and bring it with you when you enrol on results day:   </a:t>
            </a:r>
            <a:r>
              <a:rPr lang="en-GB" sz="1600" b="1" dirty="0"/>
              <a:t>Thursday 22nd August. </a:t>
            </a:r>
          </a:p>
        </p:txBody>
      </p:sp>
      <p:pic>
        <p:nvPicPr>
          <p:cNvPr id="17" name="Picture 4" descr="Image result for digital media">
            <a:extLst>
              <a:ext uri="{FF2B5EF4-FFF2-40B4-BE49-F238E27FC236}">
                <a16:creationId xmlns:a16="http://schemas.microsoft.com/office/drawing/2014/main" id="{7955F895-58D6-754C-8119-3C73399D1EE6}"/>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0" b="99111" l="9778" r="89778"/>
                    </a14:imgEffect>
                  </a14:imgLayer>
                </a14:imgProps>
              </a:ext>
              <a:ext uri="{28A0092B-C50C-407E-A947-70E740481C1C}">
                <a14:useLocalDpi xmlns:a14="http://schemas.microsoft.com/office/drawing/2010/main" val="0"/>
              </a:ext>
            </a:extLst>
          </a:blip>
          <a:srcRect/>
          <a:stretch>
            <a:fillRect/>
          </a:stretch>
        </p:blipFill>
        <p:spPr bwMode="auto">
          <a:xfrm>
            <a:off x="7330023" y="268041"/>
            <a:ext cx="2575977" cy="257597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B8C2B86C-454E-564A-8739-C7BA0A5F4060}"/>
              </a:ext>
            </a:extLst>
          </p:cNvPr>
          <p:cNvSpPr txBox="1"/>
          <p:nvPr/>
        </p:nvSpPr>
        <p:spPr>
          <a:xfrm>
            <a:off x="1445702" y="4052197"/>
            <a:ext cx="7014596" cy="646331"/>
          </a:xfrm>
          <a:prstGeom prst="rect">
            <a:avLst/>
          </a:prstGeom>
          <a:noFill/>
        </p:spPr>
        <p:txBody>
          <a:bodyPr wrap="square" rtlCol="0">
            <a:spAutoFit/>
          </a:bodyPr>
          <a:lstStyle/>
          <a:p>
            <a:pPr algn="ctr"/>
            <a:r>
              <a:rPr lang="en-GB" sz="3600" dirty="0">
                <a:solidFill>
                  <a:srgbClr val="BD110F"/>
                </a:solidFill>
              </a:rPr>
              <a:t>Year 12 Transition booklet</a:t>
            </a:r>
          </a:p>
        </p:txBody>
      </p:sp>
    </p:spTree>
    <p:extLst>
      <p:ext uri="{BB962C8B-B14F-4D97-AF65-F5344CB8AC3E}">
        <p14:creationId xmlns:p14="http://schemas.microsoft.com/office/powerpoint/2010/main" val="399783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2"/>
          <a:stretch>
            <a:fillRect/>
          </a:stretch>
        </p:blipFill>
        <p:spPr>
          <a:xfrm>
            <a:off x="0" y="97164"/>
            <a:ext cx="1186249" cy="1186249"/>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3"/>
          <a:stretch>
            <a:fillRect/>
          </a:stretch>
        </p:blipFill>
        <p:spPr>
          <a:xfrm>
            <a:off x="7636476" y="1375547"/>
            <a:ext cx="1998626" cy="305438"/>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1412217" y="23677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
        <p:nvSpPr>
          <p:cNvPr id="23" name="Rectangle 22"/>
          <p:cNvSpPr/>
          <p:nvPr/>
        </p:nvSpPr>
        <p:spPr>
          <a:xfrm>
            <a:off x="174541" y="1899267"/>
            <a:ext cx="7076304" cy="2246769"/>
          </a:xfrm>
          <a:prstGeom prst="rect">
            <a:avLst/>
          </a:prstGeom>
        </p:spPr>
        <p:txBody>
          <a:bodyPr wrap="square">
            <a:spAutoFit/>
          </a:bodyPr>
          <a:lstStyle/>
          <a:p>
            <a:pPr algn="just"/>
            <a:r>
              <a:rPr lang="en-GB" sz="1400" dirty="0"/>
              <a:t>As a prospective student of Media you should already be taking a real and active interest in this subject. This progression booklet will help build your knowledge and skills and get you off to the best possible start this September. </a:t>
            </a:r>
          </a:p>
          <a:p>
            <a:pPr algn="just"/>
            <a:endParaRPr lang="en-GB" sz="1400" dirty="0"/>
          </a:p>
          <a:p>
            <a:pPr algn="just"/>
            <a:r>
              <a:rPr lang="en-GB" sz="1400" dirty="0"/>
              <a:t>The tasks set for you will give you a taste of what is involved and get you thinking like a media professional. This is just a small taste of the wide range of topic you will cover. </a:t>
            </a:r>
          </a:p>
          <a:p>
            <a:pPr algn="just"/>
            <a:endParaRPr lang="en-GB" sz="1400" dirty="0"/>
          </a:p>
          <a:p>
            <a:pPr algn="just"/>
            <a:r>
              <a:rPr lang="en-GB" sz="1400" dirty="0"/>
              <a:t>You will be planning and creating your own short movie, running an advertising campaign including making posters and trailers, and also learning how to plan your own productions and make your own portfolio. </a:t>
            </a:r>
            <a:endParaRPr lang="en-GB" sz="1200" dirty="0">
              <a:effectLst/>
            </a:endParaRPr>
          </a:p>
        </p:txBody>
      </p:sp>
      <p:pic>
        <p:nvPicPr>
          <p:cNvPr id="17" name="Picture 4" descr="Image result for digital media">
            <a:extLst>
              <a:ext uri="{FF2B5EF4-FFF2-40B4-BE49-F238E27FC236}">
                <a16:creationId xmlns:a16="http://schemas.microsoft.com/office/drawing/2014/main" id="{7955F895-58D6-754C-8119-3C73399D1EE6}"/>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0" b="99111" l="9778" r="89778"/>
                    </a14:imgEffect>
                  </a14:imgLayer>
                </a14:imgProps>
              </a:ext>
              <a:ext uri="{28A0092B-C50C-407E-A947-70E740481C1C}">
                <a14:useLocalDpi xmlns:a14="http://schemas.microsoft.com/office/drawing/2010/main" val="0"/>
              </a:ext>
            </a:extLst>
          </a:blip>
          <a:srcRect/>
          <a:stretch>
            <a:fillRect/>
          </a:stretch>
        </p:blipFill>
        <p:spPr bwMode="auto">
          <a:xfrm>
            <a:off x="6888636" y="2444322"/>
            <a:ext cx="3017364" cy="301736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470643C-8906-1746-B41A-CC822F67314C}"/>
              </a:ext>
            </a:extLst>
          </p:cNvPr>
          <p:cNvSpPr txBox="1"/>
          <p:nvPr/>
        </p:nvSpPr>
        <p:spPr>
          <a:xfrm>
            <a:off x="111966" y="1314492"/>
            <a:ext cx="7014596" cy="584775"/>
          </a:xfrm>
          <a:prstGeom prst="rect">
            <a:avLst/>
          </a:prstGeom>
          <a:noFill/>
        </p:spPr>
        <p:txBody>
          <a:bodyPr wrap="square" rtlCol="0">
            <a:spAutoFit/>
          </a:bodyPr>
          <a:lstStyle/>
          <a:p>
            <a:r>
              <a:rPr lang="en-GB" sz="3200" dirty="0">
                <a:solidFill>
                  <a:srgbClr val="BD110F"/>
                </a:solidFill>
              </a:rPr>
              <a:t>Subject Overview</a:t>
            </a:r>
          </a:p>
        </p:txBody>
      </p:sp>
      <p:sp>
        <p:nvSpPr>
          <p:cNvPr id="12" name="TextBox 11">
            <a:extLst>
              <a:ext uri="{FF2B5EF4-FFF2-40B4-BE49-F238E27FC236}">
                <a16:creationId xmlns:a16="http://schemas.microsoft.com/office/drawing/2014/main" id="{E8B39463-B4A6-174C-9D5B-6255166ABA79}"/>
              </a:ext>
            </a:extLst>
          </p:cNvPr>
          <p:cNvSpPr txBox="1"/>
          <p:nvPr/>
        </p:nvSpPr>
        <p:spPr>
          <a:xfrm>
            <a:off x="172044" y="4589781"/>
            <a:ext cx="7014596" cy="584775"/>
          </a:xfrm>
          <a:prstGeom prst="rect">
            <a:avLst/>
          </a:prstGeom>
          <a:noFill/>
        </p:spPr>
        <p:txBody>
          <a:bodyPr wrap="square" rtlCol="0">
            <a:spAutoFit/>
          </a:bodyPr>
          <a:lstStyle/>
          <a:p>
            <a:r>
              <a:rPr lang="en-GB" sz="3200" dirty="0">
                <a:solidFill>
                  <a:srgbClr val="BD110F"/>
                </a:solidFill>
              </a:rPr>
              <a:t>Career/ Further opportunities</a:t>
            </a:r>
          </a:p>
        </p:txBody>
      </p:sp>
      <p:sp>
        <p:nvSpPr>
          <p:cNvPr id="13" name="Rectangle 12">
            <a:extLst>
              <a:ext uri="{FF2B5EF4-FFF2-40B4-BE49-F238E27FC236}">
                <a16:creationId xmlns:a16="http://schemas.microsoft.com/office/drawing/2014/main" id="{CEDAC3C1-F9DC-5E45-8F16-40B114F8E2F9}"/>
              </a:ext>
            </a:extLst>
          </p:cNvPr>
          <p:cNvSpPr/>
          <p:nvPr/>
        </p:nvSpPr>
        <p:spPr>
          <a:xfrm>
            <a:off x="203332" y="5201265"/>
            <a:ext cx="7165373" cy="1169551"/>
          </a:xfrm>
          <a:prstGeom prst="rect">
            <a:avLst/>
          </a:prstGeom>
        </p:spPr>
        <p:txBody>
          <a:bodyPr wrap="square">
            <a:spAutoFit/>
          </a:bodyPr>
          <a:lstStyle/>
          <a:p>
            <a:pPr algn="just"/>
            <a:r>
              <a:rPr lang="en-GB" sz="1400" dirty="0"/>
              <a:t>Degree courses are available in the media fields, including digital media, advertising and film studies. </a:t>
            </a:r>
          </a:p>
          <a:p>
            <a:pPr algn="just"/>
            <a:endParaRPr lang="en-GB" sz="1400" dirty="0"/>
          </a:p>
          <a:p>
            <a:pPr algn="just"/>
            <a:r>
              <a:rPr lang="en-GB" sz="1400" dirty="0"/>
              <a:t>Jobs include many in the media industry including those in Radio, TV and Film, as well as becoming your own producer, screen writer etc. </a:t>
            </a:r>
            <a:endParaRPr lang="en-GB" sz="1400" dirty="0">
              <a:effectLst/>
            </a:endParaRPr>
          </a:p>
        </p:txBody>
      </p:sp>
    </p:spTree>
    <p:extLst>
      <p:ext uri="{BB962C8B-B14F-4D97-AF65-F5344CB8AC3E}">
        <p14:creationId xmlns:p14="http://schemas.microsoft.com/office/powerpoint/2010/main" val="113960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3"/>
          <a:stretch>
            <a:fillRect/>
          </a:stretch>
        </p:blipFill>
        <p:spPr>
          <a:xfrm>
            <a:off x="0" y="97164"/>
            <a:ext cx="1186249" cy="1186249"/>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4"/>
          <a:stretch>
            <a:fillRect/>
          </a:stretch>
        </p:blipFill>
        <p:spPr>
          <a:xfrm>
            <a:off x="7742810" y="1182439"/>
            <a:ext cx="1870747" cy="285895"/>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1412217" y="11910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
        <p:nvSpPr>
          <p:cNvPr id="12" name="TextBox 11">
            <a:extLst>
              <a:ext uri="{FF2B5EF4-FFF2-40B4-BE49-F238E27FC236}">
                <a16:creationId xmlns:a16="http://schemas.microsoft.com/office/drawing/2014/main" id="{E8B39463-B4A6-174C-9D5B-6255166ABA79}"/>
              </a:ext>
            </a:extLst>
          </p:cNvPr>
          <p:cNvSpPr txBox="1"/>
          <p:nvPr/>
        </p:nvSpPr>
        <p:spPr>
          <a:xfrm>
            <a:off x="172044" y="1233689"/>
            <a:ext cx="7014596" cy="584775"/>
          </a:xfrm>
          <a:prstGeom prst="rect">
            <a:avLst/>
          </a:prstGeom>
          <a:noFill/>
        </p:spPr>
        <p:txBody>
          <a:bodyPr wrap="square" rtlCol="0">
            <a:spAutoFit/>
          </a:bodyPr>
          <a:lstStyle/>
          <a:p>
            <a:r>
              <a:rPr lang="en-GB" sz="3200" dirty="0">
                <a:solidFill>
                  <a:srgbClr val="BD110F"/>
                </a:solidFill>
              </a:rPr>
              <a:t>Topic 1:Research Camera Angles</a:t>
            </a:r>
          </a:p>
        </p:txBody>
      </p:sp>
      <p:sp>
        <p:nvSpPr>
          <p:cNvPr id="13" name="Rectangle 12">
            <a:extLst>
              <a:ext uri="{FF2B5EF4-FFF2-40B4-BE49-F238E27FC236}">
                <a16:creationId xmlns:a16="http://schemas.microsoft.com/office/drawing/2014/main" id="{CEDAC3C1-F9DC-5E45-8F16-40B114F8E2F9}"/>
              </a:ext>
            </a:extLst>
          </p:cNvPr>
          <p:cNvSpPr/>
          <p:nvPr/>
        </p:nvSpPr>
        <p:spPr>
          <a:xfrm>
            <a:off x="190084" y="1818464"/>
            <a:ext cx="9543872" cy="5262979"/>
          </a:xfrm>
          <a:prstGeom prst="rect">
            <a:avLst/>
          </a:prstGeom>
        </p:spPr>
        <p:txBody>
          <a:bodyPr wrap="square">
            <a:spAutoFit/>
          </a:bodyPr>
          <a:lstStyle/>
          <a:p>
            <a:pPr algn="just"/>
            <a:r>
              <a:rPr lang="en-GB" sz="1350" dirty="0"/>
              <a:t>At first you might be thinking why am I looking into this? What’s the point in camera angles? </a:t>
            </a:r>
          </a:p>
          <a:p>
            <a:pPr algn="just"/>
            <a:endParaRPr lang="en-GB" sz="1350" dirty="0"/>
          </a:p>
          <a:p>
            <a:pPr algn="just"/>
            <a:r>
              <a:rPr lang="en-GB" sz="1350" dirty="0"/>
              <a:t>Well, I think there’s one thing that almost all humans have in common, it’s that we all like Television shows or movies of some sort.  In modern games with cinematic style scenes these are also used for the same effect. The evolution of graphics has ensure that many games look almost like real life.</a:t>
            </a:r>
          </a:p>
          <a:p>
            <a:pPr algn="just"/>
            <a:r>
              <a:rPr lang="en-GB" sz="1350" dirty="0"/>
              <a:t>To back this up, the amount of money made in this industry each year on average for the past five years: </a:t>
            </a:r>
          </a:p>
          <a:p>
            <a:pPr algn="just"/>
            <a:endParaRPr lang="en-GB" sz="1350" dirty="0"/>
          </a:p>
          <a:p>
            <a:r>
              <a:rPr lang="en-GB" sz="1350" dirty="0"/>
              <a:t>This is also backed up by the fact that over 70% of the population of the US go to the cinema at least once a year. Factor in watching TV at home and it is pretty much everyone isn’t it! </a:t>
            </a:r>
          </a:p>
          <a:p>
            <a:endParaRPr lang="en-GB" sz="1350" dirty="0"/>
          </a:p>
          <a:p>
            <a:r>
              <a:rPr lang="en-GB" sz="1350" dirty="0"/>
              <a:t>So, onto the </a:t>
            </a:r>
            <a:r>
              <a:rPr lang="en-GB" sz="1350" b="1" dirty="0"/>
              <a:t>camera shots</a:t>
            </a:r>
            <a:r>
              <a:rPr lang="en-GB" sz="1350" dirty="0"/>
              <a:t>... </a:t>
            </a:r>
          </a:p>
          <a:p>
            <a:endParaRPr lang="en-GB" sz="1350" dirty="0"/>
          </a:p>
          <a:p>
            <a:r>
              <a:rPr lang="en-GB" sz="1350" dirty="0"/>
              <a:t>These are deliberately planned to achieve a </a:t>
            </a:r>
            <a:r>
              <a:rPr lang="en-GB" sz="1350" b="1" dirty="0"/>
              <a:t>specific purpose</a:t>
            </a:r>
            <a:r>
              <a:rPr lang="en-GB" sz="1350" dirty="0"/>
              <a:t>. They might want the audience to see </a:t>
            </a:r>
            <a:r>
              <a:rPr lang="en-GB" sz="1350" b="1" dirty="0"/>
              <a:t>something in a certain way or feel a certain emotion</a:t>
            </a:r>
            <a:r>
              <a:rPr lang="en-GB" sz="1350" dirty="0"/>
              <a:t>. This can be achieved through many methods including lighting, props, the clothing the characters are wearing among others. But one very noticeable (when you’re looking) thing is the camera shot. </a:t>
            </a:r>
          </a:p>
          <a:p>
            <a:endParaRPr lang="en-GB" sz="1350" dirty="0"/>
          </a:p>
          <a:p>
            <a:pPr algn="just"/>
            <a:r>
              <a:rPr lang="en-GB" sz="1350" dirty="0"/>
              <a:t>The director of the TV show or movie will carefully plan these out using storyboards to get the </a:t>
            </a:r>
            <a:r>
              <a:rPr lang="en-GB" sz="1350" b="1" dirty="0"/>
              <a:t>effect that they want</a:t>
            </a:r>
            <a:r>
              <a:rPr lang="en-GB" sz="1350" dirty="0"/>
              <a:t>. </a:t>
            </a:r>
          </a:p>
          <a:p>
            <a:endParaRPr lang="en-GB" sz="1350" dirty="0"/>
          </a:p>
          <a:p>
            <a:r>
              <a:rPr lang="en-GB" sz="1350" dirty="0"/>
              <a:t>Please read through this website and watch the example videos for each shot  - </a:t>
            </a:r>
            <a:r>
              <a:rPr lang="en-GB" sz="1350" dirty="0">
                <a:hlinkClick r:id="rId5" tooltip="Empire online - Camera Shot styles"/>
              </a:rPr>
              <a:t>Empire online - Camera shot styles</a:t>
            </a:r>
            <a:endParaRPr lang="en-GB" sz="1350" dirty="0"/>
          </a:p>
          <a:p>
            <a:r>
              <a:rPr lang="en-GB" sz="1350" dirty="0"/>
              <a:t>Another site you could use for help is:  </a:t>
            </a:r>
            <a:r>
              <a:rPr lang="en-GB" sz="1350" dirty="0">
                <a:hlinkClick r:id="rId6" tooltip="Filmkaing 101 - Camera Shot types"/>
              </a:rPr>
              <a:t>Filmaking - 101 Camera Shot types</a:t>
            </a:r>
            <a:endParaRPr lang="en-GB" sz="1350" dirty="0"/>
          </a:p>
          <a:p>
            <a:endParaRPr lang="en-GB" sz="1350" dirty="0"/>
          </a:p>
          <a:p>
            <a:r>
              <a:rPr lang="en-GB" sz="1350" dirty="0"/>
              <a:t>If you don’t understand the types of shot or do not like the example on the site, try searching the name of the shot type on YouTube and you will find many examples. </a:t>
            </a:r>
          </a:p>
          <a:p>
            <a:endParaRPr lang="en-GB" sz="1400" dirty="0"/>
          </a:p>
        </p:txBody>
      </p:sp>
      <p:pic>
        <p:nvPicPr>
          <p:cNvPr id="1025" name="Picture 1" descr="page2image34335296">
            <a:extLst>
              <a:ext uri="{FF2B5EF4-FFF2-40B4-BE49-F238E27FC236}">
                <a16:creationId xmlns:a16="http://schemas.microsoft.com/office/drawing/2014/main" id="{B76B3671-6727-824C-978C-347232512BD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1952" y="2732055"/>
            <a:ext cx="1691605" cy="516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95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3"/>
          <a:stretch>
            <a:fillRect/>
          </a:stretch>
        </p:blipFill>
        <p:spPr>
          <a:xfrm>
            <a:off x="0" y="97164"/>
            <a:ext cx="1186249" cy="1186249"/>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4"/>
          <a:stretch>
            <a:fillRect/>
          </a:stretch>
        </p:blipFill>
        <p:spPr>
          <a:xfrm>
            <a:off x="7742810" y="1182439"/>
            <a:ext cx="1870747" cy="285895"/>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1412217" y="11910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
        <p:nvSpPr>
          <p:cNvPr id="12" name="TextBox 11">
            <a:extLst>
              <a:ext uri="{FF2B5EF4-FFF2-40B4-BE49-F238E27FC236}">
                <a16:creationId xmlns:a16="http://schemas.microsoft.com/office/drawing/2014/main" id="{E8B39463-B4A6-174C-9D5B-6255166ABA79}"/>
              </a:ext>
            </a:extLst>
          </p:cNvPr>
          <p:cNvSpPr txBox="1"/>
          <p:nvPr/>
        </p:nvSpPr>
        <p:spPr>
          <a:xfrm>
            <a:off x="172044" y="1233689"/>
            <a:ext cx="7014596" cy="584775"/>
          </a:xfrm>
          <a:prstGeom prst="rect">
            <a:avLst/>
          </a:prstGeom>
          <a:noFill/>
        </p:spPr>
        <p:txBody>
          <a:bodyPr wrap="square" rtlCol="0">
            <a:spAutoFit/>
          </a:bodyPr>
          <a:lstStyle/>
          <a:p>
            <a:r>
              <a:rPr lang="en-GB" sz="3200" dirty="0">
                <a:solidFill>
                  <a:srgbClr val="BD110F"/>
                </a:solidFill>
              </a:rPr>
              <a:t>Your task:</a:t>
            </a:r>
          </a:p>
        </p:txBody>
      </p:sp>
      <p:sp>
        <p:nvSpPr>
          <p:cNvPr id="13" name="Rectangle 12">
            <a:extLst>
              <a:ext uri="{FF2B5EF4-FFF2-40B4-BE49-F238E27FC236}">
                <a16:creationId xmlns:a16="http://schemas.microsoft.com/office/drawing/2014/main" id="{CEDAC3C1-F9DC-5E45-8F16-40B114F8E2F9}"/>
              </a:ext>
            </a:extLst>
          </p:cNvPr>
          <p:cNvSpPr/>
          <p:nvPr/>
        </p:nvSpPr>
        <p:spPr>
          <a:xfrm>
            <a:off x="202441" y="1769036"/>
            <a:ext cx="5432240" cy="5455340"/>
          </a:xfrm>
          <a:prstGeom prst="rect">
            <a:avLst/>
          </a:prstGeom>
        </p:spPr>
        <p:txBody>
          <a:bodyPr wrap="square">
            <a:spAutoFit/>
          </a:bodyPr>
          <a:lstStyle/>
          <a:p>
            <a:r>
              <a:rPr lang="en-GB" sz="1350" dirty="0"/>
              <a:t>Once you have read through the site and watched the examples, I want you to focus on the following:</a:t>
            </a:r>
          </a:p>
          <a:p>
            <a:endParaRPr lang="en-GB" sz="1350" dirty="0"/>
          </a:p>
          <a:p>
            <a:pPr marL="342900" indent="-342900">
              <a:buFont typeface="+mj-lt"/>
              <a:buAutoNum type="arabicPeriod"/>
            </a:pPr>
            <a:r>
              <a:rPr lang="en-GB" sz="1350" b="1" dirty="0"/>
              <a:t>Extreme Close Up </a:t>
            </a:r>
          </a:p>
          <a:p>
            <a:pPr marL="342900" indent="-342900">
              <a:buFont typeface="+mj-lt"/>
              <a:buAutoNum type="arabicPeriod"/>
            </a:pPr>
            <a:r>
              <a:rPr lang="en-GB" sz="1350" b="1" dirty="0"/>
              <a:t>Close Up </a:t>
            </a:r>
          </a:p>
          <a:p>
            <a:pPr marL="342900" indent="-342900">
              <a:buFont typeface="+mj-lt"/>
              <a:buAutoNum type="arabicPeriod"/>
            </a:pPr>
            <a:r>
              <a:rPr lang="en-GB" sz="1350" b="1" dirty="0"/>
              <a:t>Mid Shot </a:t>
            </a:r>
          </a:p>
          <a:p>
            <a:pPr marL="342900" indent="-342900">
              <a:buFont typeface="+mj-lt"/>
              <a:buAutoNum type="arabicPeriod"/>
            </a:pPr>
            <a:r>
              <a:rPr lang="en-GB" sz="1350" b="1" dirty="0"/>
              <a:t>Establishing Shot </a:t>
            </a:r>
          </a:p>
          <a:p>
            <a:pPr marL="342900" indent="-342900">
              <a:buFont typeface="+mj-lt"/>
              <a:buAutoNum type="arabicPeriod"/>
            </a:pPr>
            <a:r>
              <a:rPr lang="en-GB" sz="1350" b="1" dirty="0"/>
              <a:t>Aerial Shot </a:t>
            </a:r>
          </a:p>
          <a:p>
            <a:pPr marL="342900" indent="-342900">
              <a:buFont typeface="+mj-lt"/>
              <a:buAutoNum type="arabicPeriod"/>
            </a:pPr>
            <a:r>
              <a:rPr lang="en-GB" sz="1350" b="1" dirty="0"/>
              <a:t>Over the shoulder shot </a:t>
            </a:r>
          </a:p>
          <a:p>
            <a:pPr marL="342900" indent="-342900">
              <a:buFont typeface="+mj-lt"/>
              <a:buAutoNum type="arabicPeriod"/>
            </a:pPr>
            <a:r>
              <a:rPr lang="en-GB" sz="1350" b="1" dirty="0"/>
              <a:t>Dutch Tilt </a:t>
            </a:r>
          </a:p>
          <a:p>
            <a:pPr marL="342900" indent="-342900">
              <a:buFont typeface="+mj-lt"/>
              <a:buAutoNum type="arabicPeriod"/>
            </a:pPr>
            <a:r>
              <a:rPr lang="en-GB" sz="1350" b="1" dirty="0"/>
              <a:t>Dolly Zoom </a:t>
            </a:r>
          </a:p>
          <a:p>
            <a:pPr marL="342900" indent="-342900">
              <a:buFont typeface="+mj-lt"/>
              <a:buAutoNum type="arabicPeriod"/>
            </a:pPr>
            <a:endParaRPr lang="en-GB" sz="1350" dirty="0"/>
          </a:p>
          <a:p>
            <a:r>
              <a:rPr lang="en-GB" sz="1350" dirty="0"/>
              <a:t>Choose a film to watch. It’s totally up to you. Examples I would choose for this are: </a:t>
            </a:r>
          </a:p>
          <a:p>
            <a:endParaRPr lang="en-GB" sz="1350" dirty="0"/>
          </a:p>
          <a:p>
            <a:r>
              <a:rPr lang="en-GB" sz="1350" b="1" dirty="0"/>
              <a:t>Batman Begins/Dark Knight/Dark Knight Rises Inception</a:t>
            </a:r>
            <a:br>
              <a:rPr lang="en-GB" sz="1350" b="1" dirty="0"/>
            </a:br>
            <a:r>
              <a:rPr lang="en-GB" sz="1350" b="1" dirty="0"/>
              <a:t>Twelve Monkeys</a:t>
            </a:r>
            <a:br>
              <a:rPr lang="en-GB" sz="1350" b="1" dirty="0"/>
            </a:br>
            <a:r>
              <a:rPr lang="en-GB" sz="1350" b="1" dirty="0"/>
              <a:t>Ocean’s Eleven </a:t>
            </a:r>
          </a:p>
          <a:p>
            <a:r>
              <a:rPr lang="en-GB" sz="1350" b="1" dirty="0"/>
              <a:t>Silence of the Lambs </a:t>
            </a:r>
          </a:p>
          <a:p>
            <a:endParaRPr lang="en-GB" sz="1350" dirty="0"/>
          </a:p>
          <a:p>
            <a:r>
              <a:rPr lang="en-GB" sz="1350" dirty="0"/>
              <a:t>For each camera shot I would like to explain what it is in your own words, and provide an example where it is used. I would also like to explain what you think the intended effect of the shot it, where possible. </a:t>
            </a:r>
          </a:p>
          <a:p>
            <a:endParaRPr lang="en-GB" sz="1350" dirty="0"/>
          </a:p>
          <a:p>
            <a:r>
              <a:rPr lang="en-GB" sz="1350" dirty="0"/>
              <a:t> </a:t>
            </a:r>
          </a:p>
          <a:p>
            <a:endParaRPr lang="en-GB" sz="1100" dirty="0"/>
          </a:p>
        </p:txBody>
      </p:sp>
      <p:sp>
        <p:nvSpPr>
          <p:cNvPr id="2" name="Rectangle 1">
            <a:extLst>
              <a:ext uri="{FF2B5EF4-FFF2-40B4-BE49-F238E27FC236}">
                <a16:creationId xmlns:a16="http://schemas.microsoft.com/office/drawing/2014/main" id="{C071ECCE-F484-7244-9316-319A5A9A418B}"/>
              </a:ext>
            </a:extLst>
          </p:cNvPr>
          <p:cNvSpPr/>
          <p:nvPr/>
        </p:nvSpPr>
        <p:spPr>
          <a:xfrm>
            <a:off x="5857103" y="1769036"/>
            <a:ext cx="3756454" cy="4631764"/>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rgbClr val="FF0000"/>
                </a:solidFill>
              </a:rPr>
              <a:t>WAGOLL example </a:t>
            </a:r>
          </a:p>
          <a:p>
            <a:r>
              <a:rPr lang="en-GB" b="1" i="1" dirty="0"/>
              <a:t>Extreme close up – Silence of the lambs</a:t>
            </a:r>
          </a:p>
          <a:p>
            <a:endParaRPr lang="en-GB" b="1" i="1" dirty="0"/>
          </a:p>
          <a:p>
            <a:r>
              <a:rPr lang="en-GB" sz="1400" b="1" dirty="0">
                <a:solidFill>
                  <a:schemeClr val="tx1"/>
                </a:solidFill>
              </a:rPr>
              <a:t>An </a:t>
            </a:r>
            <a:r>
              <a:rPr lang="en-GB" sz="1400" b="1" dirty="0">
                <a:solidFill>
                  <a:srgbClr val="FF0000"/>
                </a:solidFill>
              </a:rPr>
              <a:t>extreme close up shot </a:t>
            </a:r>
            <a:r>
              <a:rPr lang="en-GB" sz="1400" b="1" dirty="0">
                <a:solidFill>
                  <a:schemeClr val="tx1"/>
                </a:solidFill>
              </a:rPr>
              <a:t>is used to show the </a:t>
            </a:r>
            <a:r>
              <a:rPr lang="en-GB" sz="1400" b="1" dirty="0">
                <a:solidFill>
                  <a:srgbClr val="FF0000"/>
                </a:solidFill>
              </a:rPr>
              <a:t>emotion in someone’s face</a:t>
            </a:r>
            <a:r>
              <a:rPr lang="en-GB" sz="1400" b="1" dirty="0">
                <a:solidFill>
                  <a:schemeClr val="tx1"/>
                </a:solidFill>
              </a:rPr>
              <a:t>, e.g. the tears in someone’s eyes or the look of terror. </a:t>
            </a:r>
          </a:p>
          <a:p>
            <a:endParaRPr lang="en-GB" sz="1400" b="1" dirty="0">
              <a:solidFill>
                <a:schemeClr val="tx1"/>
              </a:solidFill>
            </a:endParaRPr>
          </a:p>
          <a:p>
            <a:r>
              <a:rPr lang="en-GB" sz="1400" b="1" dirty="0">
                <a:solidFill>
                  <a:schemeClr val="tx1"/>
                </a:solidFill>
              </a:rPr>
              <a:t>In this example in </a:t>
            </a:r>
            <a:r>
              <a:rPr lang="en-GB" sz="1400" b="1" dirty="0">
                <a:solidFill>
                  <a:srgbClr val="FF0000"/>
                </a:solidFill>
              </a:rPr>
              <a:t>Silence of the Lambs </a:t>
            </a:r>
            <a:r>
              <a:rPr lang="en-GB" sz="1400" b="1" dirty="0">
                <a:solidFill>
                  <a:schemeClr val="tx1"/>
                </a:solidFill>
              </a:rPr>
              <a:t>it is to show the </a:t>
            </a:r>
            <a:r>
              <a:rPr lang="en-GB" sz="1400" b="1" dirty="0">
                <a:solidFill>
                  <a:srgbClr val="FF0000"/>
                </a:solidFill>
              </a:rPr>
              <a:t>look of evil </a:t>
            </a:r>
            <a:r>
              <a:rPr lang="en-GB" sz="1400" b="1" dirty="0">
                <a:solidFill>
                  <a:schemeClr val="tx1"/>
                </a:solidFill>
              </a:rPr>
              <a:t>on </a:t>
            </a:r>
            <a:r>
              <a:rPr lang="en-GB" sz="1400" b="1" dirty="0">
                <a:solidFill>
                  <a:srgbClr val="FF0000"/>
                </a:solidFill>
              </a:rPr>
              <a:t>Hannibal Lector’s face</a:t>
            </a:r>
            <a:r>
              <a:rPr lang="en-GB" sz="1400" b="1" dirty="0">
                <a:solidFill>
                  <a:schemeClr val="tx1"/>
                </a:solidFill>
              </a:rPr>
              <a:t>. The shot actually keeps skipping between the two main characters but every time is returns to Hannibal Lector it is </a:t>
            </a:r>
            <a:r>
              <a:rPr lang="en-GB" sz="1400" b="1" dirty="0">
                <a:solidFill>
                  <a:srgbClr val="FF0000"/>
                </a:solidFill>
              </a:rPr>
              <a:t>even closer</a:t>
            </a:r>
            <a:r>
              <a:rPr lang="en-GB" sz="1400" b="1" dirty="0">
                <a:solidFill>
                  <a:schemeClr val="tx1"/>
                </a:solidFill>
              </a:rPr>
              <a:t>. </a:t>
            </a:r>
          </a:p>
          <a:p>
            <a:endParaRPr lang="en-GB" sz="1400" b="1" dirty="0">
              <a:solidFill>
                <a:schemeClr val="tx1"/>
              </a:solidFill>
            </a:endParaRPr>
          </a:p>
          <a:p>
            <a:r>
              <a:rPr lang="en-GB" sz="1400" b="1" dirty="0">
                <a:solidFill>
                  <a:schemeClr val="tx1"/>
                </a:solidFill>
              </a:rPr>
              <a:t>The aim is to </a:t>
            </a:r>
            <a:r>
              <a:rPr lang="en-GB" sz="1400" b="1" dirty="0">
                <a:solidFill>
                  <a:srgbClr val="FF0000"/>
                </a:solidFill>
              </a:rPr>
              <a:t>suck the audience in </a:t>
            </a:r>
            <a:r>
              <a:rPr lang="en-GB" sz="1400" b="1" dirty="0">
                <a:solidFill>
                  <a:schemeClr val="tx1"/>
                </a:solidFill>
              </a:rPr>
              <a:t>and to feel his </a:t>
            </a:r>
            <a:r>
              <a:rPr lang="en-GB" sz="1400" b="1" dirty="0">
                <a:solidFill>
                  <a:srgbClr val="FF0000"/>
                </a:solidFill>
              </a:rPr>
              <a:t>sinister persona</a:t>
            </a:r>
            <a:r>
              <a:rPr lang="en-GB" sz="1400" b="1" dirty="0">
                <a:solidFill>
                  <a:schemeClr val="tx1"/>
                </a:solidFill>
              </a:rPr>
              <a:t>. </a:t>
            </a:r>
          </a:p>
          <a:p>
            <a:endParaRPr lang="en-GB" sz="1400" dirty="0"/>
          </a:p>
          <a:p>
            <a:r>
              <a:rPr lang="en-GB" sz="1400" dirty="0" err="1"/>
              <a:t>Youtube</a:t>
            </a:r>
            <a:r>
              <a:rPr lang="en-GB" sz="1400" dirty="0"/>
              <a:t> link - </a:t>
            </a:r>
            <a:r>
              <a:rPr lang="en-GB" sz="1400" dirty="0">
                <a:hlinkClick r:id="rId5" tooltip="Extreme clsoe up - Silence of the lambs"/>
              </a:rPr>
              <a:t>Silence of the lambs - Extreme  Close up</a:t>
            </a:r>
            <a:endParaRPr lang="en-GB" sz="1400" dirty="0"/>
          </a:p>
        </p:txBody>
      </p:sp>
    </p:spTree>
    <p:extLst>
      <p:ext uri="{BB962C8B-B14F-4D97-AF65-F5344CB8AC3E}">
        <p14:creationId xmlns:p14="http://schemas.microsoft.com/office/powerpoint/2010/main" val="541923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3"/>
          <a:stretch>
            <a:fillRect/>
          </a:stretch>
        </p:blipFill>
        <p:spPr>
          <a:xfrm>
            <a:off x="0" y="97164"/>
            <a:ext cx="1186249" cy="1186249"/>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4"/>
          <a:stretch>
            <a:fillRect/>
          </a:stretch>
        </p:blipFill>
        <p:spPr>
          <a:xfrm>
            <a:off x="7742810" y="1182439"/>
            <a:ext cx="1870747" cy="285895"/>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1412217" y="11910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
        <p:nvSpPr>
          <p:cNvPr id="12" name="TextBox 11">
            <a:extLst>
              <a:ext uri="{FF2B5EF4-FFF2-40B4-BE49-F238E27FC236}">
                <a16:creationId xmlns:a16="http://schemas.microsoft.com/office/drawing/2014/main" id="{E8B39463-B4A6-174C-9D5B-6255166ABA79}"/>
              </a:ext>
            </a:extLst>
          </p:cNvPr>
          <p:cNvSpPr txBox="1"/>
          <p:nvPr/>
        </p:nvSpPr>
        <p:spPr>
          <a:xfrm>
            <a:off x="172044" y="1233689"/>
            <a:ext cx="7014596" cy="584775"/>
          </a:xfrm>
          <a:prstGeom prst="rect">
            <a:avLst/>
          </a:prstGeom>
          <a:noFill/>
        </p:spPr>
        <p:txBody>
          <a:bodyPr wrap="square" rtlCol="0">
            <a:spAutoFit/>
          </a:bodyPr>
          <a:lstStyle/>
          <a:p>
            <a:r>
              <a:rPr lang="en-GB" sz="3200" dirty="0">
                <a:solidFill>
                  <a:srgbClr val="BD110F"/>
                </a:solidFill>
              </a:rPr>
              <a:t>Topic 2 :Use of sound &amp; music</a:t>
            </a:r>
          </a:p>
        </p:txBody>
      </p:sp>
      <p:sp>
        <p:nvSpPr>
          <p:cNvPr id="13" name="Rectangle 12">
            <a:extLst>
              <a:ext uri="{FF2B5EF4-FFF2-40B4-BE49-F238E27FC236}">
                <a16:creationId xmlns:a16="http://schemas.microsoft.com/office/drawing/2014/main" id="{CEDAC3C1-F9DC-5E45-8F16-40B114F8E2F9}"/>
              </a:ext>
            </a:extLst>
          </p:cNvPr>
          <p:cNvSpPr/>
          <p:nvPr/>
        </p:nvSpPr>
        <p:spPr>
          <a:xfrm>
            <a:off x="190084" y="1818464"/>
            <a:ext cx="9543872" cy="5501506"/>
          </a:xfrm>
          <a:prstGeom prst="rect">
            <a:avLst/>
          </a:prstGeom>
        </p:spPr>
        <p:txBody>
          <a:bodyPr wrap="square">
            <a:spAutoFit/>
          </a:bodyPr>
          <a:lstStyle/>
          <a:p>
            <a:r>
              <a:rPr lang="en-GB" sz="1350" dirty="0"/>
              <a:t>Sound and music are massively important factors in visual products like TV and movies. This is also true in many modern games </a:t>
            </a:r>
            <a:r>
              <a:rPr lang="en-GB" sz="1350" dirty="0" err="1"/>
              <a:t>aswell</a:t>
            </a:r>
            <a:r>
              <a:rPr lang="en-GB" sz="1350" dirty="0"/>
              <a:t> where the music helps to add atmosphere and intensity. </a:t>
            </a:r>
          </a:p>
          <a:p>
            <a:endParaRPr lang="en-GB" sz="1350" dirty="0"/>
          </a:p>
          <a:p>
            <a:r>
              <a:rPr lang="en-GB" sz="1350" b="1" dirty="0"/>
              <a:t>Verisimilitude</a:t>
            </a:r>
            <a:r>
              <a:rPr lang="en-GB" sz="1350" dirty="0"/>
              <a:t> is a term used to describe how realistic a media product is. For example, Saving Private Ryan shows </a:t>
            </a:r>
            <a:r>
              <a:rPr lang="en-GB" sz="1350" b="1" dirty="0"/>
              <a:t>verisimilitude</a:t>
            </a:r>
            <a:r>
              <a:rPr lang="en-GB" sz="1350" dirty="0"/>
              <a:t> through the use of the uniforms, locations, props like guns and vehicles, and the excellent and realistic performances from the actors.</a:t>
            </a:r>
          </a:p>
          <a:p>
            <a:r>
              <a:rPr lang="en-GB" sz="1350" dirty="0"/>
              <a:t> </a:t>
            </a:r>
          </a:p>
          <a:p>
            <a:r>
              <a:rPr lang="en-GB" sz="1350" dirty="0"/>
              <a:t>Music and sound can be extremely useful for this, and can help to create believable world for the audience. </a:t>
            </a:r>
          </a:p>
          <a:p>
            <a:endParaRPr lang="en-GB" sz="1350" dirty="0"/>
          </a:p>
          <a:p>
            <a:r>
              <a:rPr lang="en-GB" sz="1350" dirty="0"/>
              <a:t>There are 2 types of sound that you need to know; </a:t>
            </a:r>
            <a:r>
              <a:rPr lang="en-GB" sz="1350" b="1" dirty="0"/>
              <a:t>diegetic</a:t>
            </a:r>
            <a:r>
              <a:rPr lang="en-GB" sz="1350" dirty="0"/>
              <a:t> and </a:t>
            </a:r>
            <a:r>
              <a:rPr lang="en-GB" sz="1350" b="1" dirty="0"/>
              <a:t>non- diegetic</a:t>
            </a:r>
            <a:r>
              <a:rPr lang="en-GB" sz="1350" dirty="0"/>
              <a:t>. </a:t>
            </a:r>
          </a:p>
          <a:p>
            <a:endParaRPr lang="en-GB" sz="1350" dirty="0"/>
          </a:p>
          <a:p>
            <a:r>
              <a:rPr lang="en-GB" sz="1350" b="1" dirty="0"/>
              <a:t>Diegetic sound </a:t>
            </a:r>
            <a:r>
              <a:rPr lang="en-GB" sz="1350" dirty="0"/>
              <a:t>is those which would be heard on screen, and in that world. In other word’s the characters can hear it too. For example, imagine a scene in a bar or restaurant, where someone is playing the piano. Diegetic sound is the people talking, clinking of glasses, and the music from the piano. This helps to make a world more believable. </a:t>
            </a:r>
          </a:p>
          <a:p>
            <a:endParaRPr lang="en-GB" sz="1350" dirty="0"/>
          </a:p>
          <a:p>
            <a:r>
              <a:rPr lang="en-GB" sz="1350" b="1" dirty="0"/>
              <a:t>Non-diegetic sound </a:t>
            </a:r>
            <a:r>
              <a:rPr lang="en-GB" sz="1350" dirty="0"/>
              <a:t>is any sound that you add in afterwards. This is most commonly music that is added in over the top, but also sound effects like a punching sound. As you know the punching sounds in boxing films make it less realistic. The same could be for music but the best films have scores written by composers which are suitable for the movie. For example, Braveheart has music featuring a lot of bagpipes music because it is set in Scotland. This kind of music can add a lot of emotion and suspense to a movie, and without it the film does not have the same impact. </a:t>
            </a:r>
          </a:p>
          <a:p>
            <a:endParaRPr lang="en-GB" sz="1350" dirty="0"/>
          </a:p>
          <a:p>
            <a:r>
              <a:rPr lang="en-GB" sz="1350" dirty="0"/>
              <a:t>There is more on this </a:t>
            </a:r>
            <a:r>
              <a:rPr lang="en-GB" sz="1350" dirty="0" err="1"/>
              <a:t>youtube</a:t>
            </a:r>
            <a:r>
              <a:rPr lang="en-GB" sz="1350" dirty="0"/>
              <a:t> video - </a:t>
            </a:r>
            <a:r>
              <a:rPr lang="en-GB" sz="1350" dirty="0">
                <a:hlinkClick r:id="rId5" tooltip="Sound - Diagetic &amp; non diagetic"/>
              </a:rPr>
              <a:t>Sound - Diagetic &amp; non diagetic</a:t>
            </a:r>
            <a:endParaRPr lang="en-GB" sz="1350" dirty="0"/>
          </a:p>
          <a:p>
            <a:endParaRPr lang="en-GB" sz="1400" dirty="0"/>
          </a:p>
          <a:p>
            <a:endParaRPr lang="en-GB" sz="1350" dirty="0"/>
          </a:p>
          <a:p>
            <a:endParaRPr lang="en-GB" sz="1350" dirty="0"/>
          </a:p>
          <a:p>
            <a:endParaRPr lang="en-GB" sz="1350" dirty="0"/>
          </a:p>
          <a:p>
            <a:endParaRPr lang="en-GB" sz="1350" dirty="0"/>
          </a:p>
        </p:txBody>
      </p:sp>
    </p:spTree>
    <p:extLst>
      <p:ext uri="{BB962C8B-B14F-4D97-AF65-F5344CB8AC3E}">
        <p14:creationId xmlns:p14="http://schemas.microsoft.com/office/powerpoint/2010/main" val="235522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3"/>
          <a:stretch>
            <a:fillRect/>
          </a:stretch>
        </p:blipFill>
        <p:spPr>
          <a:xfrm>
            <a:off x="0" y="97164"/>
            <a:ext cx="1186249" cy="1186249"/>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4"/>
          <a:stretch>
            <a:fillRect/>
          </a:stretch>
        </p:blipFill>
        <p:spPr>
          <a:xfrm>
            <a:off x="7742810" y="1182439"/>
            <a:ext cx="1870747" cy="285895"/>
          </a:xfrm>
          <a:prstGeom prst="rect">
            <a:avLst/>
          </a:prstGeom>
        </p:spPr>
      </p:pic>
      <p:sp>
        <p:nvSpPr>
          <p:cNvPr id="10" name="TextBox 9">
            <a:extLst>
              <a:ext uri="{FF2B5EF4-FFF2-40B4-BE49-F238E27FC236}">
                <a16:creationId xmlns:a16="http://schemas.microsoft.com/office/drawing/2014/main" id="{D518A0B7-0325-754A-B907-DBE927D489CC}"/>
              </a:ext>
            </a:extLst>
          </p:cNvPr>
          <p:cNvSpPr txBox="1"/>
          <p:nvPr/>
        </p:nvSpPr>
        <p:spPr>
          <a:xfrm>
            <a:off x="1412217" y="11910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
        <p:nvSpPr>
          <p:cNvPr id="12" name="TextBox 11">
            <a:extLst>
              <a:ext uri="{FF2B5EF4-FFF2-40B4-BE49-F238E27FC236}">
                <a16:creationId xmlns:a16="http://schemas.microsoft.com/office/drawing/2014/main" id="{E8B39463-B4A6-174C-9D5B-6255166ABA79}"/>
              </a:ext>
            </a:extLst>
          </p:cNvPr>
          <p:cNvSpPr txBox="1"/>
          <p:nvPr/>
        </p:nvSpPr>
        <p:spPr>
          <a:xfrm>
            <a:off x="172044" y="1233689"/>
            <a:ext cx="7014596" cy="584775"/>
          </a:xfrm>
          <a:prstGeom prst="rect">
            <a:avLst/>
          </a:prstGeom>
          <a:noFill/>
        </p:spPr>
        <p:txBody>
          <a:bodyPr wrap="square" rtlCol="0">
            <a:spAutoFit/>
          </a:bodyPr>
          <a:lstStyle/>
          <a:p>
            <a:r>
              <a:rPr lang="en-GB" sz="3200" dirty="0">
                <a:solidFill>
                  <a:srgbClr val="BD110F"/>
                </a:solidFill>
              </a:rPr>
              <a:t>Topic 2 :Use of sound &amp; music</a:t>
            </a:r>
          </a:p>
        </p:txBody>
      </p:sp>
      <p:sp>
        <p:nvSpPr>
          <p:cNvPr id="13" name="Rectangle 12">
            <a:extLst>
              <a:ext uri="{FF2B5EF4-FFF2-40B4-BE49-F238E27FC236}">
                <a16:creationId xmlns:a16="http://schemas.microsoft.com/office/drawing/2014/main" id="{CEDAC3C1-F9DC-5E45-8F16-40B114F8E2F9}"/>
              </a:ext>
            </a:extLst>
          </p:cNvPr>
          <p:cNvSpPr/>
          <p:nvPr/>
        </p:nvSpPr>
        <p:spPr>
          <a:xfrm>
            <a:off x="190084" y="1818464"/>
            <a:ext cx="9543872" cy="6117059"/>
          </a:xfrm>
          <a:prstGeom prst="rect">
            <a:avLst/>
          </a:prstGeom>
        </p:spPr>
        <p:txBody>
          <a:bodyPr wrap="square">
            <a:spAutoFit/>
          </a:bodyPr>
          <a:lstStyle/>
          <a:p>
            <a:r>
              <a:rPr lang="en-GB" sz="1350" dirty="0"/>
              <a:t>Imagine a horror film with no eerie music, or a film like Gladiator without that intense music behind it.  There is some useful discussion here:  </a:t>
            </a:r>
            <a:r>
              <a:rPr lang="en-GB" sz="1350" dirty="0">
                <a:hlinkClick r:id="rId5" tooltip="The power of music in film"/>
              </a:rPr>
              <a:t>The power of music in film</a:t>
            </a:r>
            <a:endParaRPr lang="en-GB" sz="1350" dirty="0"/>
          </a:p>
          <a:p>
            <a:endParaRPr lang="en-GB" sz="1350" dirty="0"/>
          </a:p>
          <a:p>
            <a:r>
              <a:rPr lang="en-GB" sz="1350" dirty="0"/>
              <a:t>The last 2 winners of the Academy Award for best music in a movie were Joker, and Black Panther. These are both essentially comic book movies but the scores help to create a big effect on the audience. Joker helps to create the uneasy feeling and the psychological issues the lead role is experiencing. Black Panther features a lot of African music which helps make the film more believable due to its setting in Wakanda. </a:t>
            </a:r>
          </a:p>
          <a:p>
            <a:endParaRPr lang="en-GB" sz="1350" dirty="0"/>
          </a:p>
          <a:p>
            <a:r>
              <a:rPr lang="en-GB" sz="1350" dirty="0"/>
              <a:t>There are excellent examples of how music can change a scene: </a:t>
            </a:r>
            <a:r>
              <a:rPr lang="en-GB" sz="1350" dirty="0">
                <a:hlinkClick r:id="rId6" tooltip="LOTD - How music changes the scence"/>
              </a:rPr>
              <a:t>LOTD - How music changes the scence</a:t>
            </a:r>
            <a:r>
              <a:rPr lang="en-GB" sz="1350" dirty="0"/>
              <a:t>.  </a:t>
            </a:r>
            <a:r>
              <a:rPr lang="en-GB" sz="1350" dirty="0">
                <a:hlinkClick r:id="rId7" tooltip="How music changes films"/>
              </a:rPr>
              <a:t>How music changes films</a:t>
            </a:r>
            <a:endParaRPr lang="en-GB" sz="1350" dirty="0"/>
          </a:p>
          <a:p>
            <a:endParaRPr lang="en-GB" sz="1350" dirty="0"/>
          </a:p>
          <a:p>
            <a:r>
              <a:rPr lang="en-GB" sz="1350" dirty="0"/>
              <a:t> Example of top 10 film scores  are here: </a:t>
            </a:r>
            <a:r>
              <a:rPr lang="en-GB" sz="1350" dirty="0">
                <a:hlinkClick r:id="rId8" tooltip="Top 10 film instrutmentals"/>
              </a:rPr>
              <a:t>Top 10 film instrutmentals</a:t>
            </a:r>
            <a:endParaRPr lang="en-GB" sz="1350" dirty="0"/>
          </a:p>
          <a:p>
            <a:endParaRPr lang="en-GB" sz="1350" dirty="0"/>
          </a:p>
          <a:p>
            <a:r>
              <a:rPr lang="en-GB" sz="1600" b="1" dirty="0"/>
              <a:t>Your task:</a:t>
            </a:r>
          </a:p>
          <a:p>
            <a:r>
              <a:rPr lang="en-GB" sz="1350" dirty="0"/>
              <a:t>I would like you to obviously read all of the above, and watch the two videos. </a:t>
            </a:r>
          </a:p>
          <a:p>
            <a:endParaRPr lang="en-GB" sz="1350" dirty="0"/>
          </a:p>
          <a:p>
            <a:r>
              <a:rPr lang="en-GB" sz="1350" dirty="0"/>
              <a:t>Next, choose a film to watch and I would like you to describe in about 250- 500 words an example of: </a:t>
            </a:r>
          </a:p>
          <a:p>
            <a:pPr marL="285750" indent="-285750">
              <a:buFont typeface="Arial" panose="020B0604020202020204" pitchFamily="34" charset="0"/>
              <a:buChar char="•"/>
            </a:pPr>
            <a:r>
              <a:rPr lang="en-GB" sz="1350" b="1" dirty="0"/>
              <a:t>Diegetic sound </a:t>
            </a:r>
          </a:p>
          <a:p>
            <a:pPr marL="285750" indent="-285750">
              <a:buFont typeface="Arial" panose="020B0604020202020204" pitchFamily="34" charset="0"/>
              <a:buChar char="•"/>
            </a:pPr>
            <a:r>
              <a:rPr lang="en-GB" sz="1350" b="1" dirty="0"/>
              <a:t>Non-diegetic sound </a:t>
            </a:r>
          </a:p>
          <a:p>
            <a:pPr marL="285750" indent="-285750">
              <a:buFont typeface="Arial" panose="020B0604020202020204" pitchFamily="34" charset="0"/>
              <a:buChar char="•"/>
            </a:pPr>
            <a:endParaRPr lang="en-GB" sz="1350" dirty="0"/>
          </a:p>
          <a:p>
            <a:r>
              <a:rPr lang="en-GB" sz="1350" dirty="0"/>
              <a:t>How the music helps to make the film: </a:t>
            </a:r>
          </a:p>
          <a:p>
            <a:r>
              <a:rPr lang="en-GB" sz="1350" dirty="0"/>
              <a:t>a)  More believable </a:t>
            </a:r>
          </a:p>
          <a:p>
            <a:r>
              <a:rPr lang="en-GB" sz="1350" dirty="0"/>
              <a:t>b)  Have some sort of effect on the audience (how does it make you feel?) </a:t>
            </a:r>
          </a:p>
          <a:p>
            <a:endParaRPr lang="en-GB" sz="1350" dirty="0"/>
          </a:p>
          <a:p>
            <a:endParaRPr lang="en-GB" sz="1350" dirty="0"/>
          </a:p>
          <a:p>
            <a:endParaRPr lang="en-GB" sz="1350" dirty="0"/>
          </a:p>
          <a:p>
            <a:endParaRPr lang="en-GB" sz="1350" dirty="0"/>
          </a:p>
          <a:p>
            <a:endParaRPr lang="en-GB" sz="1350" dirty="0"/>
          </a:p>
          <a:p>
            <a:endParaRPr lang="en-GB" sz="1350" dirty="0"/>
          </a:p>
          <a:p>
            <a:endParaRPr lang="en-GB" sz="1350" dirty="0"/>
          </a:p>
        </p:txBody>
      </p:sp>
    </p:spTree>
    <p:extLst>
      <p:ext uri="{BB962C8B-B14F-4D97-AF65-F5344CB8AC3E}">
        <p14:creationId xmlns:p14="http://schemas.microsoft.com/office/powerpoint/2010/main" val="683281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F0D7EA0-CDDE-C64E-9712-A917BD2A80F5}"/>
              </a:ext>
            </a:extLst>
          </p:cNvPr>
          <p:cNvPicPr>
            <a:picLocks noChangeAspect="1"/>
          </p:cNvPicPr>
          <p:nvPr/>
        </p:nvPicPr>
        <p:blipFill>
          <a:blip r:embed="rId2"/>
          <a:stretch>
            <a:fillRect/>
          </a:stretch>
        </p:blipFill>
        <p:spPr>
          <a:xfrm>
            <a:off x="172044" y="50738"/>
            <a:ext cx="1505291" cy="1505291"/>
          </a:xfrm>
          <a:prstGeom prst="rect">
            <a:avLst/>
          </a:prstGeom>
        </p:spPr>
      </p:pic>
      <p:pic>
        <p:nvPicPr>
          <p:cNvPr id="9" name="Picture 8">
            <a:extLst>
              <a:ext uri="{FF2B5EF4-FFF2-40B4-BE49-F238E27FC236}">
                <a16:creationId xmlns:a16="http://schemas.microsoft.com/office/drawing/2014/main" id="{58918139-4EEA-3449-BC04-9320E8297EE8}"/>
              </a:ext>
            </a:extLst>
          </p:cNvPr>
          <p:cNvPicPr>
            <a:picLocks noChangeAspect="1"/>
          </p:cNvPicPr>
          <p:nvPr/>
        </p:nvPicPr>
        <p:blipFill>
          <a:blip r:embed="rId3"/>
          <a:stretch>
            <a:fillRect/>
          </a:stretch>
        </p:blipFill>
        <p:spPr>
          <a:xfrm>
            <a:off x="7218742" y="6099879"/>
            <a:ext cx="2483111" cy="379479"/>
          </a:xfrm>
          <a:prstGeom prst="rect">
            <a:avLst/>
          </a:prstGeom>
        </p:spPr>
      </p:pic>
      <p:sp>
        <p:nvSpPr>
          <p:cNvPr id="20" name="Rounded Rectangle 19">
            <a:extLst>
              <a:ext uri="{FF2B5EF4-FFF2-40B4-BE49-F238E27FC236}">
                <a16:creationId xmlns:a16="http://schemas.microsoft.com/office/drawing/2014/main" id="{D68F1013-D87A-234E-B0AB-BD18239B83AE}"/>
              </a:ext>
            </a:extLst>
          </p:cNvPr>
          <p:cNvSpPr/>
          <p:nvPr/>
        </p:nvSpPr>
        <p:spPr>
          <a:xfrm>
            <a:off x="172044" y="5992171"/>
            <a:ext cx="6896021" cy="59489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t>If you require any support or have any questions, the contact detail for subject staff are: </a:t>
            </a:r>
          </a:p>
          <a:p>
            <a:r>
              <a:rPr lang="en-GB" sz="1400" b="1" dirty="0"/>
              <a:t>Mrs N O’Neill  </a:t>
            </a:r>
            <a:r>
              <a:rPr lang="en-GB" sz="1400" b="1" dirty="0" err="1"/>
              <a:t>n.oneill@hollylodge.liverpool.sch.uk</a:t>
            </a:r>
            <a:endParaRPr lang="en-GB" sz="1400" b="1" dirty="0"/>
          </a:p>
        </p:txBody>
      </p:sp>
      <p:sp>
        <p:nvSpPr>
          <p:cNvPr id="23" name="Rectangle 22"/>
          <p:cNvSpPr/>
          <p:nvPr/>
        </p:nvSpPr>
        <p:spPr>
          <a:xfrm>
            <a:off x="235607" y="2273591"/>
            <a:ext cx="7709787" cy="3831818"/>
          </a:xfrm>
          <a:prstGeom prst="rect">
            <a:avLst/>
          </a:prstGeom>
        </p:spPr>
        <p:txBody>
          <a:bodyPr wrap="square">
            <a:spAutoFit/>
          </a:bodyPr>
          <a:lstStyle/>
          <a:p>
            <a:r>
              <a:rPr lang="en-GB" sz="1350" b="1" dirty="0"/>
              <a:t>Make a poster to learn the different aspects of Media Language:</a:t>
            </a:r>
            <a:r>
              <a:rPr lang="en-GB" sz="1350" dirty="0"/>
              <a:t> Cinematography, Lighting, Mise-</a:t>
            </a:r>
            <a:r>
              <a:rPr lang="en-GB" sz="1350" dirty="0" err="1"/>
              <a:t>en</a:t>
            </a:r>
            <a:r>
              <a:rPr lang="en-GB" sz="1350" dirty="0"/>
              <a:t>-scene, Editing, Sound, Aesthetics, Representations, Contexts (</a:t>
            </a:r>
          </a:p>
          <a:p>
            <a:endParaRPr lang="en-GB" sz="1350" dirty="0"/>
          </a:p>
          <a:p>
            <a:r>
              <a:rPr lang="en-GB" sz="1350" i="1" dirty="0"/>
              <a:t>NB. My friend uses Christopher Lee makes (popcorn) extremely salty and rather crunchy.)</a:t>
            </a:r>
          </a:p>
          <a:p>
            <a:endParaRPr lang="en-GB" sz="1350" dirty="0"/>
          </a:p>
          <a:p>
            <a:r>
              <a:rPr lang="en-GB" sz="1350" b="1" dirty="0"/>
              <a:t>Watch a film or TV programme.</a:t>
            </a:r>
            <a:r>
              <a:rPr lang="en-GB" sz="1350" dirty="0"/>
              <a:t> Make notes about how the director presents the protagonist/antagonist. Consider the different aspects of Media Language.  Identify the way shot types and how/why they are used.</a:t>
            </a:r>
          </a:p>
          <a:p>
            <a:endParaRPr lang="en-GB" sz="1350" dirty="0"/>
          </a:p>
          <a:p>
            <a:r>
              <a:rPr lang="en-GB" sz="1350" b="1" dirty="0"/>
              <a:t> Create an account on Canva</a:t>
            </a:r>
            <a:r>
              <a:rPr lang="en-GB" sz="1350" dirty="0"/>
              <a:t> (free without the premium services). Create media texts such as magazine covers, newspaper covers, film posters, adverts (make up some products?!).</a:t>
            </a:r>
          </a:p>
          <a:p>
            <a:r>
              <a:rPr lang="en-GB" sz="1350" b="1" dirty="0"/>
              <a:t> </a:t>
            </a:r>
            <a:endParaRPr lang="en-GB" sz="1350" dirty="0"/>
          </a:p>
          <a:p>
            <a:r>
              <a:rPr lang="en-GB" sz="1350" b="1" dirty="0"/>
              <a:t>Read newspaper articles on the same topic from different newspapers</a:t>
            </a:r>
            <a:r>
              <a:rPr lang="en-GB" sz="1350" dirty="0"/>
              <a:t> Left or right wing? Quality or popular tabloid? What kind of language techniques do they use? How do they use images?</a:t>
            </a:r>
          </a:p>
          <a:p>
            <a:r>
              <a:rPr lang="en-GB" sz="1350" b="1" dirty="0"/>
              <a:t> </a:t>
            </a:r>
            <a:endParaRPr lang="en-GB" sz="1350" dirty="0"/>
          </a:p>
          <a:p>
            <a:r>
              <a:rPr lang="en-GB" sz="1350" b="1" dirty="0"/>
              <a:t>Read some adverts.</a:t>
            </a:r>
            <a:r>
              <a:rPr lang="en-GB" sz="1350" dirty="0"/>
              <a:t> How do they use ‘media language’ to get their message across? What is the preferred reading? Negotiated reading? Oppositional reading?</a:t>
            </a:r>
          </a:p>
          <a:p>
            <a:r>
              <a:rPr lang="en-GB" sz="1350" dirty="0"/>
              <a:t> </a:t>
            </a:r>
          </a:p>
          <a:p>
            <a:endParaRPr lang="en-GB" sz="1350" dirty="0"/>
          </a:p>
        </p:txBody>
      </p:sp>
      <p:pic>
        <p:nvPicPr>
          <p:cNvPr id="17" name="Picture 4" descr="Image result for digital media">
            <a:extLst>
              <a:ext uri="{FF2B5EF4-FFF2-40B4-BE49-F238E27FC236}">
                <a16:creationId xmlns:a16="http://schemas.microsoft.com/office/drawing/2014/main" id="{7955F895-58D6-754C-8119-3C73399D1EE6}"/>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0" b="99111" l="9778" r="89778"/>
                    </a14:imgEffect>
                  </a14:imgLayer>
                </a14:imgProps>
              </a:ext>
              <a:ext uri="{28A0092B-C50C-407E-A947-70E740481C1C}">
                <a14:useLocalDpi xmlns:a14="http://schemas.microsoft.com/office/drawing/2010/main" val="0"/>
              </a:ext>
            </a:extLst>
          </a:blip>
          <a:srcRect/>
          <a:stretch>
            <a:fillRect/>
          </a:stretch>
        </p:blipFill>
        <p:spPr bwMode="auto">
          <a:xfrm>
            <a:off x="7390194" y="2390889"/>
            <a:ext cx="2575977" cy="257597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B8C2B86C-454E-564A-8739-C7BA0A5F4060}"/>
              </a:ext>
            </a:extLst>
          </p:cNvPr>
          <p:cNvSpPr txBox="1"/>
          <p:nvPr/>
        </p:nvSpPr>
        <p:spPr>
          <a:xfrm>
            <a:off x="235607" y="1573968"/>
            <a:ext cx="7981635" cy="646331"/>
          </a:xfrm>
          <a:prstGeom prst="rect">
            <a:avLst/>
          </a:prstGeom>
          <a:noFill/>
        </p:spPr>
        <p:txBody>
          <a:bodyPr wrap="square" rtlCol="0">
            <a:spAutoFit/>
          </a:bodyPr>
          <a:lstStyle/>
          <a:p>
            <a:r>
              <a:rPr lang="en-GB" sz="3600" dirty="0">
                <a:solidFill>
                  <a:srgbClr val="BD110F"/>
                </a:solidFill>
              </a:rPr>
              <a:t>Tasks to keep your media brain going..</a:t>
            </a:r>
          </a:p>
        </p:txBody>
      </p:sp>
      <p:pic>
        <p:nvPicPr>
          <p:cNvPr id="11" name="Picture 10">
            <a:extLst>
              <a:ext uri="{FF2B5EF4-FFF2-40B4-BE49-F238E27FC236}">
                <a16:creationId xmlns:a16="http://schemas.microsoft.com/office/drawing/2014/main" id="{81279D68-DCF9-0149-A715-5560F0808438}"/>
              </a:ext>
            </a:extLst>
          </p:cNvPr>
          <p:cNvPicPr>
            <a:picLocks noChangeAspect="1"/>
          </p:cNvPicPr>
          <p:nvPr/>
        </p:nvPicPr>
        <p:blipFill>
          <a:blip r:embed="rId3"/>
          <a:stretch>
            <a:fillRect/>
          </a:stretch>
        </p:blipFill>
        <p:spPr>
          <a:xfrm>
            <a:off x="7742810" y="1182439"/>
            <a:ext cx="1870747" cy="285895"/>
          </a:xfrm>
          <a:prstGeom prst="rect">
            <a:avLst/>
          </a:prstGeom>
        </p:spPr>
      </p:pic>
      <p:sp>
        <p:nvSpPr>
          <p:cNvPr id="12" name="TextBox 11">
            <a:extLst>
              <a:ext uri="{FF2B5EF4-FFF2-40B4-BE49-F238E27FC236}">
                <a16:creationId xmlns:a16="http://schemas.microsoft.com/office/drawing/2014/main" id="{CA90963A-0416-FB44-862B-2649953B0F62}"/>
              </a:ext>
            </a:extLst>
          </p:cNvPr>
          <p:cNvSpPr txBox="1"/>
          <p:nvPr/>
        </p:nvSpPr>
        <p:spPr>
          <a:xfrm>
            <a:off x="1412217" y="119104"/>
            <a:ext cx="8321739" cy="1138773"/>
          </a:xfrm>
          <a:prstGeom prst="rect">
            <a:avLst/>
          </a:prstGeom>
          <a:noFill/>
        </p:spPr>
        <p:txBody>
          <a:bodyPr wrap="square" rtlCol="0">
            <a:spAutoFit/>
          </a:bodyPr>
          <a:lstStyle/>
          <a:p>
            <a:pPr algn="r"/>
            <a:r>
              <a:rPr lang="en-GB" sz="3200" b="1" dirty="0"/>
              <a:t>Level 3 Cambridge Technical </a:t>
            </a:r>
          </a:p>
          <a:p>
            <a:pPr algn="r"/>
            <a:r>
              <a:rPr lang="en-GB" sz="2800" b="1" dirty="0"/>
              <a:t>in</a:t>
            </a:r>
            <a:r>
              <a:rPr lang="en-GB" sz="3600" b="1" dirty="0"/>
              <a:t> Digital Media</a:t>
            </a:r>
          </a:p>
        </p:txBody>
      </p:sp>
    </p:spTree>
    <p:extLst>
      <p:ext uri="{BB962C8B-B14F-4D97-AF65-F5344CB8AC3E}">
        <p14:creationId xmlns:p14="http://schemas.microsoft.com/office/powerpoint/2010/main" val="2232737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TotalTime>
  <Words>1679</Words>
  <Application>Microsoft Macintosh PowerPoint</Application>
  <PresentationFormat>A4 Paper (210x297 mm)</PresentationFormat>
  <Paragraphs>138</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ONeill</dc:creator>
  <cp:lastModifiedBy>njphennah@gmail.com</cp:lastModifiedBy>
  <cp:revision>27</cp:revision>
  <dcterms:created xsi:type="dcterms:W3CDTF">2019-10-02T19:41:03Z</dcterms:created>
  <dcterms:modified xsi:type="dcterms:W3CDTF">2020-06-29T19:46:38Z</dcterms:modified>
</cp:coreProperties>
</file>