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1" r:id="rId2"/>
    <p:sldId id="283" r:id="rId3"/>
    <p:sldId id="284" r:id="rId4"/>
    <p:sldId id="277" r:id="rId5"/>
    <p:sldId id="275" r:id="rId6"/>
    <p:sldId id="262" r:id="rId7"/>
    <p:sldId id="280" r:id="rId8"/>
    <p:sldId id="279" r:id="rId9"/>
    <p:sldId id="281" r:id="rId10"/>
    <p:sldId id="287" r:id="rId11"/>
    <p:sldId id="285" r:id="rId12"/>
    <p:sldId id="286" r:id="rId13"/>
    <p:sldId id="267" r:id="rId14"/>
    <p:sldId id="282" r:id="rId15"/>
    <p:sldId id="276" r:id="rId16"/>
    <p:sldId id="265" r:id="rId17"/>
    <p:sldId id="268" r:id="rId18"/>
    <p:sldId id="288" r:id="rId19"/>
    <p:sldId id="270" r:id="rId20"/>
    <p:sldId id="289"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50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3061"/>
  </p:normalViewPr>
  <p:slideViewPr>
    <p:cSldViewPr snapToGrid="0">
      <p:cViewPr varScale="1">
        <p:scale>
          <a:sx n="108" d="100"/>
          <a:sy n="108" d="100"/>
        </p:scale>
        <p:origin x="618" y="78"/>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D98DD-7ECA-41BF-A657-986A51F0DB83}" type="datetimeFigureOut">
              <a:rPr lang="en-GB" smtClean="0"/>
              <a:t>18/06/2020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52BBA-E922-42B9-9000-2D2DE2203200}" type="slidenum">
              <a:rPr lang="en-GB" smtClean="0"/>
              <a:t>‹#›</a:t>
            </a:fld>
            <a:endParaRPr lang="en-GB"/>
          </a:p>
        </p:txBody>
      </p:sp>
    </p:spTree>
    <p:extLst>
      <p:ext uri="{BB962C8B-B14F-4D97-AF65-F5344CB8AC3E}">
        <p14:creationId xmlns:p14="http://schemas.microsoft.com/office/powerpoint/2010/main" val="289956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9</a:t>
            </a:fld>
            <a:endParaRPr lang="en-GB"/>
          </a:p>
        </p:txBody>
      </p:sp>
    </p:spTree>
    <p:extLst>
      <p:ext uri="{BB962C8B-B14F-4D97-AF65-F5344CB8AC3E}">
        <p14:creationId xmlns:p14="http://schemas.microsoft.com/office/powerpoint/2010/main" val="292285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52BBA-E922-42B9-9000-2D2DE2203200}" type="slidenum">
              <a:rPr lang="en-GB" smtClean="0"/>
              <a:t>15</a:t>
            </a:fld>
            <a:endParaRPr lang="en-GB"/>
          </a:p>
        </p:txBody>
      </p:sp>
    </p:spTree>
    <p:extLst>
      <p:ext uri="{BB962C8B-B14F-4D97-AF65-F5344CB8AC3E}">
        <p14:creationId xmlns:p14="http://schemas.microsoft.com/office/powerpoint/2010/main" val="138690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17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4770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1330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875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0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4707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875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2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470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730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4127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F88B8672-7FBE-064C-995A-F3DE011B23D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68758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vimeo.com/417742462/e3333f26a9"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0383/08affd3e83"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7E4B5-C691-4D46-8938-B2F4BA203F01}"/>
              </a:ext>
            </a:extLst>
          </p:cNvPr>
          <p:cNvPicPr>
            <a:picLocks noChangeAspect="1"/>
          </p:cNvPicPr>
          <p:nvPr/>
        </p:nvPicPr>
        <p:blipFill>
          <a:blip r:embed="rId2"/>
          <a:stretch>
            <a:fillRect/>
          </a:stretch>
        </p:blipFill>
        <p:spPr>
          <a:xfrm>
            <a:off x="6785812" y="1773602"/>
            <a:ext cx="4561221" cy="4232813"/>
          </a:xfrm>
          <a:prstGeom prst="rect">
            <a:avLst/>
          </a:prstGeom>
        </p:spPr>
      </p:pic>
      <p:sp>
        <p:nvSpPr>
          <p:cNvPr id="4" name="Rectangle 7">
            <a:extLst>
              <a:ext uri="{FF2B5EF4-FFF2-40B4-BE49-F238E27FC236}">
                <a16:creationId xmlns:a16="http://schemas.microsoft.com/office/drawing/2014/main" id="{F06408AA-7A71-ED44-BDBC-00FF15504DEA}"/>
              </a:ext>
            </a:extLst>
          </p:cNvPr>
          <p:cNvSpPr/>
          <p:nvPr/>
        </p:nvSpPr>
        <p:spPr>
          <a:xfrm>
            <a:off x="164892" y="4313177"/>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What is normal anyway?</a:t>
            </a:r>
          </a:p>
        </p:txBody>
      </p:sp>
      <p:pic>
        <p:nvPicPr>
          <p:cNvPr id="5" name="Picture 4" descr="A close up of a sign&#10;&#10;Description automatically generated">
            <a:extLst>
              <a:ext uri="{FF2B5EF4-FFF2-40B4-BE49-F238E27FC236}">
                <a16:creationId xmlns:a16="http://schemas.microsoft.com/office/drawing/2014/main" id="{252CC208-1315-5847-BC25-42E7A39E28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630" y="195986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879" y="1301082"/>
            <a:ext cx="10530067"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Transforming you into </a:t>
            </a:r>
            <a:r>
              <a:rPr lang="en-US" sz="3600" b="1">
                <a:solidFill>
                  <a:schemeClr val="tx1">
                    <a:lumMod val="75000"/>
                    <a:lumOff val="25000"/>
                  </a:schemeClr>
                </a:solidFill>
                <a:latin typeface="Calibri" panose="020F0502020204030204" pitchFamily="34" charset="0"/>
                <a:cs typeface="Calibri" panose="020F0502020204030204" pitchFamily="34" charset="0"/>
              </a:rPr>
              <a:t>a superhero </a:t>
            </a:r>
            <a:r>
              <a:rPr lang="en-US" sz="3600" b="1" dirty="0">
                <a:solidFill>
                  <a:schemeClr val="tx1">
                    <a:lumMod val="75000"/>
                    <a:lumOff val="25000"/>
                  </a:schemeClr>
                </a:solidFill>
                <a:latin typeface="Calibri" panose="020F0502020204030204" pitchFamily="34" charset="0"/>
                <a:cs typeface="Calibri" panose="020F0502020204030204" pitchFamily="34" charset="0"/>
              </a:rPr>
              <a:t>– your uniform</a:t>
            </a:r>
          </a:p>
        </p:txBody>
      </p:sp>
      <p:pic>
        <p:nvPicPr>
          <p:cNvPr id="5" name="Picture 4" descr="A picture containing shirt, hat, umbrella&#10;&#10;Description automatically generated">
            <a:extLst>
              <a:ext uri="{FF2B5EF4-FFF2-40B4-BE49-F238E27FC236}">
                <a16:creationId xmlns:a16="http://schemas.microsoft.com/office/drawing/2014/main" id="{6C4E5B4C-9E94-A244-8E9C-CE30CD9EF9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5252" y="1947413"/>
            <a:ext cx="5389266" cy="4910587"/>
          </a:xfrm>
          <a:prstGeom prst="rect">
            <a:avLst/>
          </a:prstGeom>
        </p:spPr>
      </p:pic>
    </p:spTree>
    <p:extLst>
      <p:ext uri="{BB962C8B-B14F-4D97-AF65-F5344CB8AC3E}">
        <p14:creationId xmlns:p14="http://schemas.microsoft.com/office/powerpoint/2010/main" val="17816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764" y="1462307"/>
            <a:ext cx="8933180"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Some of the things that people often say when they get to secondary schools are:</a:t>
            </a:r>
          </a:p>
        </p:txBody>
      </p:sp>
      <p:sp>
        <p:nvSpPr>
          <p:cNvPr id="3" name="TextBox 2"/>
          <p:cNvSpPr txBox="1"/>
          <p:nvPr/>
        </p:nvSpPr>
        <p:spPr>
          <a:xfrm>
            <a:off x="544764" y="3852987"/>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say I am unique but don’t let me express it!’</a:t>
            </a:r>
          </a:p>
        </p:txBody>
      </p:sp>
      <p:sp>
        <p:nvSpPr>
          <p:cNvPr id="4" name="TextBox 3"/>
          <p:cNvSpPr txBox="1"/>
          <p:nvPr/>
        </p:nvSpPr>
        <p:spPr>
          <a:xfrm>
            <a:off x="544764" y="4738639"/>
            <a:ext cx="8064500"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‘What’s the big deal about uniform – why is it so strict? Does it even matter?’</a:t>
            </a:r>
          </a:p>
        </p:txBody>
      </p:sp>
      <p:sp>
        <p:nvSpPr>
          <p:cNvPr id="5" name="TextBox 4"/>
          <p:cNvSpPr txBox="1"/>
          <p:nvPr/>
        </p:nvSpPr>
        <p:spPr>
          <a:xfrm>
            <a:off x="544764" y="2967335"/>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‘Why do we have to wear this uniform?’</a:t>
            </a:r>
          </a:p>
        </p:txBody>
      </p:sp>
    </p:spTree>
    <p:extLst>
      <p:ext uri="{BB962C8B-B14F-4D97-AF65-F5344CB8AC3E}">
        <p14:creationId xmlns:p14="http://schemas.microsoft.com/office/powerpoint/2010/main" val="113467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095" y="1448307"/>
            <a:ext cx="10925810"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2800"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What are you NOT allowed to wear?</a:t>
            </a:r>
          </a:p>
          <a:p>
            <a:pPr marL="342900" indent="-342900">
              <a:lnSpc>
                <a:spcPct val="120000"/>
              </a:lnSpc>
              <a:buFont typeface="+mj-lt"/>
              <a:buAutoNum type="arabicPeriod"/>
            </a:pPr>
            <a:r>
              <a:rPr lang="en-US" sz="2800" dirty="0">
                <a:solidFill>
                  <a:schemeClr val="tx1">
                    <a:lumMod val="75000"/>
                    <a:lumOff val="25000"/>
                  </a:schemeClr>
                </a:solidFill>
                <a:latin typeface="Calibri" panose="020F0502020204030204" pitchFamily="34" charset="0"/>
                <a:cs typeface="Calibri" panose="020F0502020204030204" pitchFamily="34" charset="0"/>
              </a:rPr>
              <a:t>Your equipment is also part of your uniform. What do you have to take with you?</a:t>
            </a:r>
          </a:p>
        </p:txBody>
      </p:sp>
    </p:spTree>
    <p:extLst>
      <p:ext uri="{BB962C8B-B14F-4D97-AF65-F5344CB8AC3E}">
        <p14:creationId xmlns:p14="http://schemas.microsoft.com/office/powerpoint/2010/main" val="98769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B38F3-8596-4742-90FB-8F2815610221}"/>
              </a:ext>
            </a:extLst>
          </p:cNvPr>
          <p:cNvSpPr/>
          <p:nvPr/>
        </p:nvSpPr>
        <p:spPr>
          <a:xfrm>
            <a:off x="612492" y="1388323"/>
            <a:ext cx="831798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should be proud to wear your uniform</a:t>
            </a:r>
          </a:p>
        </p:txBody>
      </p:sp>
      <p:sp>
        <p:nvSpPr>
          <p:cNvPr id="3" name="TextBox 2">
            <a:extLst>
              <a:ext uri="{FF2B5EF4-FFF2-40B4-BE49-F238E27FC236}">
                <a16:creationId xmlns:a16="http://schemas.microsoft.com/office/drawing/2014/main" id="{C8C527F9-B874-4987-BB73-26B1F499ECA9}"/>
              </a:ext>
            </a:extLst>
          </p:cNvPr>
          <p:cNvSpPr txBox="1"/>
          <p:nvPr/>
        </p:nvSpPr>
        <p:spPr>
          <a:xfrm>
            <a:off x="612492" y="2393427"/>
            <a:ext cx="5765448" cy="3539430"/>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Everyone in school is aiming for the same – and creating a sense of belonging is important.</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This is </a:t>
            </a:r>
            <a:r>
              <a:rPr lang="en-GB" sz="3200" b="1" dirty="0">
                <a:solidFill>
                  <a:schemeClr val="tx1">
                    <a:lumMod val="75000"/>
                    <a:lumOff val="25000"/>
                  </a:schemeClr>
                </a:solidFill>
                <a:latin typeface="Calibri" panose="020F0502020204030204" pitchFamily="34" charset="0"/>
                <a:cs typeface="Calibri" panose="020F0502020204030204" pitchFamily="34" charset="0"/>
              </a:rPr>
              <a:t>why</a:t>
            </a:r>
            <a:r>
              <a:rPr lang="en-GB" sz="3200" dirty="0">
                <a:solidFill>
                  <a:schemeClr val="tx1">
                    <a:lumMod val="75000"/>
                    <a:lumOff val="25000"/>
                  </a:schemeClr>
                </a:solidFill>
                <a:latin typeface="Calibri" panose="020F0502020204030204" pitchFamily="34" charset="0"/>
                <a:cs typeface="Calibri" panose="020F0502020204030204" pitchFamily="34" charset="0"/>
              </a:rPr>
              <a:t> you have a uniform.</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It is symbolic of your community.  </a:t>
            </a:r>
          </a:p>
        </p:txBody>
      </p:sp>
      <p:pic>
        <p:nvPicPr>
          <p:cNvPr id="4" name="Picture 3">
            <a:extLst>
              <a:ext uri="{FF2B5EF4-FFF2-40B4-BE49-F238E27FC236}">
                <a16:creationId xmlns:a16="http://schemas.microsoft.com/office/drawing/2014/main" id="{683AC325-9EE3-4B2D-910E-63286BA99F91}"/>
              </a:ext>
            </a:extLst>
          </p:cNvPr>
          <p:cNvPicPr>
            <a:picLocks noChangeAspect="1"/>
          </p:cNvPicPr>
          <p:nvPr/>
        </p:nvPicPr>
        <p:blipFill>
          <a:blip r:embed="rId2"/>
          <a:stretch>
            <a:fillRect/>
          </a:stretch>
        </p:blipFill>
        <p:spPr>
          <a:xfrm>
            <a:off x="7189080" y="2393427"/>
            <a:ext cx="4180374" cy="4145968"/>
          </a:xfrm>
          <a:prstGeom prst="rect">
            <a:avLst/>
          </a:prstGeom>
        </p:spPr>
      </p:pic>
    </p:spTree>
    <p:extLst>
      <p:ext uri="{BB962C8B-B14F-4D97-AF65-F5344CB8AC3E}">
        <p14:creationId xmlns:p14="http://schemas.microsoft.com/office/powerpoint/2010/main" val="218774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F6FE1-2598-41F7-9EB3-A2E6B15DB6FB}"/>
              </a:ext>
            </a:extLst>
          </p:cNvPr>
          <p:cNvPicPr>
            <a:picLocks noChangeAspect="1"/>
          </p:cNvPicPr>
          <p:nvPr/>
        </p:nvPicPr>
        <p:blipFill>
          <a:blip r:embed="rId2"/>
          <a:stretch>
            <a:fillRect/>
          </a:stretch>
        </p:blipFill>
        <p:spPr>
          <a:xfrm>
            <a:off x="4071580" y="1513529"/>
            <a:ext cx="4814528" cy="4576186"/>
          </a:xfrm>
          <a:prstGeom prst="rect">
            <a:avLst/>
          </a:prstGeom>
        </p:spPr>
      </p:pic>
      <p:sp>
        <p:nvSpPr>
          <p:cNvPr id="4" name="TextBox 3">
            <a:extLst>
              <a:ext uri="{FF2B5EF4-FFF2-40B4-BE49-F238E27FC236}">
                <a16:creationId xmlns:a16="http://schemas.microsoft.com/office/drawing/2014/main" id="{15988FA5-C774-4F3E-9F84-534919B873A1}"/>
              </a:ext>
            </a:extLst>
          </p:cNvPr>
          <p:cNvSpPr txBox="1"/>
          <p:nvPr/>
        </p:nvSpPr>
        <p:spPr>
          <a:xfrm>
            <a:off x="9156873" y="1513529"/>
            <a:ext cx="2501727" cy="2308324"/>
          </a:xfrm>
          <a:prstGeom prst="rect">
            <a:avLst/>
          </a:prstGeom>
          <a:noFill/>
        </p:spPr>
        <p:txBody>
          <a:bodyPr wrap="square" rtlCol="0">
            <a:spAutoFit/>
          </a:bodyPr>
          <a:lstStyle/>
          <a:p>
            <a:r>
              <a:rPr lang="en-GB" sz="2400" dirty="0">
                <a:solidFill>
                  <a:schemeClr val="tx1">
                    <a:lumMod val="75000"/>
                    <a:lumOff val="25000"/>
                  </a:schemeClr>
                </a:solidFill>
                <a:latin typeface="Calibri Light" panose="020F0302020204030204" pitchFamily="34" charset="0"/>
                <a:cs typeface="Calibri Light" panose="020F0302020204030204" pitchFamily="34" charset="0"/>
              </a:rPr>
              <a:t>Rules, expectations, lessons, corridors, classrooms and, yes, you guessed it: UNIFORMS. </a:t>
            </a:r>
          </a:p>
        </p:txBody>
      </p:sp>
      <p:sp>
        <p:nvSpPr>
          <p:cNvPr id="6" name="TextBox 5">
            <a:extLst>
              <a:ext uri="{FF2B5EF4-FFF2-40B4-BE49-F238E27FC236}">
                <a16:creationId xmlns:a16="http://schemas.microsoft.com/office/drawing/2014/main" id="{B2CFEBB3-F2B4-0343-8BFB-F14ED0351A05}"/>
              </a:ext>
            </a:extLst>
          </p:cNvPr>
          <p:cNvSpPr txBox="1"/>
          <p:nvPr/>
        </p:nvSpPr>
        <p:spPr>
          <a:xfrm>
            <a:off x="441118" y="1536174"/>
            <a:ext cx="3495080" cy="3785652"/>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“Putting on a uniform every morning gets you in the zone and makes you part of a team. And, in the same way, a school uniform makes you switch into school mode. You’re part of a school, which is bound together by certain things….” </a:t>
            </a:r>
          </a:p>
        </p:txBody>
      </p:sp>
    </p:spTree>
    <p:extLst>
      <p:ext uri="{BB962C8B-B14F-4D97-AF65-F5344CB8AC3E}">
        <p14:creationId xmlns:p14="http://schemas.microsoft.com/office/powerpoint/2010/main" val="152997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7CC90-0127-44EC-8156-A13518E062EB}"/>
              </a:ext>
            </a:extLst>
          </p:cNvPr>
          <p:cNvSpPr txBox="1"/>
          <p:nvPr/>
        </p:nvSpPr>
        <p:spPr>
          <a:xfrm>
            <a:off x="6770369" y="1632584"/>
            <a:ext cx="4871902" cy="4154984"/>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cs typeface="Calibri" panose="020F0502020204030204" pitchFamily="34" charset="0"/>
              </a:rPr>
              <a:t>“Everyone is wearing the same badge. Everyone </a:t>
            </a:r>
            <a:r>
              <a:rPr lang="en-GB" sz="3600" b="1" dirty="0">
                <a:solidFill>
                  <a:schemeClr val="tx1">
                    <a:lumMod val="75000"/>
                    <a:lumOff val="25000"/>
                  </a:schemeClr>
                </a:solidFill>
                <a:latin typeface="Calibri" panose="020F0502020204030204" pitchFamily="34" charset="0"/>
                <a:cs typeface="Calibri" panose="020F0502020204030204" pitchFamily="34" charset="0"/>
              </a:rPr>
              <a:t>shares</a:t>
            </a:r>
            <a:r>
              <a:rPr lang="en-GB" sz="3600" dirty="0">
                <a:solidFill>
                  <a:schemeClr val="tx1">
                    <a:lumMod val="75000"/>
                    <a:lumOff val="25000"/>
                  </a:schemeClr>
                </a:solidFill>
                <a:latin typeface="Calibri" panose="020F0502020204030204" pitchFamily="34" charset="0"/>
                <a:cs typeface="Calibri" panose="020F0502020204030204" pitchFamily="34" charset="0"/>
              </a:rPr>
              <a:t> responsibility for each other and should feel that </a:t>
            </a:r>
            <a:r>
              <a:rPr lang="en-GB" sz="3600" b="1" dirty="0">
                <a:solidFill>
                  <a:schemeClr val="tx1">
                    <a:lumMod val="75000"/>
                    <a:lumOff val="25000"/>
                  </a:schemeClr>
                </a:solidFill>
                <a:latin typeface="Calibri" panose="020F0502020204030204" pitchFamily="34" charset="0"/>
                <a:cs typeface="Calibri" panose="020F0502020204030204" pitchFamily="34" charset="0"/>
              </a:rPr>
              <a:t>sense of responsibility</a:t>
            </a:r>
            <a:r>
              <a:rPr lang="en-GB" sz="3600" dirty="0">
                <a:solidFill>
                  <a:schemeClr val="tx1">
                    <a:lumMod val="75000"/>
                    <a:lumOff val="25000"/>
                  </a:schemeClr>
                </a:solidFill>
                <a:latin typeface="Calibri" panose="020F0502020204030204" pitchFamily="34" charset="0"/>
                <a:cs typeface="Calibri" panose="020F0502020204030204" pitchFamily="34" charset="0"/>
              </a:rPr>
              <a:t>.”</a:t>
            </a:r>
          </a:p>
          <a:p>
            <a:pPr algn="r"/>
            <a:endParaRPr lang="en-GB" sz="2400" i="1" dirty="0">
              <a:solidFill>
                <a:schemeClr val="tx1">
                  <a:lumMod val="75000"/>
                  <a:lumOff val="25000"/>
                </a:schemeClr>
              </a:solidFill>
              <a:latin typeface="Calibri" panose="020F0502020204030204" pitchFamily="34" charset="0"/>
              <a:cs typeface="Calibri" panose="020F0502020204030204" pitchFamily="34" charset="0"/>
            </a:endParaRPr>
          </a:p>
          <a:p>
            <a:pPr algn="r"/>
            <a:r>
              <a:rPr lang="en-GB" sz="2400" i="1" dirty="0">
                <a:solidFill>
                  <a:schemeClr val="tx1">
                    <a:lumMod val="75000"/>
                    <a:lumOff val="25000"/>
                  </a:schemeClr>
                </a:solidFill>
                <a:latin typeface="Calibri" panose="020F0502020204030204" pitchFamily="34" charset="0"/>
                <a:cs typeface="Calibri" panose="020F0502020204030204" pitchFamily="34" charset="0"/>
              </a:rPr>
              <a:t>Matthew Burton</a:t>
            </a:r>
          </a:p>
        </p:txBody>
      </p:sp>
      <p:pic>
        <p:nvPicPr>
          <p:cNvPr id="3" name="Picture 2">
            <a:extLst>
              <a:ext uri="{FF2B5EF4-FFF2-40B4-BE49-F238E27FC236}">
                <a16:creationId xmlns:a16="http://schemas.microsoft.com/office/drawing/2014/main" id="{106433F2-840B-40B5-B898-C9725D99A2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292" y="1632584"/>
            <a:ext cx="5886450" cy="4419600"/>
          </a:xfrm>
          <a:prstGeom prst="rect">
            <a:avLst/>
          </a:prstGeom>
        </p:spPr>
      </p:pic>
    </p:spTree>
    <p:extLst>
      <p:ext uri="{BB962C8B-B14F-4D97-AF65-F5344CB8AC3E}">
        <p14:creationId xmlns:p14="http://schemas.microsoft.com/office/powerpoint/2010/main" val="208069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1014" y="1318863"/>
            <a:ext cx="844840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587452" y="2223806"/>
            <a:ext cx="4890103" cy="2950936"/>
          </a:xfrm>
          <a:prstGeom prst="rect">
            <a:avLst/>
          </a:prstGeom>
          <a:noFill/>
        </p:spPr>
        <p:txBody>
          <a:bodyPr wrap="square" rtlCol="0">
            <a:spAutoFit/>
          </a:bodyPr>
          <a:lstStyle/>
          <a:p>
            <a:pPr>
              <a:lnSpc>
                <a:spcPct val="120000"/>
              </a:lnSpc>
              <a:spcBef>
                <a:spcPts val="1200"/>
              </a:spcBef>
            </a:pPr>
            <a:r>
              <a:rPr lang="en-GB" sz="2800" b="1" dirty="0">
                <a:solidFill>
                  <a:schemeClr val="tx1">
                    <a:lumMod val="75000"/>
                    <a:lumOff val="25000"/>
                  </a:schemeClr>
                </a:solidFill>
                <a:latin typeface="Calibri" panose="020F0502020204030204" pitchFamily="34" charset="0"/>
              </a:rPr>
              <a:t>Activity:</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Write down all of the ways you are different and unique.</a:t>
            </a:r>
          </a:p>
          <a:p>
            <a:pPr marL="457200" indent="-457200">
              <a:lnSpc>
                <a:spcPct val="120000"/>
              </a:lnSpc>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pic>
        <p:nvPicPr>
          <p:cNvPr id="5" name="Picture 4">
            <a:extLst>
              <a:ext uri="{FF2B5EF4-FFF2-40B4-BE49-F238E27FC236}">
                <a16:creationId xmlns:a16="http://schemas.microsoft.com/office/drawing/2014/main" id="{FCCC07E5-7FCB-4337-B687-C3A039941F4E}"/>
              </a:ext>
            </a:extLst>
          </p:cNvPr>
          <p:cNvPicPr>
            <a:picLocks noChangeAspect="1"/>
          </p:cNvPicPr>
          <p:nvPr/>
        </p:nvPicPr>
        <p:blipFill>
          <a:blip r:embed="rId2"/>
          <a:stretch>
            <a:fillRect/>
          </a:stretch>
        </p:blipFill>
        <p:spPr>
          <a:xfrm>
            <a:off x="6271351" y="2478764"/>
            <a:ext cx="4890102" cy="3395311"/>
          </a:xfrm>
          <a:prstGeom prst="rect">
            <a:avLst/>
          </a:prstGeom>
        </p:spPr>
      </p:pic>
    </p:spTree>
    <p:extLst>
      <p:ext uri="{BB962C8B-B14F-4D97-AF65-F5344CB8AC3E}">
        <p14:creationId xmlns:p14="http://schemas.microsoft.com/office/powerpoint/2010/main" val="104631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D87902-DFE5-41C2-A989-51C82AD2A176}"/>
              </a:ext>
            </a:extLst>
          </p:cNvPr>
          <p:cNvSpPr/>
          <p:nvPr/>
        </p:nvSpPr>
        <p:spPr>
          <a:xfrm>
            <a:off x="539462" y="1285931"/>
            <a:ext cx="6351739"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belong to a new community</a:t>
            </a:r>
          </a:p>
        </p:txBody>
      </p:sp>
      <p:pic>
        <p:nvPicPr>
          <p:cNvPr id="6" name="Picture 5">
            <a:extLst>
              <a:ext uri="{FF2B5EF4-FFF2-40B4-BE49-F238E27FC236}">
                <a16:creationId xmlns:a16="http://schemas.microsoft.com/office/drawing/2014/main" id="{3E79B458-87D7-4E73-BE98-13576D36D2FD}"/>
              </a:ext>
            </a:extLst>
          </p:cNvPr>
          <p:cNvPicPr>
            <a:picLocks noChangeAspect="1"/>
          </p:cNvPicPr>
          <p:nvPr/>
        </p:nvPicPr>
        <p:blipFill>
          <a:blip r:embed="rId2"/>
          <a:stretch>
            <a:fillRect/>
          </a:stretch>
        </p:blipFill>
        <p:spPr>
          <a:xfrm>
            <a:off x="671202" y="2209822"/>
            <a:ext cx="5108039" cy="4093428"/>
          </a:xfrm>
          <a:prstGeom prst="rect">
            <a:avLst/>
          </a:prstGeom>
        </p:spPr>
      </p:pic>
      <p:sp>
        <p:nvSpPr>
          <p:cNvPr id="5" name="Rectangle 4">
            <a:extLst>
              <a:ext uri="{FF2B5EF4-FFF2-40B4-BE49-F238E27FC236}">
                <a16:creationId xmlns:a16="http://schemas.microsoft.com/office/drawing/2014/main" id="{E53D5616-4D9E-4605-AE22-B1AB2126D9BE}"/>
              </a:ext>
            </a:extLst>
          </p:cNvPr>
          <p:cNvSpPr/>
          <p:nvPr/>
        </p:nvSpPr>
        <p:spPr>
          <a:xfrm>
            <a:off x="5155002" y="6303250"/>
            <a:ext cx="6619862" cy="400110"/>
          </a:xfrm>
          <a:prstGeom prst="rect">
            <a:avLst/>
          </a:prstGeom>
          <a:noFill/>
        </p:spPr>
        <p:txBody>
          <a:bodyPr wrap="square">
            <a:spAutoFit/>
          </a:bodyPr>
          <a:lstStyle/>
          <a:p>
            <a:pPr lvl="0" algn="r">
              <a:spcAft>
                <a:spcPts val="0"/>
              </a:spcAft>
            </a:pPr>
            <a:r>
              <a:rPr lang="en-GB" sz="2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We all look the same but express ourselves differently.</a:t>
            </a:r>
          </a:p>
        </p:txBody>
      </p:sp>
      <p:sp>
        <p:nvSpPr>
          <p:cNvPr id="7" name="TextBox 6"/>
          <p:cNvSpPr txBox="1"/>
          <p:nvPr/>
        </p:nvSpPr>
        <p:spPr>
          <a:xfrm>
            <a:off x="5910943" y="2100987"/>
            <a:ext cx="6281057" cy="3816429"/>
          </a:xfrm>
          <a:prstGeom prst="rect">
            <a:avLst/>
          </a:prstGeom>
          <a:noFill/>
        </p:spPr>
        <p:txBody>
          <a:bodyPr wrap="square" rtlCol="0">
            <a:spAutoFit/>
          </a:bodyPr>
          <a:lstStyle/>
          <a:p>
            <a:r>
              <a:rPr lang="en-US" sz="2200" dirty="0">
                <a:solidFill>
                  <a:schemeClr val="tx1">
                    <a:lumMod val="75000"/>
                    <a:lumOff val="25000"/>
                  </a:schemeClr>
                </a:solidFill>
                <a:latin typeface="Calibri" panose="020F0502020204030204" pitchFamily="34" charset="0"/>
                <a:cs typeface="Calibri" panose="020F0502020204030204" pitchFamily="34" charset="0"/>
              </a:rPr>
              <a:t>You can all have different personalities and have different opinions without wearing different clothes.</a:t>
            </a:r>
          </a:p>
          <a:p>
            <a:endParaRPr lang="en-US" sz="2200" dirty="0">
              <a:solidFill>
                <a:schemeClr val="tx1">
                  <a:lumMod val="75000"/>
                  <a:lumOff val="25000"/>
                </a:schemeClr>
              </a:solidFill>
              <a:latin typeface="Calibri" panose="020F0502020204030204" pitchFamily="34" charset="0"/>
              <a:cs typeface="Calibri" panose="020F0502020204030204" pitchFamily="34" charset="0"/>
            </a:endParaRPr>
          </a:p>
          <a:p>
            <a:r>
              <a:rPr lang="en-US" sz="2200" dirty="0">
                <a:solidFill>
                  <a:schemeClr val="tx1">
                    <a:lumMod val="75000"/>
                    <a:lumOff val="25000"/>
                  </a:schemeClr>
                </a:solidFill>
                <a:latin typeface="Calibri" panose="020F0502020204030204" pitchFamily="34" charset="0"/>
                <a:cs typeface="Calibri" panose="020F0502020204030204" pitchFamily="34" charset="0"/>
              </a:rPr>
              <a:t>In uniform, we are: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Ready for work</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Looking professional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Equal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Part of a community</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Proud to be here</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Important to our school</a:t>
            </a:r>
          </a:p>
          <a:p>
            <a:pPr marL="285750" indent="-285750">
              <a:buFont typeface="Arial"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Not having to </a:t>
            </a:r>
            <a:r>
              <a:rPr lang="en-US" sz="2200" dirty="0" err="1">
                <a:solidFill>
                  <a:schemeClr val="tx1">
                    <a:lumMod val="75000"/>
                    <a:lumOff val="25000"/>
                  </a:schemeClr>
                </a:solidFill>
                <a:latin typeface="Calibri" panose="020F0502020204030204" pitchFamily="34" charset="0"/>
                <a:cs typeface="Calibri" panose="020F0502020204030204" pitchFamily="34" charset="0"/>
              </a:rPr>
              <a:t>agonise</a:t>
            </a:r>
            <a:r>
              <a:rPr lang="en-US" sz="2200" dirty="0">
                <a:solidFill>
                  <a:schemeClr val="tx1">
                    <a:lumMod val="75000"/>
                    <a:lumOff val="25000"/>
                  </a:schemeClr>
                </a:solidFill>
                <a:latin typeface="Calibri" panose="020F0502020204030204" pitchFamily="34" charset="0"/>
                <a:cs typeface="Calibri" panose="020F0502020204030204" pitchFamily="34" charset="0"/>
              </a:rPr>
              <a:t> over fashion statements!</a:t>
            </a:r>
          </a:p>
        </p:txBody>
      </p:sp>
    </p:spTree>
    <p:extLst>
      <p:ext uri="{BB962C8B-B14F-4D97-AF65-F5344CB8AC3E}">
        <p14:creationId xmlns:p14="http://schemas.microsoft.com/office/powerpoint/2010/main" val="122254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212" y="1402734"/>
            <a:ext cx="10553700" cy="1046440"/>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As far as uniform is concerned</a:t>
            </a:r>
            <a:r>
              <a:rPr lang="mr-IN" sz="4400" b="1" dirty="0">
                <a:solidFill>
                  <a:schemeClr val="tx1">
                    <a:lumMod val="75000"/>
                    <a:lumOff val="25000"/>
                  </a:schemeClr>
                </a:solidFill>
                <a:latin typeface="Calibri" panose="020F0502020204030204" pitchFamily="34" charset="0"/>
              </a:rPr>
              <a:t>…</a:t>
            </a:r>
            <a:endParaRPr lang="en-GB" sz="4400"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89212" y="2659559"/>
            <a:ext cx="9398000" cy="769441"/>
          </a:xfrm>
          <a:prstGeom prst="rect">
            <a:avLst/>
          </a:prstGeom>
          <a:noFill/>
        </p:spPr>
        <p:txBody>
          <a:bodyPr wrap="square" rtlCol="0">
            <a:spAutoFit/>
          </a:bodyPr>
          <a:lstStyle/>
          <a:p>
            <a:r>
              <a:rPr lang="en-US" sz="4400" b="1" dirty="0">
                <a:solidFill>
                  <a:schemeClr val="tx1">
                    <a:lumMod val="75000"/>
                    <a:lumOff val="25000"/>
                  </a:schemeClr>
                </a:solidFill>
                <a:latin typeface="Calibri" panose="020F0502020204030204" pitchFamily="34" charset="0"/>
                <a:cs typeface="Calibri" panose="020F0502020204030204" pitchFamily="34" charset="0"/>
              </a:rPr>
              <a:t>whatever the rule is: FOLLOW IT.</a:t>
            </a:r>
          </a:p>
        </p:txBody>
      </p:sp>
    </p:spTree>
    <p:extLst>
      <p:ext uri="{BB962C8B-B14F-4D97-AF65-F5344CB8AC3E}">
        <p14:creationId xmlns:p14="http://schemas.microsoft.com/office/powerpoint/2010/main" val="156219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C9AC0-51CF-4169-880F-F0226D002027}"/>
              </a:ext>
            </a:extLst>
          </p:cNvPr>
          <p:cNvPicPr>
            <a:picLocks noChangeAspect="1"/>
          </p:cNvPicPr>
          <p:nvPr/>
        </p:nvPicPr>
        <p:blipFill>
          <a:blip r:embed="rId2"/>
          <a:stretch>
            <a:fillRect/>
          </a:stretch>
        </p:blipFill>
        <p:spPr>
          <a:xfrm>
            <a:off x="4725642" y="1957621"/>
            <a:ext cx="6924317" cy="4661174"/>
          </a:xfrm>
          <a:prstGeom prst="rect">
            <a:avLst/>
          </a:prstGeom>
        </p:spPr>
      </p:pic>
      <p:sp>
        <p:nvSpPr>
          <p:cNvPr id="2" name="TextBox 1">
            <a:extLst>
              <a:ext uri="{FF2B5EF4-FFF2-40B4-BE49-F238E27FC236}">
                <a16:creationId xmlns:a16="http://schemas.microsoft.com/office/drawing/2014/main" id="{47D43158-052B-46A3-B7C1-17BB06FCD52B}"/>
              </a:ext>
            </a:extLst>
          </p:cNvPr>
          <p:cNvSpPr txBox="1"/>
          <p:nvPr/>
        </p:nvSpPr>
        <p:spPr>
          <a:xfrm>
            <a:off x="457200" y="1812768"/>
            <a:ext cx="4368018" cy="1754326"/>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Live your life and don’t try to be someone else. </a:t>
            </a:r>
          </a:p>
        </p:txBody>
      </p:sp>
    </p:spTree>
    <p:extLst>
      <p:ext uri="{BB962C8B-B14F-4D97-AF65-F5344CB8AC3E}">
        <p14:creationId xmlns:p14="http://schemas.microsoft.com/office/powerpoint/2010/main" val="32867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540" y="1476529"/>
            <a:ext cx="9434957"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7. You know by now that Matt and Gemma are helping us through these sessions.</a:t>
            </a:r>
          </a:p>
        </p:txBody>
      </p:sp>
      <p:sp>
        <p:nvSpPr>
          <p:cNvPr id="3" name="TextBox 2"/>
          <p:cNvSpPr txBox="1"/>
          <p:nvPr/>
        </p:nvSpPr>
        <p:spPr>
          <a:xfrm>
            <a:off x="507540" y="3646000"/>
            <a:ext cx="8864600" cy="1938992"/>
          </a:xfrm>
          <a:prstGeom prst="rect">
            <a:avLst/>
          </a:prstGeom>
          <a:noFill/>
        </p:spPr>
        <p:txBody>
          <a:bodyPr wrap="square"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In Session 6, we learned about the power of bouncing back and that it is sometimes hard but a very necessary thing to be able to do.</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We looked at how we handle ourselves when things go wrong and how we can overcome challenges.</a:t>
            </a:r>
          </a:p>
        </p:txBody>
      </p:sp>
    </p:spTree>
    <p:extLst>
      <p:ext uri="{BB962C8B-B14F-4D97-AF65-F5344CB8AC3E}">
        <p14:creationId xmlns:p14="http://schemas.microsoft.com/office/powerpoint/2010/main" val="1476167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930" y="1377288"/>
            <a:ext cx="10510221"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back again to end Session 7.</a:t>
            </a:r>
          </a:p>
        </p:txBody>
      </p:sp>
      <p:pic>
        <p:nvPicPr>
          <p:cNvPr id="5" name="Picture 4" descr="A person looking at the camera&#10;&#10;Description automatically generated">
            <a:hlinkClick r:id="rId2"/>
            <a:extLst>
              <a:ext uri="{FF2B5EF4-FFF2-40B4-BE49-F238E27FC236}">
                <a16:creationId xmlns:a16="http://schemas.microsoft.com/office/drawing/2014/main" id="{8F9C9B91-128F-AC43-8A3C-89E2619131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822" y="2175464"/>
            <a:ext cx="7678197" cy="433617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6A70A54B-5678-2244-B081-1BF905038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6870" y="3016400"/>
            <a:ext cx="2324100" cy="2654300"/>
          </a:xfrm>
          <a:prstGeom prst="rect">
            <a:avLst/>
          </a:prstGeom>
        </p:spPr>
      </p:pic>
    </p:spTree>
    <p:extLst>
      <p:ext uri="{BB962C8B-B14F-4D97-AF65-F5344CB8AC3E}">
        <p14:creationId xmlns:p14="http://schemas.microsoft.com/office/powerpoint/2010/main" val="139270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68DB3-ED32-4A25-99B8-53E51546CD9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AD7153F-0E25-4E3A-AAB5-FAAE5BBEA99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142" y="1447101"/>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Today we are looking at ‘what is normal anyway?’ Here is Matthew to explain some more</a:t>
            </a:r>
            <a:r>
              <a:rPr lang="mr-IN" sz="2400" b="1" dirty="0">
                <a:solidFill>
                  <a:schemeClr val="tx1">
                    <a:lumMod val="75000"/>
                    <a:lumOff val="25000"/>
                  </a:schemeClr>
                </a:solidFill>
                <a:latin typeface="Calibri" panose="020F0502020204030204" pitchFamily="34" charset="0"/>
              </a:rPr>
              <a:t>…</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3719430" y="5513216"/>
            <a:ext cx="8064500" cy="461665"/>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Gemma will be back at the end of the session as usual!</a:t>
            </a:r>
          </a:p>
        </p:txBody>
      </p:sp>
      <p:sp>
        <p:nvSpPr>
          <p:cNvPr id="6" name="TextBox 5"/>
          <p:cNvSpPr txBox="1"/>
          <p:nvPr/>
        </p:nvSpPr>
        <p:spPr>
          <a:xfrm>
            <a:off x="3719430" y="6237763"/>
            <a:ext cx="8064500" cy="369332"/>
          </a:xfrm>
          <a:prstGeom prst="rect">
            <a:avLst/>
          </a:prstGeom>
          <a:noFill/>
        </p:spPr>
        <p:txBody>
          <a:bodyPr wrap="square" rtlCol="0">
            <a:spAutoFit/>
          </a:bodyPr>
          <a:lstStyle/>
          <a:p>
            <a:pPr algn="r"/>
            <a:r>
              <a:rPr lang="en-US" b="1" dirty="0">
                <a:solidFill>
                  <a:srgbClr val="EF950B"/>
                </a:solidFill>
                <a:latin typeface="Calibri" panose="020F0502020204030204" pitchFamily="34" charset="0"/>
                <a:cs typeface="Calibri" panose="020F0502020204030204" pitchFamily="34" charset="0"/>
              </a:rPr>
              <a:t>Read from page 63 to page 83, if you have a copy of ‘Go Big’.</a:t>
            </a:r>
          </a:p>
        </p:txBody>
      </p:sp>
      <p:pic>
        <p:nvPicPr>
          <p:cNvPr id="8" name="Picture 7" descr="A person standing in front of a mirror posing for the camera&#10;&#10;Description automatically generated">
            <a:hlinkClick r:id="rId2"/>
            <a:extLst>
              <a:ext uri="{FF2B5EF4-FFF2-40B4-BE49-F238E27FC236}">
                <a16:creationId xmlns:a16="http://schemas.microsoft.com/office/drawing/2014/main" id="{AABF0A01-E800-9C4C-87D8-F1D0362090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4600" y="2732435"/>
            <a:ext cx="4622800" cy="2590800"/>
          </a:xfrm>
          <a:prstGeom prst="rect">
            <a:avLst/>
          </a:prstGeom>
        </p:spPr>
      </p:pic>
      <p:pic>
        <p:nvPicPr>
          <p:cNvPr id="10" name="Picture 9" descr="A close up of a logo&#10;&#10;Description automatically generated">
            <a:hlinkClick r:id="rId2"/>
            <a:extLst>
              <a:ext uri="{FF2B5EF4-FFF2-40B4-BE49-F238E27FC236}">
                <a16:creationId xmlns:a16="http://schemas.microsoft.com/office/drawing/2014/main" id="{D8C262E0-25E7-A343-98CA-7F1485A95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3950" y="2705667"/>
            <a:ext cx="2324100" cy="2654300"/>
          </a:xfrm>
          <a:prstGeom prst="rect">
            <a:avLst/>
          </a:prstGeom>
        </p:spPr>
      </p:pic>
      <p:pic>
        <p:nvPicPr>
          <p:cNvPr id="3" name="Picture 2">
            <a:extLst>
              <a:ext uri="{FF2B5EF4-FFF2-40B4-BE49-F238E27FC236}">
                <a16:creationId xmlns:a16="http://schemas.microsoft.com/office/drawing/2014/main" id="{5E7658AA-EEC8-594C-8F23-FC4B94596299}"/>
              </a:ext>
            </a:extLst>
          </p:cNvPr>
          <p:cNvPicPr>
            <a:picLocks noChangeAspect="1"/>
          </p:cNvPicPr>
          <p:nvPr/>
        </p:nvPicPr>
        <p:blipFill>
          <a:blip r:embed="rId5"/>
          <a:stretch>
            <a:fillRect/>
          </a:stretch>
        </p:blipFill>
        <p:spPr>
          <a:xfrm>
            <a:off x="1002665" y="2705667"/>
            <a:ext cx="2247900" cy="3175000"/>
          </a:xfrm>
          <a:prstGeom prst="rect">
            <a:avLst/>
          </a:prstGeom>
        </p:spPr>
      </p:pic>
    </p:spTree>
    <p:extLst>
      <p:ext uri="{BB962C8B-B14F-4D97-AF65-F5344CB8AC3E}">
        <p14:creationId xmlns:p14="http://schemas.microsoft.com/office/powerpoint/2010/main" val="125923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10F75A-DB7A-49FC-8389-98870F0BE669}"/>
              </a:ext>
            </a:extLst>
          </p:cNvPr>
          <p:cNvSpPr/>
          <p:nvPr/>
        </p:nvSpPr>
        <p:spPr>
          <a:xfrm>
            <a:off x="513847" y="1382266"/>
            <a:ext cx="735130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 you ever wonder what normal is? </a:t>
            </a:r>
          </a:p>
        </p:txBody>
      </p:sp>
      <p:sp>
        <p:nvSpPr>
          <p:cNvPr id="4" name="TextBox 3">
            <a:extLst>
              <a:ext uri="{FF2B5EF4-FFF2-40B4-BE49-F238E27FC236}">
                <a16:creationId xmlns:a16="http://schemas.microsoft.com/office/drawing/2014/main" id="{407EBF8F-4C9D-48F5-9512-3FBF1A975464}"/>
              </a:ext>
            </a:extLst>
          </p:cNvPr>
          <p:cNvSpPr txBox="1"/>
          <p:nvPr/>
        </p:nvSpPr>
        <p:spPr>
          <a:xfrm>
            <a:off x="644846" y="2464519"/>
            <a:ext cx="4881489" cy="344709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Is it the way someone acts?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The way someone dresses?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people say?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How smart they seem?</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Who they hang around with?</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What they want to become?</a:t>
            </a:r>
          </a:p>
        </p:txBody>
      </p:sp>
      <p:pic>
        <p:nvPicPr>
          <p:cNvPr id="5" name="Picture 4">
            <a:extLst>
              <a:ext uri="{FF2B5EF4-FFF2-40B4-BE49-F238E27FC236}">
                <a16:creationId xmlns:a16="http://schemas.microsoft.com/office/drawing/2014/main" id="{7745E95C-E691-44F8-93C5-8D74A1FDCBE9}"/>
              </a:ext>
            </a:extLst>
          </p:cNvPr>
          <p:cNvPicPr>
            <a:picLocks noChangeAspect="1"/>
          </p:cNvPicPr>
          <p:nvPr/>
        </p:nvPicPr>
        <p:blipFill>
          <a:blip r:embed="rId2"/>
          <a:stretch>
            <a:fillRect/>
          </a:stretch>
        </p:blipFill>
        <p:spPr>
          <a:xfrm>
            <a:off x="6331102" y="2464519"/>
            <a:ext cx="5008663" cy="3379207"/>
          </a:xfrm>
          <a:prstGeom prst="rect">
            <a:avLst/>
          </a:prstGeom>
        </p:spPr>
      </p:pic>
    </p:spTree>
    <p:extLst>
      <p:ext uri="{BB962C8B-B14F-4D97-AF65-F5344CB8AC3E}">
        <p14:creationId xmlns:p14="http://schemas.microsoft.com/office/powerpoint/2010/main" val="258727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FE15AA-F4AB-4046-B5C5-230738330D30}"/>
              </a:ext>
            </a:extLst>
          </p:cNvPr>
          <p:cNvSpPr txBox="1"/>
          <p:nvPr/>
        </p:nvSpPr>
        <p:spPr>
          <a:xfrm>
            <a:off x="516691" y="1284440"/>
            <a:ext cx="9928748"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It can be easy to wish you were more ‘normal’ – whatever that means!</a:t>
            </a:r>
          </a:p>
        </p:txBody>
      </p:sp>
      <p:sp>
        <p:nvSpPr>
          <p:cNvPr id="5" name="TextBox 4"/>
          <p:cNvSpPr txBox="1"/>
          <p:nvPr/>
        </p:nvSpPr>
        <p:spPr>
          <a:xfrm>
            <a:off x="582678" y="2666316"/>
            <a:ext cx="11255535" cy="3608360"/>
          </a:xfrm>
          <a:prstGeom prst="rect">
            <a:avLst/>
          </a:prstGeom>
          <a:noFill/>
        </p:spPr>
        <p:txBody>
          <a:bodyPr wrap="square" rtlCol="0">
            <a:spAutoFit/>
          </a:bodyPr>
          <a:lstStyle/>
          <a:p>
            <a:pPr>
              <a:lnSpc>
                <a:spcPct val="120000"/>
              </a:lnSpc>
            </a:pPr>
            <a:r>
              <a:rPr lang="en-US" sz="2400" dirty="0">
                <a:latin typeface="Calibri Light" panose="020F0302020204030204" pitchFamily="34" charset="0"/>
                <a:cs typeface="Calibri Light" panose="020F0302020204030204" pitchFamily="34" charset="0"/>
              </a:rPr>
              <a:t>‘If you were more like everyone else, you might think you would fit in better. You might also think that ‘normal’ people dress a certain way and appear to do what they should, when they should, acting in a way that society has decided people at this age, from this country, do. But never forget that everyone has those bits of themselves that they don’t like; even the most apparently ‘normal’ person with the apparently ‘perfect life’ in your year will, I guarantee you, have times when they wish they were more like someone else.’</a:t>
            </a:r>
          </a:p>
          <a:p>
            <a:pPr>
              <a:lnSpc>
                <a:spcPct val="120000"/>
              </a:lnSpc>
            </a:pPr>
            <a:endParaRPr lang="en-US" sz="2400" dirty="0">
              <a:latin typeface="Calibri Light" panose="020F0302020204030204" pitchFamily="34" charset="0"/>
              <a:cs typeface="Calibri Light" panose="020F0302020204030204" pitchFamily="34" charset="0"/>
            </a:endParaRPr>
          </a:p>
          <a:p>
            <a:pPr algn="r">
              <a:lnSpc>
                <a:spcPct val="120000"/>
              </a:lnSpc>
            </a:pPr>
            <a:r>
              <a:rPr lang="en-US" sz="2400" b="1" dirty="0">
                <a:solidFill>
                  <a:srgbClr val="EF950B"/>
                </a:solidFill>
                <a:latin typeface="Calibri" panose="020F0502020204030204" pitchFamily="34" charset="0"/>
                <a:cs typeface="Calibri" panose="020F0502020204030204" pitchFamily="34" charset="0"/>
              </a:rPr>
              <a:t>Matthew Burton, ‘Go Big’ page 69</a:t>
            </a:r>
          </a:p>
        </p:txBody>
      </p:sp>
    </p:spTree>
    <p:extLst>
      <p:ext uri="{BB962C8B-B14F-4D97-AF65-F5344CB8AC3E}">
        <p14:creationId xmlns:p14="http://schemas.microsoft.com/office/powerpoint/2010/main" val="329449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iley Drawing on Sand">
            <a:extLst>
              <a:ext uri="{FF2B5EF4-FFF2-40B4-BE49-F238E27FC236}">
                <a16:creationId xmlns:a16="http://schemas.microsoft.com/office/drawing/2014/main" id="{88ECCB62-0FA0-4CDE-85A1-E0073EC5ADF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17108" y="3074776"/>
            <a:ext cx="5151120" cy="3477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05D127-D825-40BA-B9A6-BA07E6D44C39}"/>
              </a:ext>
            </a:extLst>
          </p:cNvPr>
          <p:cNvSpPr/>
          <p:nvPr/>
        </p:nvSpPr>
        <p:spPr>
          <a:xfrm>
            <a:off x="523772" y="1397956"/>
            <a:ext cx="669093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Just be you and be happy you are.</a:t>
            </a:r>
          </a:p>
        </p:txBody>
      </p:sp>
      <p:sp>
        <p:nvSpPr>
          <p:cNvPr id="5" name="TextBox 4">
            <a:extLst>
              <a:ext uri="{FF2B5EF4-FFF2-40B4-BE49-F238E27FC236}">
                <a16:creationId xmlns:a16="http://schemas.microsoft.com/office/drawing/2014/main" id="{C509B5A1-81AC-4DDD-9527-151460083DD8}"/>
              </a:ext>
            </a:extLst>
          </p:cNvPr>
          <p:cNvSpPr txBox="1"/>
          <p:nvPr/>
        </p:nvSpPr>
        <p:spPr>
          <a:xfrm>
            <a:off x="7958052" y="1501651"/>
            <a:ext cx="3710176" cy="1384995"/>
          </a:xfrm>
          <a:prstGeom prst="rect">
            <a:avLst/>
          </a:prstGeom>
          <a:noFill/>
        </p:spPr>
        <p:txBody>
          <a:bodyPr wrap="square" rtlCol="0">
            <a:spAutoFit/>
          </a:bodyPr>
          <a:lstStyle/>
          <a:p>
            <a:pPr algn="r"/>
            <a:r>
              <a:rPr lang="en-GB" sz="2800" dirty="0">
                <a:solidFill>
                  <a:schemeClr val="tx1">
                    <a:lumMod val="75000"/>
                    <a:lumOff val="25000"/>
                  </a:schemeClr>
                </a:solidFill>
                <a:latin typeface="Calibri" panose="020F0502020204030204" pitchFamily="34" charset="0"/>
                <a:cs typeface="Calibri" panose="020F0502020204030204" pitchFamily="34" charset="0"/>
              </a:rPr>
              <a:t>Every single one of you is a brilliantly unique person – embrace that!</a:t>
            </a:r>
          </a:p>
        </p:txBody>
      </p:sp>
      <p:sp>
        <p:nvSpPr>
          <p:cNvPr id="7" name="TextBox 6">
            <a:extLst>
              <a:ext uri="{FF2B5EF4-FFF2-40B4-BE49-F238E27FC236}">
                <a16:creationId xmlns:a16="http://schemas.microsoft.com/office/drawing/2014/main" id="{A33F7538-EB5C-495F-964A-ED224B307405}"/>
              </a:ext>
            </a:extLst>
          </p:cNvPr>
          <p:cNvSpPr txBox="1"/>
          <p:nvPr/>
        </p:nvSpPr>
        <p:spPr>
          <a:xfrm>
            <a:off x="523772" y="2799905"/>
            <a:ext cx="5572228" cy="3108543"/>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If you were more like everyone else, you might think you would fit in better.</a:t>
            </a:r>
          </a:p>
          <a:p>
            <a:r>
              <a:rPr lang="en-GB" sz="2800" dirty="0">
                <a:solidFill>
                  <a:schemeClr val="tx1">
                    <a:lumMod val="75000"/>
                    <a:lumOff val="25000"/>
                  </a:schemeClr>
                </a:solidFill>
                <a:latin typeface="Calibri" panose="020F0502020204030204" pitchFamily="34" charset="0"/>
                <a:cs typeface="Calibri" panose="020F0502020204030204" pitchFamily="34" charset="0"/>
              </a:rPr>
              <a:t> </a:t>
            </a:r>
          </a:p>
          <a:p>
            <a:r>
              <a:rPr lang="en-GB" sz="2800" b="1" dirty="0">
                <a:solidFill>
                  <a:schemeClr val="tx1">
                    <a:lumMod val="75000"/>
                    <a:lumOff val="25000"/>
                  </a:schemeClr>
                </a:solidFill>
                <a:latin typeface="Calibri" panose="020F0502020204030204" pitchFamily="34" charset="0"/>
                <a:cs typeface="Calibri" panose="020F0502020204030204" pitchFamily="34" charset="0"/>
              </a:rPr>
              <a:t>BUT</a:t>
            </a:r>
            <a:r>
              <a:rPr lang="en-GB" sz="2800" dirty="0">
                <a:solidFill>
                  <a:schemeClr val="tx1">
                    <a:lumMod val="75000"/>
                    <a:lumOff val="25000"/>
                  </a:schemeClr>
                </a:solidFill>
                <a:latin typeface="Calibri" panose="020F0502020204030204" pitchFamily="34" charset="0"/>
                <a:cs typeface="Calibri" panose="020F0502020204030204" pitchFamily="34" charset="0"/>
              </a:rPr>
              <a:t> there is no real normal, and everyone wishes they were more like someone else sometimes. </a:t>
            </a:r>
          </a:p>
        </p:txBody>
      </p:sp>
    </p:spTree>
    <p:extLst>
      <p:ext uri="{BB962C8B-B14F-4D97-AF65-F5344CB8AC3E}">
        <p14:creationId xmlns:p14="http://schemas.microsoft.com/office/powerpoint/2010/main" val="183971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3BC599-1501-4610-A88A-C68CEA0B9419}"/>
              </a:ext>
            </a:extLst>
          </p:cNvPr>
          <p:cNvSpPr txBox="1"/>
          <p:nvPr/>
        </p:nvSpPr>
        <p:spPr>
          <a:xfrm>
            <a:off x="6456144" y="2380297"/>
            <a:ext cx="4705192" cy="3160224"/>
          </a:xfrm>
          <a:prstGeom prst="rect">
            <a:avLst/>
          </a:prstGeom>
          <a:noFill/>
        </p:spPr>
        <p:txBody>
          <a:bodyPr wrap="square" rtlCol="0">
            <a:spAutoFit/>
          </a:bodyPr>
          <a:lstStyle/>
          <a:p>
            <a:pP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Secondary school is a chance to find out who you are and discover your possible place in the world. You will get new opportunities to try things out and see what you can do. </a:t>
            </a:r>
          </a:p>
        </p:txBody>
      </p:sp>
      <p:sp>
        <p:nvSpPr>
          <p:cNvPr id="3" name="Rectangle 2">
            <a:extLst>
              <a:ext uri="{FF2B5EF4-FFF2-40B4-BE49-F238E27FC236}">
                <a16:creationId xmlns:a16="http://schemas.microsoft.com/office/drawing/2014/main" id="{777CA3C6-5CCE-4C03-A702-24D5A6F6BE5E}"/>
              </a:ext>
            </a:extLst>
          </p:cNvPr>
          <p:cNvSpPr/>
          <p:nvPr/>
        </p:nvSpPr>
        <p:spPr>
          <a:xfrm>
            <a:off x="572558" y="1349918"/>
            <a:ext cx="4017767"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Try out who you are</a:t>
            </a:r>
          </a:p>
        </p:txBody>
      </p:sp>
      <p:pic>
        <p:nvPicPr>
          <p:cNvPr id="4" name="Picture 3">
            <a:extLst>
              <a:ext uri="{FF2B5EF4-FFF2-40B4-BE49-F238E27FC236}">
                <a16:creationId xmlns:a16="http://schemas.microsoft.com/office/drawing/2014/main" id="{58407930-4F7F-4722-9BD6-9002DE12BC32}"/>
              </a:ext>
            </a:extLst>
          </p:cNvPr>
          <p:cNvPicPr>
            <a:picLocks noChangeAspect="1"/>
          </p:cNvPicPr>
          <p:nvPr/>
        </p:nvPicPr>
        <p:blipFill>
          <a:blip r:embed="rId2"/>
          <a:stretch>
            <a:fillRect/>
          </a:stretch>
        </p:blipFill>
        <p:spPr>
          <a:xfrm>
            <a:off x="572558" y="2380297"/>
            <a:ext cx="5523442" cy="4386263"/>
          </a:xfrm>
          <a:prstGeom prst="rect">
            <a:avLst/>
          </a:prstGeom>
        </p:spPr>
      </p:pic>
    </p:spTree>
    <p:extLst>
      <p:ext uri="{BB962C8B-B14F-4D97-AF65-F5344CB8AC3E}">
        <p14:creationId xmlns:p14="http://schemas.microsoft.com/office/powerpoint/2010/main" val="52553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D3983-D431-4DAB-A54D-560B0E13DA09}"/>
              </a:ext>
            </a:extLst>
          </p:cNvPr>
          <p:cNvSpPr txBox="1"/>
          <p:nvPr/>
        </p:nvSpPr>
        <p:spPr>
          <a:xfrm>
            <a:off x="6096000" y="1651657"/>
            <a:ext cx="5124450" cy="3139321"/>
          </a:xfrm>
          <a:prstGeom prst="rect">
            <a:avLst/>
          </a:prstGeom>
          <a:noFill/>
        </p:spPr>
        <p:txBody>
          <a:bodyPr wrap="square" rtlCol="0">
            <a:spAutoFit/>
          </a:bodyPr>
          <a:lstStyle/>
          <a:p>
            <a:pPr algn="r"/>
            <a:r>
              <a:rPr lang="en-GB" sz="4200" b="1" dirty="0">
                <a:solidFill>
                  <a:schemeClr val="tx1">
                    <a:lumMod val="75000"/>
                    <a:lumOff val="25000"/>
                  </a:schemeClr>
                </a:solidFill>
                <a:latin typeface="Calibri" panose="020F0502020204030204" pitchFamily="34" charset="0"/>
              </a:rPr>
              <a:t>‘Find out who you are and do it on purpose’</a:t>
            </a:r>
          </a:p>
          <a:p>
            <a:pPr algn="r"/>
            <a:endParaRPr lang="en-GB" sz="4200" b="1" dirty="0">
              <a:solidFill>
                <a:schemeClr val="tx1">
                  <a:lumMod val="75000"/>
                  <a:lumOff val="25000"/>
                </a:schemeClr>
              </a:solidFill>
              <a:latin typeface="Calibri" panose="020F0502020204030204" pitchFamily="34" charset="0"/>
            </a:endParaRPr>
          </a:p>
          <a:p>
            <a:pPr algn="r"/>
            <a:r>
              <a:rPr lang="en-GB" sz="3600" i="1" dirty="0">
                <a:solidFill>
                  <a:schemeClr val="tx1">
                    <a:lumMod val="75000"/>
                    <a:lumOff val="25000"/>
                  </a:schemeClr>
                </a:solidFill>
                <a:latin typeface="Calibri" panose="020F0502020204030204" pitchFamily="34" charset="0"/>
                <a:cs typeface="Calibri" panose="020F0502020204030204" pitchFamily="34" charset="0"/>
              </a:rPr>
              <a:t>Dolly Parton, American singer and songwriter</a:t>
            </a:r>
          </a:p>
        </p:txBody>
      </p:sp>
      <p:pic>
        <p:nvPicPr>
          <p:cNvPr id="2" name="Picture 1">
            <a:extLst>
              <a:ext uri="{FF2B5EF4-FFF2-40B4-BE49-F238E27FC236}">
                <a16:creationId xmlns:a16="http://schemas.microsoft.com/office/drawing/2014/main" id="{A0E0CAB7-6841-401E-802A-0307A33D41B4}"/>
              </a:ext>
            </a:extLst>
          </p:cNvPr>
          <p:cNvPicPr>
            <a:picLocks noChangeAspect="1"/>
          </p:cNvPicPr>
          <p:nvPr/>
        </p:nvPicPr>
        <p:blipFill>
          <a:blip r:embed="rId2"/>
          <a:stretch>
            <a:fillRect/>
          </a:stretch>
        </p:blipFill>
        <p:spPr>
          <a:xfrm>
            <a:off x="632422" y="1651657"/>
            <a:ext cx="4737714" cy="4725279"/>
          </a:xfrm>
          <a:prstGeom prst="rect">
            <a:avLst/>
          </a:prstGeom>
        </p:spPr>
      </p:pic>
    </p:spTree>
    <p:extLst>
      <p:ext uri="{BB962C8B-B14F-4D97-AF65-F5344CB8AC3E}">
        <p14:creationId xmlns:p14="http://schemas.microsoft.com/office/powerpoint/2010/main" val="337830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ECE38-4D02-4E4C-97D8-168C94521B56}"/>
              </a:ext>
            </a:extLst>
          </p:cNvPr>
          <p:cNvSpPr txBox="1"/>
          <p:nvPr/>
        </p:nvSpPr>
        <p:spPr>
          <a:xfrm>
            <a:off x="548632" y="1448535"/>
            <a:ext cx="4730378" cy="4154984"/>
          </a:xfrm>
          <a:prstGeom prst="rect">
            <a:avLst/>
          </a:prstGeom>
          <a:noFill/>
        </p:spPr>
        <p:txBody>
          <a:bodyPr wrap="square" rtlCol="0">
            <a:spAutoFit/>
          </a:bodyPr>
          <a:lstStyle/>
          <a:p>
            <a:r>
              <a:rPr lang="en-GB" sz="4000" b="1" dirty="0">
                <a:solidFill>
                  <a:schemeClr val="tx1">
                    <a:lumMod val="75000"/>
                    <a:lumOff val="25000"/>
                  </a:schemeClr>
                </a:solidFill>
                <a:latin typeface="Calibri" panose="020F0502020204030204" pitchFamily="34" charset="0"/>
              </a:rPr>
              <a:t>‘You are beautiful. It’s okay to be quirky, it’s fine to be shy. You don’t have to go with the crowd.’ </a:t>
            </a:r>
          </a:p>
          <a:p>
            <a:endParaRPr lang="en-GB" sz="3600" b="1" dirty="0">
              <a:solidFill>
                <a:schemeClr val="tx1">
                  <a:lumMod val="75000"/>
                  <a:lumOff val="25000"/>
                </a:schemeClr>
              </a:solidFill>
              <a:latin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Alek Wek, supermodel</a:t>
            </a:r>
          </a:p>
        </p:txBody>
      </p:sp>
      <p:pic>
        <p:nvPicPr>
          <p:cNvPr id="4" name="Picture 3">
            <a:extLst>
              <a:ext uri="{FF2B5EF4-FFF2-40B4-BE49-F238E27FC236}">
                <a16:creationId xmlns:a16="http://schemas.microsoft.com/office/drawing/2014/main" id="{AAF8D42D-D448-46FB-A4E2-51BD1E84889A}"/>
              </a:ext>
            </a:extLst>
          </p:cNvPr>
          <p:cNvPicPr>
            <a:picLocks noChangeAspect="1"/>
          </p:cNvPicPr>
          <p:nvPr/>
        </p:nvPicPr>
        <p:blipFill>
          <a:blip r:embed="rId3"/>
          <a:stretch>
            <a:fillRect/>
          </a:stretch>
        </p:blipFill>
        <p:spPr>
          <a:xfrm>
            <a:off x="5712888" y="1685484"/>
            <a:ext cx="5789708" cy="3918035"/>
          </a:xfrm>
          <a:prstGeom prst="rect">
            <a:avLst/>
          </a:prstGeom>
        </p:spPr>
      </p:pic>
    </p:spTree>
    <p:extLst>
      <p:ext uri="{BB962C8B-B14F-4D97-AF65-F5344CB8AC3E}">
        <p14:creationId xmlns:p14="http://schemas.microsoft.com/office/powerpoint/2010/main" val="185128912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1035</Words>
  <Application>Microsoft Office PowerPoint</Application>
  <PresentationFormat>Widescreen</PresentationFormat>
  <Paragraphs>85</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 Winter</cp:lastModifiedBy>
  <cp:revision>58</cp:revision>
  <dcterms:created xsi:type="dcterms:W3CDTF">2020-05-06T20:46:33Z</dcterms:created>
  <dcterms:modified xsi:type="dcterms:W3CDTF">2020-06-18T09:29:17Z</dcterms:modified>
</cp:coreProperties>
</file>