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1" r:id="rId2"/>
    <p:sldId id="276" r:id="rId3"/>
    <p:sldId id="277" r:id="rId4"/>
    <p:sldId id="278" r:id="rId5"/>
    <p:sldId id="264" r:id="rId6"/>
    <p:sldId id="279" r:id="rId7"/>
    <p:sldId id="272" r:id="rId8"/>
    <p:sldId id="280" r:id="rId9"/>
    <p:sldId id="270" r:id="rId10"/>
    <p:sldId id="282" r:id="rId11"/>
    <p:sldId id="266" r:id="rId12"/>
    <p:sldId id="275" r:id="rId13"/>
    <p:sldId id="262" r:id="rId14"/>
    <p:sldId id="283" r:id="rId15"/>
    <p:sldId id="267" r:id="rId16"/>
    <p:sldId id="274" r:id="rId17"/>
    <p:sldId id="273" r:id="rId18"/>
    <p:sldId id="281"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A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3061"/>
  </p:normalViewPr>
  <p:slideViewPr>
    <p:cSldViewPr snapToGrid="0">
      <p:cViewPr varScale="1">
        <p:scale>
          <a:sx n="103" d="100"/>
          <a:sy n="103" d="100"/>
        </p:scale>
        <p:origin x="72" y="228"/>
      </p:cViewPr>
      <p:guideLst/>
    </p:cSldViewPr>
  </p:slideViewPr>
  <p:notesTextViewPr>
    <p:cViewPr>
      <p:scale>
        <a:sx n="1" d="1"/>
        <a:sy n="1" d="1"/>
      </p:scale>
      <p:origin x="0" y="0"/>
    </p:cViewPr>
  </p:notesTextViewPr>
  <p:sorterViewPr>
    <p:cViewPr>
      <p:scale>
        <a:sx n="100" d="100"/>
        <a:sy n="100" d="100"/>
      </p:scale>
      <p:origin x="0" y="-10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A290B-069D-A745-B53C-57B85D8220A1}" type="datetimeFigureOut">
              <a:rPr lang="en-US" smtClean="0"/>
              <a:t>6/18/2020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3243B-19A3-3B45-93C0-67A792A05910}" type="slidenum">
              <a:rPr lang="en-US" smtClean="0"/>
              <a:t>‹#›</a:t>
            </a:fld>
            <a:endParaRPr lang="en-US"/>
          </a:p>
        </p:txBody>
      </p:sp>
    </p:spTree>
    <p:extLst>
      <p:ext uri="{BB962C8B-B14F-4D97-AF65-F5344CB8AC3E}">
        <p14:creationId xmlns:p14="http://schemas.microsoft.com/office/powerpoint/2010/main" val="145995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73243B-19A3-3B45-93C0-67A792A05910}" type="slidenum">
              <a:rPr lang="en-US" smtClean="0"/>
              <a:t>16</a:t>
            </a:fld>
            <a:endParaRPr lang="en-US"/>
          </a:p>
        </p:txBody>
      </p:sp>
    </p:spTree>
    <p:extLst>
      <p:ext uri="{BB962C8B-B14F-4D97-AF65-F5344CB8AC3E}">
        <p14:creationId xmlns:p14="http://schemas.microsoft.com/office/powerpoint/2010/main" val="363271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6/18/2020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31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2261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6186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9970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945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3744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90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519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1839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43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6485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2E1E66A7-8688-7A44-86A1-9C30F9E3F2A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93850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vimeo.com/417692743/badc969508"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17761049/10b879cb89" TargetMode="Externa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92965-2869-426C-8FF7-755C5604CFE1}"/>
              </a:ext>
            </a:extLst>
          </p:cNvPr>
          <p:cNvPicPr>
            <a:picLocks noChangeAspect="1"/>
          </p:cNvPicPr>
          <p:nvPr/>
        </p:nvPicPr>
        <p:blipFill>
          <a:blip r:embed="rId2"/>
          <a:stretch>
            <a:fillRect/>
          </a:stretch>
        </p:blipFill>
        <p:spPr>
          <a:xfrm>
            <a:off x="531404" y="1275182"/>
            <a:ext cx="6454247" cy="5322219"/>
          </a:xfrm>
          <a:prstGeom prst="rect">
            <a:avLst/>
          </a:prstGeom>
        </p:spPr>
      </p:pic>
      <p:sp>
        <p:nvSpPr>
          <p:cNvPr id="4" name="Rectangle 7">
            <a:extLst>
              <a:ext uri="{FF2B5EF4-FFF2-40B4-BE49-F238E27FC236}">
                <a16:creationId xmlns:a16="http://schemas.microsoft.com/office/drawing/2014/main" id="{AAEAA6DB-1ADE-3F4E-9640-F161FC40F67B}"/>
              </a:ext>
            </a:extLst>
          </p:cNvPr>
          <p:cNvSpPr/>
          <p:nvPr/>
        </p:nvSpPr>
        <p:spPr>
          <a:xfrm>
            <a:off x="7381842" y="4373137"/>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6</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a:t>
            </a:r>
            <a:r>
              <a:rPr kumimoji="0" lang="en-GB" sz="4400" b="1" u="none" strike="noStrike" kern="1200" cap="none" spc="0" normalizeH="0" baseline="0" noProof="0" dirty="0" err="1">
                <a:ln>
                  <a:noFill/>
                </a:ln>
                <a:solidFill>
                  <a:srgbClr val="F48B06"/>
                </a:solidFill>
                <a:effectLst/>
                <a:uLnTx/>
                <a:uFillTx/>
                <a:latin typeface="Calibri" panose="020F0502020204030204" pitchFamily="34" charset="0"/>
                <a:cs typeface="Calibri" panose="020F0502020204030204" pitchFamily="34" charset="0"/>
              </a:rPr>
              <a:t>Bouncebackability</a:t>
            </a:r>
            <a:r>
              <a:rPr kumimoji="0" lang="en-GB" sz="4400" b="1" u="none" strike="noStrike" kern="1200" cap="none" spc="0" normalizeH="0" baseline="0" noProof="0">
                <a:ln>
                  <a:noFill/>
                </a:ln>
                <a:solidFill>
                  <a:srgbClr val="F48B06"/>
                </a:solidFill>
                <a:effectLst/>
                <a:uLnTx/>
                <a:uFillTx/>
                <a:latin typeface="Calibri" panose="020F0502020204030204" pitchFamily="34" charset="0"/>
                <a:cs typeface="Calibri" panose="020F0502020204030204" pitchFamily="34" charset="0"/>
              </a:rPr>
              <a:t>’</a:t>
            </a:r>
            <a:endPar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endParaRPr>
          </a:p>
        </p:txBody>
      </p:sp>
      <p:pic>
        <p:nvPicPr>
          <p:cNvPr id="5" name="Picture 4" descr="A close up of a sign&#10;&#10;Description automatically generated">
            <a:extLst>
              <a:ext uri="{FF2B5EF4-FFF2-40B4-BE49-F238E27FC236}">
                <a16:creationId xmlns:a16="http://schemas.microsoft.com/office/drawing/2014/main" id="{8B9639BA-95C2-F940-8255-46BB699E1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1842" y="201982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826" y="1432540"/>
            <a:ext cx="11224347" cy="5093061"/>
          </a:xfrm>
          <a:prstGeom prst="rect">
            <a:avLst/>
          </a:prstGeom>
          <a:noFill/>
        </p:spPr>
        <p:txBody>
          <a:bodyPr wrap="square" rtlCol="0">
            <a:spAutoFit/>
          </a:bodyPr>
          <a:lstStyle/>
          <a:p>
            <a:pPr>
              <a:lnSpc>
                <a:spcPct val="120000"/>
              </a:lnSpc>
            </a:pPr>
            <a:r>
              <a:rPr lang="en-US" sz="3200" b="1" dirty="0">
                <a:solidFill>
                  <a:schemeClr val="tx1">
                    <a:lumMod val="75000"/>
                    <a:lumOff val="25000"/>
                  </a:schemeClr>
                </a:solidFill>
                <a:latin typeface="Calibri" panose="020F0502020204030204" pitchFamily="34" charset="0"/>
                <a:cs typeface="Calibri" panose="020F0502020204030204" pitchFamily="34" charset="0"/>
              </a:rPr>
              <a:t>At secondary school, you will make mistakes because that is how you learn and because you are just getting the hang of things.</a:t>
            </a: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 </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handle a disagreement badly.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get offended more than you should.</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may fall out with people occasionally.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not score 100% on a test.</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forget to hand your homework in on time.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not bring the right equipment.</a:t>
            </a:r>
          </a:p>
          <a:p>
            <a:pPr algn="r">
              <a:lnSpc>
                <a:spcPct val="120000"/>
              </a:lnSpc>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b="1" dirty="0">
                <a:solidFill>
                  <a:schemeClr val="tx1">
                    <a:lumMod val="75000"/>
                    <a:lumOff val="25000"/>
                  </a:schemeClr>
                </a:solidFill>
                <a:latin typeface="Calibri" panose="020F0502020204030204" pitchFamily="34" charset="0"/>
                <a:cs typeface="Calibri" panose="020F0502020204030204" pitchFamily="34" charset="0"/>
              </a:rPr>
              <a:t>Remember what Matthew Syed said about a growth mindset? Turn these things into learning opportunities.</a:t>
            </a:r>
          </a:p>
        </p:txBody>
      </p:sp>
    </p:spTree>
    <p:extLst>
      <p:ext uri="{BB962C8B-B14F-4D97-AF65-F5344CB8AC3E}">
        <p14:creationId xmlns:p14="http://schemas.microsoft.com/office/powerpoint/2010/main" val="177472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1D7C0-EB5F-444F-878F-867ECE14D4AF}"/>
              </a:ext>
            </a:extLst>
          </p:cNvPr>
          <p:cNvSpPr/>
          <p:nvPr/>
        </p:nvSpPr>
        <p:spPr>
          <a:xfrm>
            <a:off x="574233" y="1364884"/>
            <a:ext cx="5080686"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Are you kind to yourself? </a:t>
            </a:r>
          </a:p>
        </p:txBody>
      </p:sp>
      <p:sp>
        <p:nvSpPr>
          <p:cNvPr id="4" name="TextBox 3">
            <a:extLst>
              <a:ext uri="{FF2B5EF4-FFF2-40B4-BE49-F238E27FC236}">
                <a16:creationId xmlns:a16="http://schemas.microsoft.com/office/drawing/2014/main" id="{49ABD673-3519-43C9-ADA5-8B36B4A2C550}"/>
              </a:ext>
            </a:extLst>
          </p:cNvPr>
          <p:cNvSpPr txBox="1"/>
          <p:nvPr/>
        </p:nvSpPr>
        <p:spPr>
          <a:xfrm>
            <a:off x="696781" y="2364853"/>
            <a:ext cx="5626027" cy="2554545"/>
          </a:xfrm>
          <a:prstGeom prst="rect">
            <a:avLst/>
          </a:prstGeom>
          <a:noFill/>
          <a:ln w="19050">
            <a:solidFill>
              <a:srgbClr val="FA6A02"/>
            </a:solidFill>
          </a:ln>
        </p:spPr>
        <p:txBody>
          <a:bodyPr wrap="square" rtlCol="0">
            <a:spAutoFit/>
          </a:bodyPr>
          <a:lstStyle/>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are going to have days where you feel fed up and times when you are upset.</a:t>
            </a:r>
          </a:p>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may panic about the future.</a:t>
            </a:r>
          </a:p>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may feel overwhelmed.</a:t>
            </a:r>
          </a:p>
        </p:txBody>
      </p:sp>
      <p:pic>
        <p:nvPicPr>
          <p:cNvPr id="1026" name="Picture 2" descr="White Printer Paper With Be Kind Text on Plants">
            <a:extLst>
              <a:ext uri="{FF2B5EF4-FFF2-40B4-BE49-F238E27FC236}">
                <a16:creationId xmlns:a16="http://schemas.microsoft.com/office/drawing/2014/main" id="{9F1E9631-F0C9-42B9-B883-4DCEE52C971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5236" y="1506751"/>
            <a:ext cx="2562998" cy="384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83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F77449-E963-4C25-87ED-AEC40FF17ED7}"/>
              </a:ext>
            </a:extLst>
          </p:cNvPr>
          <p:cNvPicPr>
            <a:picLocks noChangeAspect="1"/>
          </p:cNvPicPr>
          <p:nvPr/>
        </p:nvPicPr>
        <p:blipFill>
          <a:blip r:embed="rId2"/>
          <a:stretch>
            <a:fillRect/>
          </a:stretch>
        </p:blipFill>
        <p:spPr>
          <a:xfrm>
            <a:off x="4227821" y="2406108"/>
            <a:ext cx="4024836" cy="3045579"/>
          </a:xfrm>
          <a:prstGeom prst="rect">
            <a:avLst/>
          </a:prstGeom>
        </p:spPr>
      </p:pic>
      <p:sp>
        <p:nvSpPr>
          <p:cNvPr id="5" name="Rectangle 4">
            <a:extLst>
              <a:ext uri="{FF2B5EF4-FFF2-40B4-BE49-F238E27FC236}">
                <a16:creationId xmlns:a16="http://schemas.microsoft.com/office/drawing/2014/main" id="{FD2517C6-26E9-41AB-A579-1A8677A05753}"/>
              </a:ext>
            </a:extLst>
          </p:cNvPr>
          <p:cNvSpPr/>
          <p:nvPr/>
        </p:nvSpPr>
        <p:spPr>
          <a:xfrm>
            <a:off x="528210" y="1406313"/>
            <a:ext cx="4768228"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Are you kind to others? </a:t>
            </a:r>
          </a:p>
        </p:txBody>
      </p:sp>
      <p:sp>
        <p:nvSpPr>
          <p:cNvPr id="6" name="TextBox 5">
            <a:extLst>
              <a:ext uri="{FF2B5EF4-FFF2-40B4-BE49-F238E27FC236}">
                <a16:creationId xmlns:a16="http://schemas.microsoft.com/office/drawing/2014/main" id="{20431C84-EB32-459E-97E7-07EE0A53CD07}"/>
              </a:ext>
            </a:extLst>
          </p:cNvPr>
          <p:cNvSpPr txBox="1"/>
          <p:nvPr/>
        </p:nvSpPr>
        <p:spPr>
          <a:xfrm>
            <a:off x="524534" y="2353027"/>
            <a:ext cx="3539355" cy="2739211"/>
          </a:xfrm>
          <a:prstGeom prst="rect">
            <a:avLst/>
          </a:prstGeom>
          <a:solidFill>
            <a:schemeClr val="bg1"/>
          </a:solid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Everyone has worries and sometimes people don’t want to talk about them, but we can make a </a:t>
            </a:r>
            <a:r>
              <a:rPr lang="en-GB" sz="2800" b="1" dirty="0">
                <a:solidFill>
                  <a:schemeClr val="tx1">
                    <a:lumMod val="75000"/>
                    <a:lumOff val="25000"/>
                  </a:schemeClr>
                </a:solidFill>
                <a:latin typeface="Calibri" panose="020F0502020204030204" pitchFamily="34" charset="0"/>
                <a:cs typeface="Calibri" panose="020F0502020204030204" pitchFamily="34" charset="0"/>
              </a:rPr>
              <a:t>HUGE</a:t>
            </a:r>
            <a:r>
              <a:rPr lang="en-GB" sz="2400" dirty="0">
                <a:solidFill>
                  <a:schemeClr val="tx1">
                    <a:lumMod val="75000"/>
                    <a:lumOff val="25000"/>
                  </a:schemeClr>
                </a:solidFill>
                <a:latin typeface="Calibri" panose="020F0502020204030204" pitchFamily="34" charset="0"/>
                <a:cs typeface="Calibri" panose="020F0502020204030204" pitchFamily="34" charset="0"/>
              </a:rPr>
              <a:t> difference to the lives of other people with </a:t>
            </a:r>
            <a:r>
              <a:rPr lang="en-GB" sz="2400" b="1" dirty="0">
                <a:solidFill>
                  <a:schemeClr val="tx1">
                    <a:lumMod val="75000"/>
                    <a:lumOff val="25000"/>
                  </a:schemeClr>
                </a:solidFill>
                <a:latin typeface="Calibri" panose="020F0502020204030204" pitchFamily="34" charset="0"/>
                <a:cs typeface="Calibri" panose="020F0502020204030204" pitchFamily="34" charset="0"/>
              </a:rPr>
              <a:t>KINDNESS</a:t>
            </a:r>
            <a:r>
              <a:rPr lang="en-GB" sz="2400" dirty="0">
                <a:solidFill>
                  <a:schemeClr val="tx1">
                    <a:lumMod val="75000"/>
                    <a:lumOff val="25000"/>
                  </a:schemeClr>
                </a:solidFill>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915F47F6-C9F4-3E44-A46B-33C820F0BCB5}"/>
              </a:ext>
            </a:extLst>
          </p:cNvPr>
          <p:cNvSpPr txBox="1"/>
          <p:nvPr/>
        </p:nvSpPr>
        <p:spPr>
          <a:xfrm>
            <a:off x="8546901" y="2406108"/>
            <a:ext cx="3120565" cy="3046988"/>
          </a:xfrm>
          <a:prstGeom prst="rect">
            <a:avLst/>
          </a:prstGeom>
          <a:no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“Unfortunately, we can’t fix everything for everyone, but what we can do, and what we should do every day, hour, minute and second, is be kind.”</a:t>
            </a:r>
          </a:p>
          <a:p>
            <a:r>
              <a:rPr lang="en-GB" b="1" dirty="0">
                <a:solidFill>
                  <a:schemeClr val="tx1">
                    <a:lumMod val="75000"/>
                    <a:lumOff val="25000"/>
                  </a:schemeClr>
                </a:solidFill>
                <a:latin typeface="Calibri" panose="020F0502020204030204" pitchFamily="34" charset="0"/>
                <a:cs typeface="Calibri" panose="020F0502020204030204" pitchFamily="34" charset="0"/>
              </a:rPr>
              <a:t>Matthew Burton</a:t>
            </a:r>
            <a:endParaRPr lang="en-GB" sz="2400" b="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441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68E1BC5-2A26-44ED-90A8-2A228BDE66EC}"/>
              </a:ext>
            </a:extLst>
          </p:cNvPr>
          <p:cNvSpPr txBox="1"/>
          <p:nvPr/>
        </p:nvSpPr>
        <p:spPr>
          <a:xfrm>
            <a:off x="430120" y="1606798"/>
            <a:ext cx="4431323" cy="4093428"/>
          </a:xfrm>
          <a:prstGeom prst="rect">
            <a:avLst/>
          </a:prstGeom>
          <a:noFill/>
        </p:spPr>
        <p:txBody>
          <a:bodyPr wrap="square" rtlCol="0">
            <a:spAutoFit/>
          </a:bodyPr>
          <a:lstStyle/>
          <a:p>
            <a:pPr algn="ctr"/>
            <a:r>
              <a:rPr lang="en-GB" sz="4400" b="1" dirty="0">
                <a:solidFill>
                  <a:schemeClr val="tx1">
                    <a:lumMod val="75000"/>
                    <a:lumOff val="25000"/>
                  </a:schemeClr>
                </a:solidFill>
                <a:latin typeface="Calibri" panose="020F0502020204030204" pitchFamily="34" charset="0"/>
                <a:cs typeface="Calibri" panose="020F0502020204030204" pitchFamily="34" charset="0"/>
              </a:rPr>
              <a:t>"Be nice, work hard, bounce back, and all will be fine.</a:t>
            </a:r>
          </a:p>
          <a:p>
            <a:pPr algn="ctr"/>
            <a:r>
              <a:rPr lang="en-GB" sz="6000" b="1" dirty="0">
                <a:solidFill>
                  <a:schemeClr val="tx1">
                    <a:lumMod val="75000"/>
                    <a:lumOff val="25000"/>
                  </a:schemeClr>
                </a:solidFill>
                <a:latin typeface="Calibri" panose="020F0502020204030204" pitchFamily="34" charset="0"/>
              </a:rPr>
              <a:t>Go get ‘</a:t>
            </a:r>
            <a:r>
              <a:rPr lang="en-GB" sz="6000" b="1" dirty="0" err="1">
                <a:solidFill>
                  <a:schemeClr val="tx1">
                    <a:lumMod val="75000"/>
                    <a:lumOff val="25000"/>
                  </a:schemeClr>
                </a:solidFill>
                <a:latin typeface="Calibri" panose="020F0502020204030204" pitchFamily="34" charset="0"/>
              </a:rPr>
              <a:t>em</a:t>
            </a:r>
            <a:r>
              <a:rPr lang="en-GB" sz="6000" b="1" dirty="0">
                <a:solidFill>
                  <a:schemeClr val="tx1">
                    <a:lumMod val="75000"/>
                    <a:lumOff val="25000"/>
                  </a:schemeClr>
                </a:solidFill>
                <a:latin typeface="Calibri" panose="020F0502020204030204" pitchFamily="34" charset="0"/>
              </a:rPr>
              <a:t>!”</a:t>
            </a:r>
          </a:p>
          <a:p>
            <a:pPr algn="ctr"/>
            <a:r>
              <a:rPr lang="en-GB" sz="2400" i="1" dirty="0">
                <a:solidFill>
                  <a:schemeClr val="tx1">
                    <a:lumMod val="75000"/>
                    <a:lumOff val="25000"/>
                  </a:schemeClr>
                </a:solidFill>
                <a:latin typeface="Calibri" panose="020F0502020204030204" pitchFamily="34" charset="0"/>
              </a:rPr>
              <a:t>Matthew Burton</a:t>
            </a:r>
          </a:p>
        </p:txBody>
      </p:sp>
      <p:pic>
        <p:nvPicPr>
          <p:cNvPr id="13" name="Picture 12">
            <a:extLst>
              <a:ext uri="{FF2B5EF4-FFF2-40B4-BE49-F238E27FC236}">
                <a16:creationId xmlns:a16="http://schemas.microsoft.com/office/drawing/2014/main" id="{5F1F120A-13D3-4190-8284-6B11498876F2}"/>
              </a:ext>
            </a:extLst>
          </p:cNvPr>
          <p:cNvPicPr>
            <a:picLocks noChangeAspect="1"/>
          </p:cNvPicPr>
          <p:nvPr/>
        </p:nvPicPr>
        <p:blipFill>
          <a:blip r:embed="rId2"/>
          <a:stretch>
            <a:fillRect/>
          </a:stretch>
        </p:blipFill>
        <p:spPr>
          <a:xfrm>
            <a:off x="5492684" y="1719946"/>
            <a:ext cx="6076720" cy="4591299"/>
          </a:xfrm>
          <a:prstGeom prst="rect">
            <a:avLst/>
          </a:prstGeom>
        </p:spPr>
      </p:pic>
    </p:spTree>
    <p:extLst>
      <p:ext uri="{BB962C8B-B14F-4D97-AF65-F5344CB8AC3E}">
        <p14:creationId xmlns:p14="http://schemas.microsoft.com/office/powerpoint/2010/main" val="242746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454" y="1556376"/>
            <a:ext cx="8009287" cy="4154984"/>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What does ‘work hard’ and ‘be kind’ mean?</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Fill in the person outline in your workbook with all of the things that you can do to show you are working hard. </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Now think about what you can do to be kind.</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How many of these things do you do already?</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Highlight the ones that you would like to do more of!</a:t>
            </a:r>
          </a:p>
        </p:txBody>
      </p:sp>
      <p:pic>
        <p:nvPicPr>
          <p:cNvPr id="4" name="Picture 3">
            <a:extLst>
              <a:ext uri="{FF2B5EF4-FFF2-40B4-BE49-F238E27FC236}">
                <a16:creationId xmlns:a16="http://schemas.microsoft.com/office/drawing/2014/main" id="{6182E18E-C391-1447-9670-00D67BFF9A5A}"/>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8335108" y="2051539"/>
            <a:ext cx="3634153" cy="4508451"/>
          </a:xfrm>
          <a:prstGeom prst="rect">
            <a:avLst/>
          </a:prstGeom>
        </p:spPr>
      </p:pic>
    </p:spTree>
    <p:extLst>
      <p:ext uri="{BB962C8B-B14F-4D97-AF65-F5344CB8AC3E}">
        <p14:creationId xmlns:p14="http://schemas.microsoft.com/office/powerpoint/2010/main" val="1621853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BD781C-DC6A-4097-A50E-24F741ED62CF}"/>
              </a:ext>
            </a:extLst>
          </p:cNvPr>
          <p:cNvSpPr/>
          <p:nvPr/>
        </p:nvSpPr>
        <p:spPr>
          <a:xfrm>
            <a:off x="460977" y="1373203"/>
            <a:ext cx="8351197"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Effort and enthusiasm are super important</a:t>
            </a:r>
            <a:endParaRPr lang="en-GB" sz="3600" b="1" dirty="0">
              <a:solidFill>
                <a:schemeClr val="tx1">
                  <a:lumMod val="75000"/>
                  <a:lumOff val="25000"/>
                </a:schemeClr>
              </a:solidFill>
            </a:endParaRPr>
          </a:p>
        </p:txBody>
      </p:sp>
      <p:sp>
        <p:nvSpPr>
          <p:cNvPr id="5" name="TextBox 4">
            <a:extLst>
              <a:ext uri="{FF2B5EF4-FFF2-40B4-BE49-F238E27FC236}">
                <a16:creationId xmlns:a16="http://schemas.microsoft.com/office/drawing/2014/main" id="{42C82756-CA34-4895-8C25-7606366910BA}"/>
              </a:ext>
            </a:extLst>
          </p:cNvPr>
          <p:cNvSpPr txBox="1"/>
          <p:nvPr/>
        </p:nvSpPr>
        <p:spPr>
          <a:xfrm>
            <a:off x="460977" y="2300033"/>
            <a:ext cx="5053703" cy="3416320"/>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In life we MUST try.</a:t>
            </a:r>
            <a:r>
              <a:rPr lang="en-GB" sz="3600" dirty="0">
                <a:solidFill>
                  <a:schemeClr val="tx1">
                    <a:lumMod val="75000"/>
                    <a:lumOff val="25000"/>
                  </a:schemeClr>
                </a:solidFill>
                <a:latin typeface="Calibri" panose="020F0502020204030204" pitchFamily="34" charset="0"/>
              </a:rPr>
              <a:t> </a:t>
            </a:r>
            <a:r>
              <a:rPr lang="en-GB" sz="3600" dirty="0">
                <a:solidFill>
                  <a:schemeClr val="tx1">
                    <a:lumMod val="75000"/>
                    <a:lumOff val="25000"/>
                  </a:schemeClr>
                </a:solidFill>
                <a:latin typeface="Calibri" panose="020F0502020204030204" pitchFamily="34" charset="0"/>
                <a:cs typeface="Calibri" panose="020F0502020204030204" pitchFamily="34" charset="0"/>
              </a:rPr>
              <a:t>Teachers won’t mind if you get things wrong, but they will mind if you don’t put effort in to try in the first place. </a:t>
            </a:r>
          </a:p>
        </p:txBody>
      </p:sp>
      <p:pic>
        <p:nvPicPr>
          <p:cNvPr id="3" name="Picture 2">
            <a:extLst>
              <a:ext uri="{FF2B5EF4-FFF2-40B4-BE49-F238E27FC236}">
                <a16:creationId xmlns:a16="http://schemas.microsoft.com/office/drawing/2014/main" id="{EDAFA9BE-54E4-4DDB-96B4-EE84D252C281}"/>
              </a:ext>
            </a:extLst>
          </p:cNvPr>
          <p:cNvPicPr>
            <a:picLocks noChangeAspect="1"/>
          </p:cNvPicPr>
          <p:nvPr/>
        </p:nvPicPr>
        <p:blipFill>
          <a:blip r:embed="rId2"/>
          <a:stretch>
            <a:fillRect/>
          </a:stretch>
        </p:blipFill>
        <p:spPr>
          <a:xfrm>
            <a:off x="6463128" y="2441284"/>
            <a:ext cx="4962043" cy="3793695"/>
          </a:xfrm>
          <a:prstGeom prst="rect">
            <a:avLst/>
          </a:prstGeom>
        </p:spPr>
      </p:pic>
    </p:spTree>
    <p:extLst>
      <p:ext uri="{BB962C8B-B14F-4D97-AF65-F5344CB8AC3E}">
        <p14:creationId xmlns:p14="http://schemas.microsoft.com/office/powerpoint/2010/main" val="2272274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B7735D-0A29-4B71-A3C9-3567A0326539}"/>
              </a:ext>
            </a:extLst>
          </p:cNvPr>
          <p:cNvSpPr txBox="1"/>
          <p:nvPr/>
        </p:nvSpPr>
        <p:spPr>
          <a:xfrm>
            <a:off x="520142" y="2308502"/>
            <a:ext cx="4732421" cy="2400657"/>
          </a:xfrm>
          <a:prstGeom prst="rect">
            <a:avLst/>
          </a:prstGeom>
          <a:noFill/>
        </p:spPr>
        <p:txBody>
          <a:bodyPr wrap="square" rtlCol="0">
            <a:spAutoFit/>
          </a:bodyPr>
          <a:lstStyle/>
          <a:p>
            <a:pPr>
              <a:spcBef>
                <a:spcPts val="1200"/>
              </a:spcBef>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There will be:</a:t>
            </a:r>
          </a:p>
          <a:p>
            <a:pPr marL="342900" indent="-34290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tasks you find hard</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homework you can’t do</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a</a:t>
            </a:r>
            <a:r>
              <a:rPr lang="en-GB" sz="2400">
                <a:solidFill>
                  <a:schemeClr val="tx1">
                    <a:lumMod val="75000"/>
                    <a:lumOff val="25000"/>
                  </a:schemeClr>
                </a:solidFill>
                <a:latin typeface="Calibri Light" panose="020F0302020204030204" pitchFamily="34" charset="0"/>
                <a:cs typeface="Calibri Light" panose="020F0302020204030204" pitchFamily="34" charset="0"/>
              </a:rPr>
              <a:t> </a:t>
            </a: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grade you think you don’t deserve</a:t>
            </a:r>
          </a:p>
        </p:txBody>
      </p:sp>
      <p:sp>
        <p:nvSpPr>
          <p:cNvPr id="6" name="Rectangle 5">
            <a:extLst>
              <a:ext uri="{FF2B5EF4-FFF2-40B4-BE49-F238E27FC236}">
                <a16:creationId xmlns:a16="http://schemas.microsoft.com/office/drawing/2014/main" id="{5C9431D2-9741-4BDD-97CB-6657C9D571FC}"/>
              </a:ext>
            </a:extLst>
          </p:cNvPr>
          <p:cNvSpPr/>
          <p:nvPr/>
        </p:nvSpPr>
        <p:spPr>
          <a:xfrm>
            <a:off x="520142" y="1447268"/>
            <a:ext cx="633340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Whatever you do, don’t </a:t>
            </a:r>
            <a:r>
              <a:rPr lang="en-GB" sz="3600" b="1">
                <a:solidFill>
                  <a:schemeClr val="tx1">
                    <a:lumMod val="75000"/>
                    <a:lumOff val="25000"/>
                  </a:schemeClr>
                </a:solidFill>
                <a:latin typeface="Calibri" panose="020F0502020204030204" pitchFamily="34" charset="0"/>
                <a:cs typeface="Calibri" panose="020F0502020204030204" pitchFamily="34" charset="0"/>
              </a:rPr>
              <a:t>give up.</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F0317CA-1F40-4F05-80B6-3688E3D16165}"/>
              </a:ext>
            </a:extLst>
          </p:cNvPr>
          <p:cNvSpPr txBox="1"/>
          <p:nvPr/>
        </p:nvSpPr>
        <p:spPr>
          <a:xfrm>
            <a:off x="443071" y="5466948"/>
            <a:ext cx="5995436" cy="1200329"/>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rPr>
              <a:t>The best thing you can do is talk. Talk about life, things and anything you don’t understand. </a:t>
            </a:r>
          </a:p>
        </p:txBody>
      </p:sp>
      <p:pic>
        <p:nvPicPr>
          <p:cNvPr id="2" name="Picture 1">
            <a:extLst>
              <a:ext uri="{FF2B5EF4-FFF2-40B4-BE49-F238E27FC236}">
                <a16:creationId xmlns:a16="http://schemas.microsoft.com/office/drawing/2014/main" id="{3C948367-EE1B-493B-BDDE-8C110F19E2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09386" y="2814859"/>
            <a:ext cx="4659292" cy="3483086"/>
          </a:xfrm>
          <a:prstGeom prst="rect">
            <a:avLst/>
          </a:prstGeom>
        </p:spPr>
      </p:pic>
    </p:spTree>
    <p:extLst>
      <p:ext uri="{BB962C8B-B14F-4D97-AF65-F5344CB8AC3E}">
        <p14:creationId xmlns:p14="http://schemas.microsoft.com/office/powerpoint/2010/main" val="627973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148572-2E5A-4BB9-BD52-9580E1957DEA}"/>
              </a:ext>
            </a:extLst>
          </p:cNvPr>
          <p:cNvPicPr>
            <a:picLocks noChangeAspect="1"/>
          </p:cNvPicPr>
          <p:nvPr/>
        </p:nvPicPr>
        <p:blipFill>
          <a:blip r:embed="rId2"/>
          <a:stretch>
            <a:fillRect/>
          </a:stretch>
        </p:blipFill>
        <p:spPr>
          <a:xfrm>
            <a:off x="6585872" y="1535066"/>
            <a:ext cx="4915472" cy="3322690"/>
          </a:xfrm>
          <a:prstGeom prst="rect">
            <a:avLst/>
          </a:prstGeom>
        </p:spPr>
      </p:pic>
      <p:sp>
        <p:nvSpPr>
          <p:cNvPr id="2" name="Rectangle 1">
            <a:extLst>
              <a:ext uri="{FF2B5EF4-FFF2-40B4-BE49-F238E27FC236}">
                <a16:creationId xmlns:a16="http://schemas.microsoft.com/office/drawing/2014/main" id="{E153B441-DF4E-4623-AEE4-F309832F88EC}"/>
              </a:ext>
            </a:extLst>
          </p:cNvPr>
          <p:cNvSpPr/>
          <p:nvPr/>
        </p:nvSpPr>
        <p:spPr>
          <a:xfrm>
            <a:off x="530492" y="1533769"/>
            <a:ext cx="5756008" cy="2769989"/>
          </a:xfrm>
          <a:prstGeom prst="rect">
            <a:avLst/>
          </a:prstGeom>
        </p:spPr>
        <p:txBody>
          <a:bodyPr wrap="square">
            <a:spAutoFit/>
          </a:bodyPr>
          <a:lstStyle/>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Decide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who you want to be.</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Develop</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yourself as a person.</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Don’t</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be put off by things.</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Achieve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your goals.</a:t>
            </a:r>
            <a:endParaRPr lang="en-GB" sz="3600" dirty="0">
              <a:solidFill>
                <a:schemeClr val="tx1">
                  <a:lumMod val="75000"/>
                  <a:lumOff val="25000"/>
                </a:schemeClr>
              </a:solidFill>
            </a:endParaRPr>
          </a:p>
        </p:txBody>
      </p:sp>
    </p:spTree>
    <p:extLst>
      <p:ext uri="{BB962C8B-B14F-4D97-AF65-F5344CB8AC3E}">
        <p14:creationId xmlns:p14="http://schemas.microsoft.com/office/powerpoint/2010/main" val="2220304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58" y="1422617"/>
            <a:ext cx="10510221"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Gemma to give you some advice on bouncing back. It is something we all need to do.</a:t>
            </a:r>
          </a:p>
        </p:txBody>
      </p:sp>
      <p:pic>
        <p:nvPicPr>
          <p:cNvPr id="5" name="Picture 4" descr="A picture containing person, indoor, woman, table&#10;&#10;Description automatically generated">
            <a:hlinkClick r:id="rId2"/>
            <a:extLst>
              <a:ext uri="{FF2B5EF4-FFF2-40B4-BE49-F238E27FC236}">
                <a16:creationId xmlns:a16="http://schemas.microsoft.com/office/drawing/2014/main" id="{E716B578-5D1B-1F41-8A82-6AADABAE00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1178" y="2726656"/>
            <a:ext cx="6506935" cy="3638864"/>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D2546703-F3CF-6740-A5F2-907840242A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2595" y="3218938"/>
            <a:ext cx="2324100" cy="2654300"/>
          </a:xfrm>
          <a:prstGeom prst="rect">
            <a:avLst/>
          </a:prstGeom>
        </p:spPr>
      </p:pic>
    </p:spTree>
    <p:extLst>
      <p:ext uri="{BB962C8B-B14F-4D97-AF65-F5344CB8AC3E}">
        <p14:creationId xmlns:p14="http://schemas.microsoft.com/office/powerpoint/2010/main" val="180264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187B0C-1F11-4EF9-87E1-42AC144AEF08}"/>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B3B88B10-8E4F-4EC0-B153-07855D99D62C}"/>
              </a:ext>
            </a:extLst>
          </p:cNvPr>
          <p:cNvSpPr/>
          <p:nvPr/>
        </p:nvSpPr>
        <p:spPr>
          <a:xfrm>
            <a:off x="4757332" y="3660476"/>
            <a:ext cx="267733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939" y="1455492"/>
            <a:ext cx="11005073"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We are moving on to Session 6 now. We hope you are learning about ways in which you can be awesome as you ‘go big’.  We have a new word to look at today – ‘</a:t>
            </a:r>
            <a:r>
              <a:rPr lang="en-US" sz="2000" dirty="0" err="1">
                <a:latin typeface="Calibri" panose="020F0502020204030204" pitchFamily="34" charset="0"/>
                <a:cs typeface="Calibri" panose="020F0502020204030204" pitchFamily="34" charset="0"/>
              </a:rPr>
              <a:t>bouncebackability</a:t>
            </a:r>
            <a:r>
              <a:rPr lang="en-US" sz="2000" dirty="0">
                <a:latin typeface="Calibri" panose="020F0502020204030204" pitchFamily="34" charset="0"/>
                <a:cs typeface="Calibri" panose="020F0502020204030204" pitchFamily="34" charset="0"/>
              </a:rPr>
              <a:t>’!</a:t>
            </a:r>
          </a:p>
        </p:txBody>
      </p:sp>
      <p:sp>
        <p:nvSpPr>
          <p:cNvPr id="2" name="TextBox 1"/>
          <p:cNvSpPr txBox="1"/>
          <p:nvPr/>
        </p:nvSpPr>
        <p:spPr>
          <a:xfrm>
            <a:off x="1837234" y="5486011"/>
            <a:ext cx="4112242" cy="923330"/>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As a headteacher, and a teacher before that, Matthew knows a lot about the importance of bouncing back.</a:t>
            </a:r>
          </a:p>
        </p:txBody>
      </p:sp>
      <p:sp>
        <p:nvSpPr>
          <p:cNvPr id="6" name="TextBox 5"/>
          <p:cNvSpPr txBox="1"/>
          <p:nvPr/>
        </p:nvSpPr>
        <p:spPr>
          <a:xfrm>
            <a:off x="5949476" y="5486011"/>
            <a:ext cx="4713147" cy="923330"/>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Gemma has to use ‘bouncebackability’ all the time in her line of work – when you mess up your line, you have to go again!</a:t>
            </a:r>
          </a:p>
        </p:txBody>
      </p:sp>
      <p:sp>
        <p:nvSpPr>
          <p:cNvPr id="7" name="TextBox 6">
            <a:extLst>
              <a:ext uri="{FF2B5EF4-FFF2-40B4-BE49-F238E27FC236}">
                <a16:creationId xmlns:a16="http://schemas.microsoft.com/office/drawing/2014/main" id="{10A550C9-6705-C04C-8540-8BD17C9B5EE9}"/>
              </a:ext>
            </a:extLst>
          </p:cNvPr>
          <p:cNvSpPr txBox="1"/>
          <p:nvPr/>
        </p:nvSpPr>
        <p:spPr>
          <a:xfrm>
            <a:off x="351817" y="3450886"/>
            <a:ext cx="3313356" cy="190954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9D8D2D31-FFB6-E04E-BE4E-FB637648F715}"/>
              </a:ext>
            </a:extLst>
          </p:cNvPr>
          <p:cNvSpPr txBox="1"/>
          <p:nvPr/>
        </p:nvSpPr>
        <p:spPr>
          <a:xfrm>
            <a:off x="5273952" y="3548136"/>
            <a:ext cx="3313356" cy="1632549"/>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11" name="Picture 10" descr="A person looking at the camera&#10;&#10;Description automatically generated">
            <a:extLst>
              <a:ext uri="{FF2B5EF4-FFF2-40B4-BE49-F238E27FC236}">
                <a16:creationId xmlns:a16="http://schemas.microsoft.com/office/drawing/2014/main" id="{C56F69F9-F39A-C542-B038-CE6F0E16AE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99840" y="2636829"/>
            <a:ext cx="1764835" cy="2684597"/>
          </a:xfrm>
          <a:prstGeom prst="rect">
            <a:avLst/>
          </a:prstGeom>
        </p:spPr>
      </p:pic>
      <p:pic>
        <p:nvPicPr>
          <p:cNvPr id="12" name="Picture 11" descr="A person standing on a city street&#10;&#10;Description automatically generated">
            <a:extLst>
              <a:ext uri="{FF2B5EF4-FFF2-40B4-BE49-F238E27FC236}">
                <a16:creationId xmlns:a16="http://schemas.microsoft.com/office/drawing/2014/main" id="{57C4B7F9-9E30-EC42-9859-E096FB4511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49719" y="2639528"/>
            <a:ext cx="2232115" cy="2648212"/>
          </a:xfrm>
          <a:prstGeom prst="rect">
            <a:avLst/>
          </a:prstGeom>
        </p:spPr>
      </p:pic>
    </p:spTree>
    <p:extLst>
      <p:ext uri="{BB962C8B-B14F-4D97-AF65-F5344CB8AC3E}">
        <p14:creationId xmlns:p14="http://schemas.microsoft.com/office/powerpoint/2010/main" val="198012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44" y="1472284"/>
            <a:ext cx="8187643" cy="1384995"/>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Session 5, we </a:t>
            </a:r>
            <a:r>
              <a:rPr lang="en-GB" sz="2800" b="1" dirty="0">
                <a:solidFill>
                  <a:schemeClr val="tx1">
                    <a:lumMod val="75000"/>
                    <a:lumOff val="25000"/>
                  </a:schemeClr>
                </a:solidFill>
                <a:latin typeface="Calibri" panose="020F0502020204030204" pitchFamily="34" charset="0"/>
                <a:cs typeface="Calibri" panose="020F0502020204030204" pitchFamily="34" charset="0"/>
              </a:rPr>
              <a:t>looked at being lost emotionally and physically, and we gave you some tips around the first few days of the big move to secondary school.</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571544" y="3259318"/>
            <a:ext cx="6988585"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We explored ways of handling your nerves, excitement and emotion – remember the Triangle of Trust?</a:t>
            </a:r>
          </a:p>
        </p:txBody>
      </p:sp>
      <p:sp>
        <p:nvSpPr>
          <p:cNvPr id="8" name="TextBox 7"/>
          <p:cNvSpPr txBox="1"/>
          <p:nvPr/>
        </p:nvSpPr>
        <p:spPr>
          <a:xfrm>
            <a:off x="571544" y="4492354"/>
            <a:ext cx="6799415" cy="1200329"/>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You are learning how to be awesome – it doesn’t just happen! You have to work on some of these things and keep your mind in the right mindset.</a:t>
            </a:r>
          </a:p>
        </p:txBody>
      </p:sp>
      <p:pic>
        <p:nvPicPr>
          <p:cNvPr id="9" name="Picture 8">
            <a:extLst>
              <a:ext uri="{FF2B5EF4-FFF2-40B4-BE49-F238E27FC236}">
                <a16:creationId xmlns:a16="http://schemas.microsoft.com/office/drawing/2014/main" id="{FB5902F3-E4C5-9C4B-AD30-38BC91C346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84354" y="1223715"/>
            <a:ext cx="2236102" cy="5793537"/>
          </a:xfrm>
          <a:prstGeom prst="rect">
            <a:avLst/>
          </a:prstGeom>
        </p:spPr>
      </p:pic>
    </p:spTree>
    <p:extLst>
      <p:ext uri="{BB962C8B-B14F-4D97-AF65-F5344CB8AC3E}">
        <p14:creationId xmlns:p14="http://schemas.microsoft.com/office/powerpoint/2010/main" val="69171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7349" y="5797945"/>
            <a:ext cx="7211028" cy="830997"/>
          </a:xfrm>
          <a:prstGeom prst="rect">
            <a:avLst/>
          </a:prstGeom>
          <a:noFill/>
        </p:spPr>
        <p:txBody>
          <a:bodyPr wrap="square" rtlCol="0">
            <a:spAutoFit/>
          </a:bodyPr>
          <a:lstStyle/>
          <a:p>
            <a:r>
              <a:rPr lang="en-US" sz="2400" b="1">
                <a:solidFill>
                  <a:schemeClr val="tx1">
                    <a:lumMod val="75000"/>
                    <a:lumOff val="25000"/>
                  </a:schemeClr>
                </a:solidFill>
                <a:latin typeface="Calibri" panose="020F0502020204030204" pitchFamily="34" charset="0"/>
                <a:cs typeface="Calibri" panose="020F0502020204030204" pitchFamily="34" charset="0"/>
              </a:rPr>
              <a:t>If you are reading alongside these sessions, then you can read up to page 63.</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759197" y="1641114"/>
            <a:ext cx="10799180" cy="646331"/>
          </a:xfrm>
          <a:prstGeom prst="rect">
            <a:avLst/>
          </a:prstGeom>
          <a:noFill/>
        </p:spPr>
        <p:txBody>
          <a:bodyPr wrap="square" rtlCol="0">
            <a:spAutoFit/>
          </a:bodyPr>
          <a:lstStyle/>
          <a:p>
            <a:r>
              <a:rPr lang="en-US" sz="3600" b="1">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a:hlinkClick r:id="rId2"/>
            <a:extLst>
              <a:ext uri="{FF2B5EF4-FFF2-40B4-BE49-F238E27FC236}">
                <a16:creationId xmlns:a16="http://schemas.microsoft.com/office/drawing/2014/main" id="{CE038900-CFB1-E34E-91F5-C33A7AAD21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46600" y="2469581"/>
            <a:ext cx="5751286" cy="3207448"/>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EE2AF537-129F-724F-BF57-6F8A5451FC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0193" y="2746155"/>
            <a:ext cx="2324100" cy="2654300"/>
          </a:xfrm>
          <a:prstGeom prst="rect">
            <a:avLst/>
          </a:prstGeom>
        </p:spPr>
      </p:pic>
      <p:pic>
        <p:nvPicPr>
          <p:cNvPr id="2" name="Picture 1">
            <a:extLst>
              <a:ext uri="{FF2B5EF4-FFF2-40B4-BE49-F238E27FC236}">
                <a16:creationId xmlns:a16="http://schemas.microsoft.com/office/drawing/2014/main" id="{7D9D386F-F53B-984B-9D49-2F335AD54DBF}"/>
              </a:ext>
            </a:extLst>
          </p:cNvPr>
          <p:cNvPicPr>
            <a:picLocks noChangeAspect="1"/>
          </p:cNvPicPr>
          <p:nvPr/>
        </p:nvPicPr>
        <p:blipFill>
          <a:blip r:embed="rId5"/>
          <a:stretch>
            <a:fillRect/>
          </a:stretch>
        </p:blipFill>
        <p:spPr>
          <a:xfrm>
            <a:off x="936418" y="2430386"/>
            <a:ext cx="2887436" cy="4078299"/>
          </a:xfrm>
          <a:prstGeom prst="rect">
            <a:avLst/>
          </a:prstGeom>
        </p:spPr>
      </p:pic>
    </p:spTree>
    <p:extLst>
      <p:ext uri="{BB962C8B-B14F-4D97-AF65-F5344CB8AC3E}">
        <p14:creationId xmlns:p14="http://schemas.microsoft.com/office/powerpoint/2010/main" val="45977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C380AA-04DE-471E-837B-406F59B95608}"/>
              </a:ext>
            </a:extLst>
          </p:cNvPr>
          <p:cNvSpPr txBox="1"/>
          <p:nvPr/>
        </p:nvSpPr>
        <p:spPr>
          <a:xfrm>
            <a:off x="667964" y="1488780"/>
            <a:ext cx="810299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What is ‘</a:t>
            </a:r>
            <a:r>
              <a:rPr lang="en-GB" sz="3600" b="1" dirty="0" err="1">
                <a:solidFill>
                  <a:schemeClr val="tx1">
                    <a:lumMod val="75000"/>
                    <a:lumOff val="25000"/>
                  </a:schemeClr>
                </a:solidFill>
                <a:latin typeface="Calibri" panose="020F0502020204030204" pitchFamily="34" charset="0"/>
              </a:rPr>
              <a:t>bouncebackability</a:t>
            </a:r>
            <a:r>
              <a:rPr lang="en-GB" sz="3600" b="1" dirty="0">
                <a:solidFill>
                  <a:schemeClr val="tx1">
                    <a:lumMod val="75000"/>
                    <a:lumOff val="25000"/>
                  </a:schemeClr>
                </a:solidFill>
                <a:latin typeface="Calibri" panose="020F0502020204030204" pitchFamily="34" charset="0"/>
              </a:rPr>
              <a:t>’?</a:t>
            </a:r>
          </a:p>
        </p:txBody>
      </p:sp>
      <p:sp>
        <p:nvSpPr>
          <p:cNvPr id="4" name="TextBox 3">
            <a:extLst>
              <a:ext uri="{FF2B5EF4-FFF2-40B4-BE49-F238E27FC236}">
                <a16:creationId xmlns:a16="http://schemas.microsoft.com/office/drawing/2014/main" id="{F9477198-7598-44B2-B53B-41821587A5EE}"/>
              </a:ext>
            </a:extLst>
          </p:cNvPr>
          <p:cNvSpPr txBox="1"/>
          <p:nvPr/>
        </p:nvSpPr>
        <p:spPr>
          <a:xfrm>
            <a:off x="667963" y="2430543"/>
            <a:ext cx="5647995" cy="3539430"/>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It is something you have to work on, develop, practise, exercise and sharpen.</a:t>
            </a:r>
          </a:p>
          <a:p>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It is often called ‘resilience’ or ‘grit’.</a:t>
            </a:r>
          </a:p>
          <a:p>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If you work on this, everything else falls into place!</a:t>
            </a:r>
          </a:p>
        </p:txBody>
      </p:sp>
      <p:pic>
        <p:nvPicPr>
          <p:cNvPr id="2" name="Picture 1">
            <a:extLst>
              <a:ext uri="{FF2B5EF4-FFF2-40B4-BE49-F238E27FC236}">
                <a16:creationId xmlns:a16="http://schemas.microsoft.com/office/drawing/2014/main" id="{384374ED-40E4-4A9C-9524-4C787FD59103}"/>
              </a:ext>
            </a:extLst>
          </p:cNvPr>
          <p:cNvPicPr>
            <a:picLocks noChangeAspect="1"/>
          </p:cNvPicPr>
          <p:nvPr/>
        </p:nvPicPr>
        <p:blipFill>
          <a:blip r:embed="rId2"/>
          <a:stretch>
            <a:fillRect/>
          </a:stretch>
        </p:blipFill>
        <p:spPr>
          <a:xfrm>
            <a:off x="6832150" y="2288811"/>
            <a:ext cx="4691886" cy="3681162"/>
          </a:xfrm>
          <a:prstGeom prst="rect">
            <a:avLst/>
          </a:prstGeom>
        </p:spPr>
      </p:pic>
    </p:spTree>
    <p:extLst>
      <p:ext uri="{BB962C8B-B14F-4D97-AF65-F5344CB8AC3E}">
        <p14:creationId xmlns:p14="http://schemas.microsoft.com/office/powerpoint/2010/main" val="34608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3942" y="2469711"/>
            <a:ext cx="7637929" cy="3165162"/>
          </a:xfrm>
          <a:prstGeom prst="rect">
            <a:avLst/>
          </a:prstGeom>
          <a:noFill/>
        </p:spPr>
        <p:txBody>
          <a:bodyPr wrap="square" rtlCol="0">
            <a:spAutoFit/>
          </a:bodyPr>
          <a:lstStyle/>
          <a:p>
            <a:pPr>
              <a:lnSpc>
                <a:spcPct val="120000"/>
              </a:lnSpc>
            </a:pPr>
            <a:r>
              <a:rPr lang="en-US" sz="2400" b="1" dirty="0">
                <a:solidFill>
                  <a:schemeClr val="tx1">
                    <a:lumMod val="75000"/>
                    <a:lumOff val="25000"/>
                  </a:schemeClr>
                </a:solidFill>
                <a:latin typeface="Calibri" panose="020F0502020204030204" pitchFamily="34" charset="0"/>
                <a:cs typeface="Calibri" panose="020F0502020204030204" pitchFamily="34" charset="0"/>
              </a:rPr>
              <a:t>“We could go on for years and years about this, but if we’re going to boil it down to one thing I think you have to work on, develop, practise, exercise and sharpen, it’s this: bouncebackability. People call it various things – it can be known as ‘resilience’ or ‘grit’ or simply ‘thatwasn’tveryniceorverygoodbutI’mnotgoingtogiveupI’mgoingtotryagain’.”</a:t>
            </a:r>
          </a:p>
        </p:txBody>
      </p:sp>
      <p:sp>
        <p:nvSpPr>
          <p:cNvPr id="4" name="TextBox 3"/>
          <p:cNvSpPr txBox="1"/>
          <p:nvPr/>
        </p:nvSpPr>
        <p:spPr>
          <a:xfrm>
            <a:off x="4018281" y="6088852"/>
            <a:ext cx="7110805" cy="369332"/>
          </a:xfrm>
          <a:prstGeom prst="rect">
            <a:avLst/>
          </a:prstGeom>
          <a:noFill/>
        </p:spPr>
        <p:txBody>
          <a:bodyPr wrap="square" rtlCol="0">
            <a:spAutoFit/>
          </a:bodyPr>
          <a:lstStyle/>
          <a:p>
            <a:pPr algn="r"/>
            <a:r>
              <a:rPr lang="en-US" b="1" dirty="0">
                <a:solidFill>
                  <a:srgbClr val="FA6A02"/>
                </a:solidFill>
                <a:latin typeface="Calibri" panose="020F0502020204030204" pitchFamily="34" charset="0"/>
                <a:cs typeface="Calibri" panose="020F0502020204030204" pitchFamily="34" charset="0"/>
              </a:rPr>
              <a:t>‘Go Big’ page 57</a:t>
            </a:r>
          </a:p>
        </p:txBody>
      </p:sp>
      <p:sp>
        <p:nvSpPr>
          <p:cNvPr id="5" name="TextBox 4">
            <a:extLst>
              <a:ext uri="{FF2B5EF4-FFF2-40B4-BE49-F238E27FC236}">
                <a16:creationId xmlns:a16="http://schemas.microsoft.com/office/drawing/2014/main" id="{C6C380AA-04DE-471E-837B-406F59B95608}"/>
              </a:ext>
            </a:extLst>
          </p:cNvPr>
          <p:cNvSpPr txBox="1"/>
          <p:nvPr/>
        </p:nvSpPr>
        <p:spPr>
          <a:xfrm>
            <a:off x="913942" y="1473280"/>
            <a:ext cx="810299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What is ‘</a:t>
            </a:r>
            <a:r>
              <a:rPr lang="en-GB" sz="3600" b="1" dirty="0" err="1">
                <a:solidFill>
                  <a:schemeClr val="tx1">
                    <a:lumMod val="75000"/>
                    <a:lumOff val="25000"/>
                  </a:schemeClr>
                </a:solidFill>
                <a:latin typeface="Calibri" panose="020F0502020204030204" pitchFamily="34" charset="0"/>
                <a:cs typeface="Calibri" panose="020F0502020204030204" pitchFamily="34" charset="0"/>
              </a:rPr>
              <a:t>bouncebackability</a:t>
            </a:r>
            <a:r>
              <a:rPr lang="en-GB" sz="3600" b="1" dirty="0">
                <a:solidFill>
                  <a:schemeClr val="tx1">
                    <a:lumMod val="75000"/>
                    <a:lumOff val="25000"/>
                  </a:schemeClr>
                </a:solidFill>
                <a:latin typeface="Calibri" panose="020F0502020204030204" pitchFamily="34" charset="0"/>
                <a:cs typeface="Calibri" panose="020F0502020204030204" pitchFamily="34" charset="0"/>
              </a:rPr>
              <a:t>’?</a:t>
            </a:r>
          </a:p>
        </p:txBody>
      </p:sp>
      <p:grpSp>
        <p:nvGrpSpPr>
          <p:cNvPr id="7" name="Group 6">
            <a:extLst>
              <a:ext uri="{FF2B5EF4-FFF2-40B4-BE49-F238E27FC236}">
                <a16:creationId xmlns:a16="http://schemas.microsoft.com/office/drawing/2014/main" id="{C49765BB-266C-3847-BCE1-CA88575FE310}"/>
              </a:ext>
            </a:extLst>
          </p:cNvPr>
          <p:cNvGrpSpPr/>
          <p:nvPr/>
        </p:nvGrpSpPr>
        <p:grpSpPr>
          <a:xfrm>
            <a:off x="9474539" y="2613682"/>
            <a:ext cx="1366822" cy="3259567"/>
            <a:chOff x="9474539" y="2613682"/>
            <a:chExt cx="1366822" cy="3259567"/>
          </a:xfrm>
        </p:grpSpPr>
        <p:pic>
          <p:nvPicPr>
            <p:cNvPr id="3" name="Picture 2">
              <a:extLst>
                <a:ext uri="{FF2B5EF4-FFF2-40B4-BE49-F238E27FC236}">
                  <a16:creationId xmlns:a16="http://schemas.microsoft.com/office/drawing/2014/main" id="{20B70F28-801E-9C4F-8BEE-BF29718D46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6" name="Oval 5">
              <a:extLst>
                <a:ext uri="{FF2B5EF4-FFF2-40B4-BE49-F238E27FC236}">
                  <a16:creationId xmlns:a16="http://schemas.microsoft.com/office/drawing/2014/main" id="{A58603E7-D717-314C-9C3C-01247CB13323}"/>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864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EF21FB-2391-439E-9F14-820CF49570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3431234" y="3311033"/>
            <a:ext cx="5589932" cy="3847749"/>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3" name="Rectangle 2">
            <a:extLst>
              <a:ext uri="{FF2B5EF4-FFF2-40B4-BE49-F238E27FC236}">
                <a16:creationId xmlns:a16="http://schemas.microsoft.com/office/drawing/2014/main" id="{487EE290-0F52-4E72-BE7B-39EAB44ABE62}"/>
              </a:ext>
            </a:extLst>
          </p:cNvPr>
          <p:cNvSpPr/>
          <p:nvPr/>
        </p:nvSpPr>
        <p:spPr>
          <a:xfrm>
            <a:off x="523006" y="1205648"/>
            <a:ext cx="8720464" cy="646331"/>
          </a:xfrm>
          <a:prstGeom prst="rect">
            <a:avLst/>
          </a:prstGeom>
          <a:noFill/>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Let’s understand your expectations vs reality</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93DFD94-FA98-4A44-B5F8-AB71978FF925}"/>
              </a:ext>
            </a:extLst>
          </p:cNvPr>
          <p:cNvSpPr txBox="1"/>
          <p:nvPr/>
        </p:nvSpPr>
        <p:spPr>
          <a:xfrm>
            <a:off x="523006" y="2004674"/>
            <a:ext cx="11208702" cy="830997"/>
          </a:xfrm>
          <a:prstGeom prst="rect">
            <a:avLst/>
          </a:prstGeom>
          <a:no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Nothing comes easy. You will make mistakes along the way. </a:t>
            </a:r>
          </a:p>
          <a:p>
            <a:r>
              <a:rPr lang="en-GB" sz="2400" dirty="0">
                <a:solidFill>
                  <a:schemeClr val="tx1">
                    <a:lumMod val="75000"/>
                    <a:lumOff val="25000"/>
                  </a:schemeClr>
                </a:solidFill>
                <a:latin typeface="Calibri" panose="020F0502020204030204" pitchFamily="34" charset="0"/>
                <a:cs typeface="Calibri" panose="020F0502020204030204" pitchFamily="34" charset="0"/>
              </a:rPr>
              <a:t>Make sure you have clear expectations about what can happen in reality. </a:t>
            </a:r>
          </a:p>
        </p:txBody>
      </p:sp>
      <p:sp>
        <p:nvSpPr>
          <p:cNvPr id="5" name="TextBox 4">
            <a:extLst>
              <a:ext uri="{FF2B5EF4-FFF2-40B4-BE49-F238E27FC236}">
                <a16:creationId xmlns:a16="http://schemas.microsoft.com/office/drawing/2014/main" id="{10CD36BB-5335-47F1-A591-3D2F767396C9}"/>
              </a:ext>
            </a:extLst>
          </p:cNvPr>
          <p:cNvSpPr txBox="1"/>
          <p:nvPr/>
        </p:nvSpPr>
        <p:spPr>
          <a:xfrm>
            <a:off x="532294" y="3191305"/>
            <a:ext cx="2898940" cy="1200329"/>
          </a:xfrm>
          <a:prstGeom prst="rect">
            <a:avLst/>
          </a:prstGeom>
          <a:noFill/>
        </p:spPr>
        <p:txBody>
          <a:bodyPr wrap="square" rtlCol="0">
            <a:spAutoFit/>
          </a:bodyPr>
          <a:lstStyle/>
          <a:p>
            <a:r>
              <a:rPr lang="en-GB" sz="2400" b="1" dirty="0">
                <a:solidFill>
                  <a:srgbClr val="FA6A02"/>
                </a:solidFill>
                <a:latin typeface="Calibri" panose="020F0502020204030204" pitchFamily="34" charset="0"/>
              </a:rPr>
              <a:t>Expectations:</a:t>
            </a:r>
            <a:r>
              <a:rPr lang="en-GB" sz="2400" dirty="0">
                <a:solidFill>
                  <a:srgbClr val="FA6A02"/>
                </a:solidFill>
                <a:latin typeface="Calibri" panose="020F0502020204030204" pitchFamily="34" charset="0"/>
              </a:rPr>
              <a:t> </a:t>
            </a:r>
          </a:p>
          <a:p>
            <a:r>
              <a:rPr lang="en-GB" sz="2400" dirty="0">
                <a:solidFill>
                  <a:srgbClr val="FA6A02"/>
                </a:solidFill>
                <a:latin typeface="Calibri" panose="020F0502020204030204" pitchFamily="34" charset="0"/>
              </a:rPr>
              <a:t>I’m never going to fall off! This is so easy!</a:t>
            </a:r>
          </a:p>
        </p:txBody>
      </p:sp>
      <p:sp>
        <p:nvSpPr>
          <p:cNvPr id="7" name="TextBox 6">
            <a:extLst>
              <a:ext uri="{FF2B5EF4-FFF2-40B4-BE49-F238E27FC236}">
                <a16:creationId xmlns:a16="http://schemas.microsoft.com/office/drawing/2014/main" id="{F6DAF2F9-47AD-47F9-A1DC-E1D035C32C1A}"/>
              </a:ext>
            </a:extLst>
          </p:cNvPr>
          <p:cNvSpPr txBox="1"/>
          <p:nvPr/>
        </p:nvSpPr>
        <p:spPr>
          <a:xfrm>
            <a:off x="9021166" y="3191305"/>
            <a:ext cx="2487287" cy="2308324"/>
          </a:xfrm>
          <a:prstGeom prst="rect">
            <a:avLst/>
          </a:prstGeom>
          <a:noFill/>
        </p:spPr>
        <p:txBody>
          <a:bodyPr wrap="square" rtlCol="0">
            <a:spAutoFit/>
          </a:bodyPr>
          <a:lstStyle/>
          <a:p>
            <a:pPr algn="r"/>
            <a:r>
              <a:rPr lang="en-GB" sz="2400" b="1" dirty="0">
                <a:solidFill>
                  <a:srgbClr val="FA6A02"/>
                </a:solidFill>
                <a:latin typeface="Calibri" panose="020F0502020204030204" pitchFamily="34" charset="0"/>
              </a:rPr>
              <a:t>Reality: </a:t>
            </a:r>
          </a:p>
          <a:p>
            <a:pPr algn="r"/>
            <a:r>
              <a:rPr lang="en-GB" sz="2400" dirty="0">
                <a:solidFill>
                  <a:srgbClr val="FA6A02"/>
                </a:solidFill>
                <a:latin typeface="Calibri" panose="020F0502020204030204" pitchFamily="34" charset="0"/>
              </a:rPr>
              <a:t>I fell off straight away and barely stayed on the bike for more than a few seconds!</a:t>
            </a:r>
          </a:p>
        </p:txBody>
      </p:sp>
    </p:spTree>
    <p:extLst>
      <p:ext uri="{BB962C8B-B14F-4D97-AF65-F5344CB8AC3E}">
        <p14:creationId xmlns:p14="http://schemas.microsoft.com/office/powerpoint/2010/main" val="99377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7623" y="1401490"/>
            <a:ext cx="11286920" cy="4807470"/>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How do you handle bouncing back?</a:t>
            </a:r>
          </a:p>
          <a:p>
            <a:pPr>
              <a:lnSpc>
                <a:spcPct val="120000"/>
              </a:lnSpc>
            </a:pPr>
            <a:endParaRPr lang="en-US" sz="32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In your workbook, answer the following questions/finish the sentences:</a:t>
            </a:r>
          </a:p>
          <a:p>
            <a:pPr marL="514350" indent="-514350">
              <a:lnSpc>
                <a:spcPct val="120000"/>
              </a:lnSpc>
              <a:buAutoNum type="arabicParenR"/>
            </a:pPr>
            <a:r>
              <a:rPr lang="en-US" sz="2800" dirty="0">
                <a:solidFill>
                  <a:schemeClr val="tx1">
                    <a:lumMod val="75000"/>
                    <a:lumOff val="25000"/>
                  </a:schemeClr>
                </a:solidFill>
                <a:latin typeface="Calibri" panose="020F0502020204030204" pitchFamily="34" charset="0"/>
                <a:cs typeface="Calibri" panose="020F0502020204030204" pitchFamily="34" charset="0"/>
              </a:rPr>
              <a:t>I have shown ‘grit’ when</a:t>
            </a:r>
            <a:r>
              <a:rPr lang="mr-IN" sz="2800" dirty="0">
                <a:solidFill>
                  <a:schemeClr val="tx1">
                    <a:lumMod val="75000"/>
                    <a:lumOff val="25000"/>
                  </a:schemeClr>
                </a:solidFill>
                <a:latin typeface="Calibri" panose="020F0502020204030204" pitchFamily="34" charset="0"/>
              </a:rPr>
              <a:t>…</a:t>
            </a: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I need to show more determination when</a:t>
            </a:r>
            <a:r>
              <a:rPr lang="mr-IN" sz="2800" dirty="0">
                <a:solidFill>
                  <a:schemeClr val="tx1">
                    <a:lumMod val="75000"/>
                    <a:lumOff val="25000"/>
                  </a:schemeClr>
                </a:solidFill>
                <a:latin typeface="Calibri" panose="020F0502020204030204" pitchFamily="34" charset="0"/>
              </a:rPr>
              <a:t>…</a:t>
            </a: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How do you handle making a mistake? What is your reaction?</a:t>
            </a: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Think of a time when you made a mistake, were you kind to yourself?</a:t>
            </a:r>
          </a:p>
          <a:p>
            <a:pPr marL="514350" indent="-514350">
              <a:buAutoNum type="arabicParenR"/>
            </a:pPr>
            <a:endParaRPr lang="en-US" sz="32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32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30523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ADB495-6F49-4CD7-944A-CDD4CF93BD89}"/>
              </a:ext>
            </a:extLst>
          </p:cNvPr>
          <p:cNvSpPr/>
          <p:nvPr/>
        </p:nvSpPr>
        <p:spPr>
          <a:xfrm>
            <a:off x="9671528" y="6398944"/>
            <a:ext cx="2426818" cy="369332"/>
          </a:xfrm>
          <a:prstGeom prst="rect">
            <a:avLst/>
          </a:prstGeom>
        </p:spPr>
        <p:txBody>
          <a:bodyPr wrap="none">
            <a:spAutoFit/>
          </a:bodyPr>
          <a:lstStyle/>
          <a:p>
            <a:pPr algn="r"/>
            <a:r>
              <a:rPr lang="en-GB" b="1" dirty="0">
                <a:solidFill>
                  <a:srgbClr val="FA6A02"/>
                </a:solidFill>
                <a:latin typeface="Calibri" panose="020F0502020204030204" pitchFamily="34" charset="0"/>
                <a:ea typeface="Calibri" panose="020F0502020204030204" pitchFamily="34" charset="0"/>
                <a:cs typeface="Times New Roman" panose="02020603050405020304" pitchFamily="18" charset="0"/>
              </a:rPr>
              <a:t>Read more on page 59  </a:t>
            </a:r>
            <a:endParaRPr lang="en-GB" b="1" dirty="0">
              <a:solidFill>
                <a:srgbClr val="FA6A02"/>
              </a:solidFill>
            </a:endParaRPr>
          </a:p>
        </p:txBody>
      </p:sp>
      <p:pic>
        <p:nvPicPr>
          <p:cNvPr id="2" name="Picture 1">
            <a:extLst>
              <a:ext uri="{FF2B5EF4-FFF2-40B4-BE49-F238E27FC236}">
                <a16:creationId xmlns:a16="http://schemas.microsoft.com/office/drawing/2014/main" id="{946C188C-D8F3-44BC-90B7-F3D3DC3DC101}"/>
              </a:ext>
            </a:extLst>
          </p:cNvPr>
          <p:cNvPicPr>
            <a:picLocks noChangeAspect="1"/>
          </p:cNvPicPr>
          <p:nvPr/>
        </p:nvPicPr>
        <p:blipFill>
          <a:blip r:embed="rId2"/>
          <a:stretch>
            <a:fillRect/>
          </a:stretch>
        </p:blipFill>
        <p:spPr>
          <a:xfrm>
            <a:off x="5762737" y="2243960"/>
            <a:ext cx="5747945" cy="3827834"/>
          </a:xfrm>
          <a:prstGeom prst="rect">
            <a:avLst/>
          </a:prstGeom>
        </p:spPr>
      </p:pic>
      <p:sp>
        <p:nvSpPr>
          <p:cNvPr id="3" name="TextBox 2"/>
          <p:cNvSpPr txBox="1"/>
          <p:nvPr/>
        </p:nvSpPr>
        <p:spPr>
          <a:xfrm>
            <a:off x="621848" y="1354319"/>
            <a:ext cx="5077609"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When things go wrong</a:t>
            </a:r>
            <a:r>
              <a:rPr lang="mr-IN" sz="3600" b="1" dirty="0">
                <a:solidFill>
                  <a:schemeClr val="tx1">
                    <a:lumMod val="75000"/>
                    <a:lumOff val="25000"/>
                  </a:schemeClr>
                </a:solidFill>
                <a:latin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4995C9A-B543-A74A-910D-9A93E8C11804}"/>
              </a:ext>
            </a:extLst>
          </p:cNvPr>
          <p:cNvSpPr txBox="1"/>
          <p:nvPr/>
        </p:nvSpPr>
        <p:spPr>
          <a:xfrm>
            <a:off x="621848" y="2243960"/>
            <a:ext cx="4845698" cy="4213686"/>
          </a:xfrm>
          <a:prstGeom prst="rect">
            <a:avLst/>
          </a:prstGeom>
          <a:noFill/>
          <a:ln>
            <a:solidFill>
              <a:srgbClr val="FA6A02"/>
            </a:solidFill>
          </a:ln>
        </p:spPr>
        <p:txBody>
          <a:bodyPr wrap="square" lIns="144000" tIns="144000" rIns="144000" bIns="108000" rtlCol="0">
            <a:spAutoFit/>
          </a:bodyPr>
          <a:lstStyle/>
          <a:p>
            <a:pPr algn="ctr">
              <a:lnSpc>
                <a:spcPct val="120000"/>
              </a:lnSpc>
            </a:pPr>
            <a:r>
              <a:rPr lang="en-GB" sz="2400" dirty="0">
                <a:solidFill>
                  <a:schemeClr val="tx1">
                    <a:lumMod val="75000"/>
                    <a:lumOff val="25000"/>
                  </a:schemeClr>
                </a:solidFill>
                <a:latin typeface="Calibri" panose="020F0502020204030204" pitchFamily="34" charset="0"/>
              </a:rPr>
              <a:t>The easy thing to do would be to say everyone else is wrong, insist you’re right, refuse to take any feedback from anyone and keep doing what you’re doing. The tough thing to do – and the whole point of bouncebackability – is to accept </a:t>
            </a:r>
          </a:p>
          <a:p>
            <a:pPr algn="ctr">
              <a:lnSpc>
                <a:spcPct val="120000"/>
              </a:lnSpc>
            </a:pPr>
            <a:r>
              <a:rPr lang="en-GB" sz="2400" dirty="0">
                <a:solidFill>
                  <a:schemeClr val="tx1">
                    <a:lumMod val="75000"/>
                    <a:lumOff val="25000"/>
                  </a:schemeClr>
                </a:solidFill>
                <a:latin typeface="Calibri" panose="020F0502020204030204" pitchFamily="34" charset="0"/>
              </a:rPr>
              <a:t>“I wasn’t very good”.</a:t>
            </a:r>
          </a:p>
          <a:p>
            <a:pPr algn="ctr">
              <a:lnSpc>
                <a:spcPct val="120000"/>
              </a:lnSpc>
            </a:pPr>
            <a:r>
              <a:rPr lang="en-GB" sz="2400" b="1" dirty="0">
                <a:solidFill>
                  <a:schemeClr val="tx1">
                    <a:lumMod val="75000"/>
                    <a:lumOff val="25000"/>
                  </a:schemeClr>
                </a:solidFill>
                <a:latin typeface="Calibri" panose="020F0502020204030204" pitchFamily="34" charset="0"/>
              </a:rPr>
              <a:t>Matthew Burton, ‘Go Big’ </a:t>
            </a:r>
          </a:p>
        </p:txBody>
      </p:sp>
    </p:spTree>
    <p:extLst>
      <p:ext uri="{BB962C8B-B14F-4D97-AF65-F5344CB8AC3E}">
        <p14:creationId xmlns:p14="http://schemas.microsoft.com/office/powerpoint/2010/main" val="1064269844"/>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2133</TotalTime>
  <Words>1127</Words>
  <Application>Microsoft Office PowerPoint</Application>
  <PresentationFormat>Widescreen</PresentationFormat>
  <Paragraphs>97</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Avenir Next LT Pro</vt:lpstr>
      <vt:lpstr>Calibri</vt:lpstr>
      <vt:lpstr>Calibri Light</vt:lpstr>
      <vt:lpstr>Times New Roman</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S Winter</cp:lastModifiedBy>
  <cp:revision>54</cp:revision>
  <dcterms:created xsi:type="dcterms:W3CDTF">2020-05-06T10:53:33Z</dcterms:created>
  <dcterms:modified xsi:type="dcterms:W3CDTF">2020-06-18T09:28:54Z</dcterms:modified>
</cp:coreProperties>
</file>