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76" r:id="rId3"/>
    <p:sldId id="277" r:id="rId4"/>
    <p:sldId id="278" r:id="rId5"/>
    <p:sldId id="262" r:id="rId6"/>
    <p:sldId id="264" r:id="rId7"/>
    <p:sldId id="265" r:id="rId8"/>
    <p:sldId id="266" r:id="rId9"/>
    <p:sldId id="272" r:id="rId10"/>
    <p:sldId id="275" r:id="rId11"/>
    <p:sldId id="281" r:id="rId12"/>
    <p:sldId id="267" r:id="rId13"/>
    <p:sldId id="268" r:id="rId14"/>
    <p:sldId id="279" r:id="rId15"/>
    <p:sldId id="273" r:id="rId16"/>
    <p:sldId id="280"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1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0" autoAdjust="0"/>
    <p:restoredTop sz="94660"/>
  </p:normalViewPr>
  <p:slideViewPr>
    <p:cSldViewPr snapToGrid="0">
      <p:cViewPr varScale="1">
        <p:scale>
          <a:sx n="116" d="100"/>
          <a:sy n="116" d="100"/>
        </p:scale>
        <p:origin x="5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6/18/2020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23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9195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72857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211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9111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62481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6/18/2020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3184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5372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6/18/2020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0449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6169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6/18/2020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7471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6/18/2020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33329115-1216-DA42-A14E-B948F7D83CD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101647"/>
            <a:ext cx="12192000" cy="7067044"/>
          </a:xfrm>
          <a:prstGeom prst="rect">
            <a:avLst/>
          </a:prstGeom>
        </p:spPr>
      </p:pic>
    </p:spTree>
    <p:extLst>
      <p:ext uri="{BB962C8B-B14F-4D97-AF65-F5344CB8AC3E}">
        <p14:creationId xmlns:p14="http://schemas.microsoft.com/office/powerpoint/2010/main" val="2248675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meo.com/417706824/e13a74fb52"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417759463/19a5f890f2" TargetMode="Externa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7E53A0-7CD1-4531-ADD5-AFA0AE0FE808}"/>
              </a:ext>
            </a:extLst>
          </p:cNvPr>
          <p:cNvPicPr>
            <a:picLocks noChangeAspect="1"/>
          </p:cNvPicPr>
          <p:nvPr/>
        </p:nvPicPr>
        <p:blipFill>
          <a:blip r:embed="rId2"/>
          <a:stretch>
            <a:fillRect/>
          </a:stretch>
        </p:blipFill>
        <p:spPr>
          <a:xfrm>
            <a:off x="619508" y="1939407"/>
            <a:ext cx="5706432" cy="3796279"/>
          </a:xfrm>
          <a:prstGeom prst="rect">
            <a:avLst/>
          </a:prstGeom>
        </p:spPr>
      </p:pic>
      <p:sp>
        <p:nvSpPr>
          <p:cNvPr id="4" name="Rectangle 7">
            <a:extLst>
              <a:ext uri="{FF2B5EF4-FFF2-40B4-BE49-F238E27FC236}">
                <a16:creationId xmlns:a16="http://schemas.microsoft.com/office/drawing/2014/main" id="{8100D3C4-214E-2741-976F-736DB685B900}"/>
              </a:ext>
            </a:extLst>
          </p:cNvPr>
          <p:cNvSpPr/>
          <p:nvPr/>
        </p:nvSpPr>
        <p:spPr>
          <a:xfrm>
            <a:off x="6712177" y="4353682"/>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5</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Lost but not lost</a:t>
            </a:r>
          </a:p>
        </p:txBody>
      </p:sp>
      <p:pic>
        <p:nvPicPr>
          <p:cNvPr id="5" name="Picture 4" descr="A close up of a sign&#10;&#10;Description automatically generated">
            <a:extLst>
              <a:ext uri="{FF2B5EF4-FFF2-40B4-BE49-F238E27FC236}">
                <a16:creationId xmlns:a16="http://schemas.microsoft.com/office/drawing/2014/main" id="{589E3D70-CAE4-CA48-887A-249304C7FE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2177" y="2000367"/>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4D9986-CA13-41DF-925E-16EE5AEE45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98212" y="1532383"/>
            <a:ext cx="6322423" cy="4927378"/>
          </a:xfrm>
          <a:prstGeom prst="rect">
            <a:avLst/>
          </a:prstGeom>
        </p:spPr>
      </p:pic>
      <p:sp>
        <p:nvSpPr>
          <p:cNvPr id="2" name="TextBox 1">
            <a:extLst>
              <a:ext uri="{FF2B5EF4-FFF2-40B4-BE49-F238E27FC236}">
                <a16:creationId xmlns:a16="http://schemas.microsoft.com/office/drawing/2014/main" id="{865C9547-ABC9-46B1-B99B-989D5C2D827A}"/>
              </a:ext>
            </a:extLst>
          </p:cNvPr>
          <p:cNvSpPr txBox="1"/>
          <p:nvPr/>
        </p:nvSpPr>
        <p:spPr>
          <a:xfrm>
            <a:off x="571365" y="1412607"/>
            <a:ext cx="4253184" cy="4524315"/>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We all have times when we feel a bit strange because everything is different. This is a normal part of going through change and it does pass.</a:t>
            </a:r>
          </a:p>
        </p:txBody>
      </p:sp>
    </p:spTree>
    <p:extLst>
      <p:ext uri="{BB962C8B-B14F-4D97-AF65-F5344CB8AC3E}">
        <p14:creationId xmlns:p14="http://schemas.microsoft.com/office/powerpoint/2010/main" val="230494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1223" y="1298420"/>
            <a:ext cx="10405979" cy="1938992"/>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Remember when Matthew Syed talked about a ‘growth mindset’? </a:t>
            </a:r>
            <a:br>
              <a:rPr lang="en-US" sz="2000" dirty="0">
                <a:solidFill>
                  <a:schemeClr val="tx1">
                    <a:lumMod val="75000"/>
                    <a:lumOff val="25000"/>
                  </a:schemeClr>
                </a:solidFill>
                <a:latin typeface="Calibri" panose="020F0502020204030204" pitchFamily="34" charset="0"/>
                <a:cs typeface="Calibri" panose="020F0502020204030204" pitchFamily="34" charset="0"/>
              </a:rPr>
            </a:br>
            <a:r>
              <a:rPr lang="en-US" sz="2000" dirty="0">
                <a:solidFill>
                  <a:schemeClr val="tx1">
                    <a:lumMod val="75000"/>
                    <a:lumOff val="25000"/>
                  </a:schemeClr>
                </a:solidFill>
                <a:latin typeface="Calibri" panose="020F0502020204030204" pitchFamily="34" charset="0"/>
                <a:cs typeface="Calibri" panose="020F0502020204030204" pitchFamily="34" charset="0"/>
              </a:rPr>
              <a:t>Now is the time to remind yourself of that!</a:t>
            </a:r>
          </a:p>
          <a:p>
            <a:endParaRPr lang="en-US" sz="2000" dirty="0">
              <a:solidFill>
                <a:schemeClr val="tx1">
                  <a:lumMod val="75000"/>
                  <a:lumOff val="25000"/>
                </a:schemeClr>
              </a:solidFill>
              <a:latin typeface="Calibri" panose="020F0502020204030204" pitchFamily="34" charset="0"/>
              <a:cs typeface="Calibri" panose="020F0502020204030204" pitchFamily="34" charset="0"/>
            </a:endParaRPr>
          </a:p>
          <a:p>
            <a:r>
              <a:rPr lang="en-US" sz="2000" dirty="0">
                <a:solidFill>
                  <a:schemeClr val="tx1">
                    <a:lumMod val="75000"/>
                    <a:lumOff val="25000"/>
                  </a:schemeClr>
                </a:solidFill>
                <a:latin typeface="Calibri" panose="020F0502020204030204" pitchFamily="34" charset="0"/>
                <a:cs typeface="Calibri" panose="020F0502020204030204" pitchFamily="34" charset="0"/>
              </a:rPr>
              <a:t>In your workbook, change the statements on the left so that they are positive and hopeful. Your brain sometimes tells you negative things that are not based on fact. Your job is to tell your brain that there is another way to think and that it is wrong sometimes!</a:t>
            </a:r>
          </a:p>
        </p:txBody>
      </p:sp>
      <p:graphicFrame>
        <p:nvGraphicFramePr>
          <p:cNvPr id="4" name="Table 3"/>
          <p:cNvGraphicFramePr>
            <a:graphicFrameLocks noGrp="1"/>
          </p:cNvGraphicFramePr>
          <p:nvPr>
            <p:extLst>
              <p:ext uri="{D42A27DB-BD31-4B8C-83A1-F6EECF244321}">
                <p14:modId xmlns:p14="http://schemas.microsoft.com/office/powerpoint/2010/main" val="1679591925"/>
              </p:ext>
            </p:extLst>
          </p:nvPr>
        </p:nvGraphicFramePr>
        <p:xfrm>
          <a:off x="658499" y="3429000"/>
          <a:ext cx="9477514" cy="2865120"/>
        </p:xfrm>
        <a:graphic>
          <a:graphicData uri="http://schemas.openxmlformats.org/drawingml/2006/table">
            <a:tbl>
              <a:tblPr firstRow="1" bandRow="1">
                <a:tableStyleId>{5C22544A-7EE6-4342-B048-85BDC9FD1C3A}</a:tableStyleId>
              </a:tblPr>
              <a:tblGrid>
                <a:gridCol w="4738757">
                  <a:extLst>
                    <a:ext uri="{9D8B030D-6E8A-4147-A177-3AD203B41FA5}">
                      <a16:colId xmlns:a16="http://schemas.microsoft.com/office/drawing/2014/main" val="20000"/>
                    </a:ext>
                  </a:extLst>
                </a:gridCol>
                <a:gridCol w="4738757">
                  <a:extLst>
                    <a:ext uri="{9D8B030D-6E8A-4147-A177-3AD203B41FA5}">
                      <a16:colId xmlns:a16="http://schemas.microsoft.com/office/drawing/2014/main" val="20001"/>
                    </a:ext>
                  </a:extLst>
                </a:gridCol>
              </a:tblGrid>
              <a:tr h="370840">
                <a:tc>
                  <a:txBody>
                    <a:bodyPr/>
                    <a:lstStyle/>
                    <a:p>
                      <a:r>
                        <a:rPr lang="en-US" b="1" i="0" dirty="0">
                          <a:latin typeface="Calibri" panose="020F0502020204030204" pitchFamily="34" charset="0"/>
                          <a:cs typeface="Calibri" panose="020F0502020204030204" pitchFamily="34" charset="0"/>
                        </a:rPr>
                        <a:t>Statement</a:t>
                      </a:r>
                    </a:p>
                  </a:txBody>
                  <a:tcPr>
                    <a:solidFill>
                      <a:srgbClr val="FC9103"/>
                    </a:solidFill>
                  </a:tcPr>
                </a:tc>
                <a:tc>
                  <a:txBody>
                    <a:bodyPr/>
                    <a:lstStyle/>
                    <a:p>
                      <a:r>
                        <a:rPr lang="en-US" b="1" i="0" dirty="0">
                          <a:latin typeface="Calibri" panose="020F0502020204030204" pitchFamily="34" charset="0"/>
                          <a:cs typeface="Calibri" panose="020F0502020204030204" pitchFamily="34" charset="0"/>
                        </a:rPr>
                        <a:t>Transform</a:t>
                      </a:r>
                      <a:r>
                        <a:rPr lang="en-US" b="1" i="0" baseline="0" dirty="0">
                          <a:latin typeface="Calibri" panose="020F0502020204030204" pitchFamily="34" charset="0"/>
                          <a:cs typeface="Calibri" panose="020F0502020204030204" pitchFamily="34" charset="0"/>
                        </a:rPr>
                        <a:t> it!</a:t>
                      </a:r>
                      <a:endParaRPr lang="en-US" b="1" i="0" dirty="0">
                        <a:latin typeface="Calibri" panose="020F0502020204030204" pitchFamily="34" charset="0"/>
                        <a:cs typeface="Calibri" panose="020F0502020204030204" pitchFamily="34" charset="0"/>
                      </a:endParaRPr>
                    </a:p>
                  </a:txBody>
                  <a:tcPr>
                    <a:solidFill>
                      <a:srgbClr val="FC9103"/>
                    </a:solidFill>
                  </a:tcPr>
                </a:tc>
                <a:extLst>
                  <a:ext uri="{0D108BD9-81ED-4DB2-BD59-A6C34878D82A}">
                    <a16:rowId xmlns:a16="http://schemas.microsoft.com/office/drawing/2014/main" val="10000"/>
                  </a:ext>
                </a:extLst>
              </a:tr>
              <a:tr h="363583">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won’t ever fit in.</a:t>
                      </a:r>
                    </a:p>
                  </a:txBody>
                  <a:tcPr>
                    <a:noFill/>
                  </a:tcPr>
                </a:tc>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This is not true – I will find people who are like me; I just need to find them!</a:t>
                      </a:r>
                    </a:p>
                  </a:txBody>
                  <a:tcPr>
                    <a:noFill/>
                  </a:tcPr>
                </a:tc>
                <a:extLst>
                  <a:ext uri="{0D108BD9-81ED-4DB2-BD59-A6C34878D82A}">
                    <a16:rowId xmlns:a16="http://schemas.microsoft.com/office/drawing/2014/main" val="10001"/>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will</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always be lost.</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2"/>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can’t do these subjects.</a:t>
                      </a:r>
                    </a:p>
                  </a:txBody>
                  <a:tcPr>
                    <a:noFill/>
                  </a:tcPr>
                </a:tc>
                <a:tc>
                  <a:txBody>
                    <a:bodyPr/>
                    <a:lstStyle/>
                    <a:p>
                      <a:endParaRPr lang="en-US" b="0" i="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3"/>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won’t make friends like I had in Year 6.</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4"/>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I miss my</a:t>
                      </a:r>
                      <a:r>
                        <a:rPr lang="en-US" b="0" i="0" baseline="0" dirty="0">
                          <a:solidFill>
                            <a:schemeClr val="tx1">
                              <a:lumMod val="75000"/>
                              <a:lumOff val="25000"/>
                            </a:schemeClr>
                          </a:solidFill>
                          <a:latin typeface="Calibri" panose="020F0502020204030204" pitchFamily="34" charset="0"/>
                          <a:cs typeface="Calibri" panose="020F0502020204030204" pitchFamily="34" charset="0"/>
                        </a:rPr>
                        <a:t> primary school.</a:t>
                      </a:r>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endParaRPr lang="en-US" b="0" i="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5"/>
                  </a:ext>
                </a:extLst>
              </a:tr>
              <a:tr h="370840">
                <a:tc>
                  <a:txBody>
                    <a:bodyPr/>
                    <a:lstStyle/>
                    <a:p>
                      <a:r>
                        <a:rPr lang="en-US" b="0" i="0" dirty="0">
                          <a:solidFill>
                            <a:schemeClr val="tx1">
                              <a:lumMod val="75000"/>
                              <a:lumOff val="25000"/>
                            </a:schemeClr>
                          </a:solidFill>
                          <a:latin typeface="Calibri" panose="020F0502020204030204" pitchFamily="34" charset="0"/>
                          <a:cs typeface="Calibri" panose="020F0502020204030204" pitchFamily="34" charset="0"/>
                        </a:rPr>
                        <a:t>One of your own: </a:t>
                      </a:r>
                    </a:p>
                  </a:txBody>
                  <a:tcPr>
                    <a:noFill/>
                  </a:tcPr>
                </a:tc>
                <a:tc>
                  <a:txBody>
                    <a:bodyPr/>
                    <a:lstStyle/>
                    <a:p>
                      <a:endParaRPr lang="en-US"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8938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6245FD-C44E-4994-AD61-B86308D1DE8A}"/>
              </a:ext>
            </a:extLst>
          </p:cNvPr>
          <p:cNvSpPr/>
          <p:nvPr/>
        </p:nvSpPr>
        <p:spPr>
          <a:xfrm>
            <a:off x="594408" y="1328186"/>
            <a:ext cx="11362460" cy="954107"/>
          </a:xfrm>
          <a:prstGeom prst="rect">
            <a:avLst/>
          </a:prstGeom>
        </p:spPr>
        <p:txBody>
          <a:bodyPr wrap="square">
            <a:spAutoFit/>
          </a:bodyPr>
          <a:lstStyle/>
          <a:p>
            <a:pPr lvl="0">
              <a:spcAft>
                <a:spcPts val="0"/>
              </a:spcAft>
            </a:pPr>
            <a:r>
              <a:rPr lang="en-GB" sz="2800" b="1">
                <a:solidFill>
                  <a:schemeClr val="tx1">
                    <a:lumMod val="75000"/>
                    <a:lumOff val="25000"/>
                  </a:schemeClr>
                </a:solidFill>
                <a:latin typeface="Calibri" panose="020F0502020204030204" pitchFamily="34" charset="0"/>
              </a:rPr>
              <a:t>Matthew suggests some ways to help when you feel both </a:t>
            </a:r>
            <a:br>
              <a:rPr lang="en-GB" sz="2800" b="1">
                <a:solidFill>
                  <a:schemeClr val="tx1">
                    <a:lumMod val="75000"/>
                    <a:lumOff val="25000"/>
                  </a:schemeClr>
                </a:solidFill>
                <a:latin typeface="Calibri" panose="020F0502020204030204" pitchFamily="34" charset="0"/>
              </a:rPr>
            </a:br>
            <a:r>
              <a:rPr lang="en-GB" sz="2800" b="1">
                <a:solidFill>
                  <a:schemeClr val="tx1">
                    <a:lumMod val="75000"/>
                    <a:lumOff val="25000"/>
                  </a:schemeClr>
                </a:solidFill>
                <a:latin typeface="Calibri" panose="020F0502020204030204" pitchFamily="34" charset="0"/>
              </a:rPr>
              <a:t>kinds of ‘lost’ – emotionally and physically!</a:t>
            </a:r>
            <a:endParaRPr lang="en-GB" sz="2800" b="1" dirty="0">
              <a:solidFill>
                <a:schemeClr val="tx1">
                  <a:lumMod val="75000"/>
                  <a:lumOff val="25000"/>
                </a:schemeClr>
              </a:solidFill>
              <a:latin typeface="Calibri" panose="020F0502020204030204" pitchFamily="34" charset="0"/>
            </a:endParaRPr>
          </a:p>
        </p:txBody>
      </p:sp>
      <p:sp>
        <p:nvSpPr>
          <p:cNvPr id="3" name="TextBox 2">
            <a:extLst>
              <a:ext uri="{FF2B5EF4-FFF2-40B4-BE49-F238E27FC236}">
                <a16:creationId xmlns:a16="http://schemas.microsoft.com/office/drawing/2014/main" id="{22A48652-83E5-463E-B3CE-5988EFDE9005}"/>
              </a:ext>
            </a:extLst>
          </p:cNvPr>
          <p:cNvSpPr txBox="1"/>
          <p:nvPr/>
        </p:nvSpPr>
        <p:spPr>
          <a:xfrm>
            <a:off x="690201" y="2462167"/>
            <a:ext cx="8792001" cy="3816429"/>
          </a:xfrm>
          <a:prstGeom prst="rect">
            <a:avLst/>
          </a:prstGeom>
          <a:noFill/>
          <a:ln w="38100">
            <a:solidFill>
              <a:srgbClr val="FC9103"/>
            </a:solidFill>
          </a:ln>
        </p:spPr>
        <p:txBody>
          <a:bodyPr wrap="square" rtlCol="0">
            <a:spAutoFit/>
          </a:bodyPr>
          <a:lstStyle/>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Ask your way around.</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Accept help and find your ‘go-to’ person – someone you feel able to go to if you have questions or concerns. Your tutor might be that person.</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Be honest – tell people how you feel.</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Do your research – work out where things are.</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Make sure you have your Triangle of Trust (more in a moment).</a:t>
            </a:r>
          </a:p>
          <a:p>
            <a:pPr marL="342900" indent="-342900">
              <a:spcBef>
                <a:spcPts val="1200"/>
              </a:spcBef>
              <a:buFont typeface="+mj-lt"/>
              <a:buAutoNum type="arabicPeriod"/>
            </a:pPr>
            <a:r>
              <a:rPr lang="en-GB" sz="2400">
                <a:solidFill>
                  <a:schemeClr val="tx1">
                    <a:lumMod val="75000"/>
                    <a:lumOff val="25000"/>
                  </a:schemeClr>
                </a:solidFill>
                <a:latin typeface="Calibri" panose="020F0502020204030204" pitchFamily="34" charset="0"/>
                <a:cs typeface="Calibri" panose="020F0502020204030204" pitchFamily="34" charset="0"/>
              </a:rPr>
              <a:t>Don</a:t>
            </a:r>
            <a:r>
              <a:rPr lang="ur-PK" sz="2400">
                <a:solidFill>
                  <a:schemeClr val="tx1">
                    <a:lumMod val="75000"/>
                    <a:lumOff val="25000"/>
                  </a:schemeClr>
                </a:solidFill>
                <a:latin typeface="Calibri" panose="020F0502020204030204" pitchFamily="34" charset="0"/>
                <a:cs typeface="Calibri" panose="020F0502020204030204" pitchFamily="34" charset="0"/>
              </a:rPr>
              <a:t>’</a:t>
            </a:r>
            <a:r>
              <a:rPr lang="en-GB" sz="2400">
                <a:solidFill>
                  <a:schemeClr val="tx1">
                    <a:lumMod val="75000"/>
                    <a:lumOff val="25000"/>
                  </a:schemeClr>
                </a:solidFill>
                <a:latin typeface="Calibri" panose="020F0502020204030204" pitchFamily="34" charset="0"/>
                <a:cs typeface="Calibri" panose="020F0502020204030204" pitchFamily="34" charset="0"/>
              </a:rPr>
              <a:t>t look back – focus on this new world.</a:t>
            </a:r>
            <a:endParaRPr lang="en-GB" sz="24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468D8B1-AE98-0B46-A8DD-EC9B8AC536CB}"/>
              </a:ext>
            </a:extLst>
          </p:cNvPr>
          <p:cNvPicPr>
            <a:picLocks noChangeAspect="1"/>
          </p:cNvPicPr>
          <p:nvPr/>
        </p:nvPicPr>
        <p:blipFill>
          <a:blip r:embed="rId2"/>
          <a:stretch>
            <a:fillRect/>
          </a:stretch>
        </p:blipFill>
        <p:spPr>
          <a:xfrm>
            <a:off x="9753945" y="2298850"/>
            <a:ext cx="1747854" cy="4143062"/>
          </a:xfrm>
          <a:prstGeom prst="rect">
            <a:avLst/>
          </a:prstGeom>
        </p:spPr>
      </p:pic>
    </p:spTree>
    <p:extLst>
      <p:ext uri="{BB962C8B-B14F-4D97-AF65-F5344CB8AC3E}">
        <p14:creationId xmlns:p14="http://schemas.microsoft.com/office/powerpoint/2010/main" val="111611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DBB286-6846-49ED-83F0-8EE82BB09B28}"/>
              </a:ext>
            </a:extLst>
          </p:cNvPr>
          <p:cNvSpPr/>
          <p:nvPr/>
        </p:nvSpPr>
        <p:spPr>
          <a:xfrm>
            <a:off x="566776" y="1293459"/>
            <a:ext cx="9090990" cy="646331"/>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rPr>
              <a:t>This is the Triangle of Trust</a:t>
            </a:r>
          </a:p>
        </p:txBody>
      </p:sp>
      <p:sp>
        <p:nvSpPr>
          <p:cNvPr id="3" name="TextBox 2">
            <a:extLst>
              <a:ext uri="{FF2B5EF4-FFF2-40B4-BE49-F238E27FC236}">
                <a16:creationId xmlns:a16="http://schemas.microsoft.com/office/drawing/2014/main" id="{3212CA0E-B6FD-433F-9F57-02BA982BCFB2}"/>
              </a:ext>
            </a:extLst>
          </p:cNvPr>
          <p:cNvSpPr txBox="1"/>
          <p:nvPr/>
        </p:nvSpPr>
        <p:spPr>
          <a:xfrm>
            <a:off x="821635" y="2302093"/>
            <a:ext cx="6156901" cy="3337800"/>
          </a:xfrm>
          <a:prstGeom prst="rect">
            <a:avLst/>
          </a:prstGeom>
          <a:noFill/>
          <a:ln w="19050">
            <a:solidFill>
              <a:srgbClr val="FC9103"/>
            </a:solidFill>
          </a:ln>
        </p:spPr>
        <p:txBody>
          <a:bodyPr wrap="square" lIns="180000" tIns="144000" bIns="144000" rtlCol="0">
            <a:spAutoFit/>
          </a:bodyPr>
          <a:lstStyle/>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Write down who is in your Triangle of Trust. Put their names on the triangle in your workbook.</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can you talk to about different things?</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What three things make you feel happy and good?</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Where is your safe place to just relax? </a:t>
            </a:r>
          </a:p>
        </p:txBody>
      </p:sp>
      <p:sp>
        <p:nvSpPr>
          <p:cNvPr id="7" name="TextBox 6"/>
          <p:cNvSpPr txBox="1"/>
          <p:nvPr/>
        </p:nvSpPr>
        <p:spPr>
          <a:xfrm rot="18234875">
            <a:off x="7356338" y="3595730"/>
            <a:ext cx="1671885"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YOU!</a:t>
            </a:r>
          </a:p>
        </p:txBody>
      </p:sp>
      <p:sp>
        <p:nvSpPr>
          <p:cNvPr id="8" name="Triangle 7">
            <a:extLst>
              <a:ext uri="{FF2B5EF4-FFF2-40B4-BE49-F238E27FC236}">
                <a16:creationId xmlns:a16="http://schemas.microsoft.com/office/drawing/2014/main" id="{722ED806-90E2-E648-804A-A57987A1F08D}"/>
              </a:ext>
            </a:extLst>
          </p:cNvPr>
          <p:cNvSpPr/>
          <p:nvPr/>
        </p:nvSpPr>
        <p:spPr>
          <a:xfrm>
            <a:off x="7681046" y="2871133"/>
            <a:ext cx="3146065" cy="239149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AABF107-8401-044E-BBF0-EC0C46035208}"/>
              </a:ext>
            </a:extLst>
          </p:cNvPr>
          <p:cNvSpPr txBox="1"/>
          <p:nvPr/>
        </p:nvSpPr>
        <p:spPr>
          <a:xfrm>
            <a:off x="8338984" y="5439636"/>
            <a:ext cx="1830187"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School/Teachers</a:t>
            </a:r>
          </a:p>
        </p:txBody>
      </p:sp>
      <p:sp>
        <p:nvSpPr>
          <p:cNvPr id="10" name="TextBox 9">
            <a:extLst>
              <a:ext uri="{FF2B5EF4-FFF2-40B4-BE49-F238E27FC236}">
                <a16:creationId xmlns:a16="http://schemas.microsoft.com/office/drawing/2014/main" id="{7195496D-F28C-424B-A5F6-45469FE73498}"/>
              </a:ext>
            </a:extLst>
          </p:cNvPr>
          <p:cNvSpPr txBox="1"/>
          <p:nvPr/>
        </p:nvSpPr>
        <p:spPr>
          <a:xfrm rot="3252108">
            <a:off x="9460573" y="3544921"/>
            <a:ext cx="1671885" cy="369332"/>
          </a:xfrm>
          <a:prstGeom prst="rect">
            <a:avLst/>
          </a:prstGeom>
          <a:noFill/>
        </p:spPr>
        <p:txBody>
          <a:bodyPr wrap="square" rtlCol="0">
            <a:spAutoFit/>
          </a:bodyPr>
          <a:lstStyle/>
          <a:p>
            <a:pPr algn="ctr"/>
            <a:r>
              <a:rPr lang="en-US" dirty="0">
                <a:solidFill>
                  <a:schemeClr val="tx1">
                    <a:lumMod val="75000"/>
                    <a:lumOff val="25000"/>
                  </a:schemeClr>
                </a:solidFill>
                <a:latin typeface="Calibri Light" panose="020F0302020204030204" pitchFamily="34" charset="0"/>
                <a:cs typeface="Calibri Light" panose="020F0302020204030204" pitchFamily="34" charset="0"/>
              </a:rPr>
              <a:t>Home/Parents</a:t>
            </a:r>
          </a:p>
        </p:txBody>
      </p:sp>
      <p:sp>
        <p:nvSpPr>
          <p:cNvPr id="11" name="TextBox 10">
            <a:extLst>
              <a:ext uri="{FF2B5EF4-FFF2-40B4-BE49-F238E27FC236}">
                <a16:creationId xmlns:a16="http://schemas.microsoft.com/office/drawing/2014/main" id="{50771134-E6C4-674B-BBF8-6DDB7F5B6C00}"/>
              </a:ext>
            </a:extLst>
          </p:cNvPr>
          <p:cNvSpPr txBox="1"/>
          <p:nvPr/>
        </p:nvSpPr>
        <p:spPr>
          <a:xfrm>
            <a:off x="7685134" y="2275999"/>
            <a:ext cx="2983037" cy="369332"/>
          </a:xfrm>
          <a:prstGeom prst="rect">
            <a:avLst/>
          </a:prstGeom>
          <a:noFill/>
        </p:spPr>
        <p:txBody>
          <a:bodyPr wrap="square" rtlCol="0">
            <a:spAutoFit/>
          </a:bodyPr>
          <a:lstStyle/>
          <a:p>
            <a:pPr algn="ctr"/>
            <a:r>
              <a:rPr lang="en-US" b="1" dirty="0" err="1">
                <a:solidFill>
                  <a:schemeClr val="tx1">
                    <a:lumMod val="75000"/>
                    <a:lumOff val="25000"/>
                  </a:schemeClr>
                </a:solidFill>
                <a:latin typeface="Calibri" panose="020F0502020204030204" pitchFamily="34" charset="0"/>
                <a:cs typeface="Calibri" panose="020F0502020204030204" pitchFamily="34" charset="0"/>
              </a:rPr>
              <a:t>Mr</a:t>
            </a:r>
            <a:r>
              <a:rPr lang="en-US" b="1" dirty="0">
                <a:solidFill>
                  <a:schemeClr val="tx1">
                    <a:lumMod val="75000"/>
                    <a:lumOff val="25000"/>
                  </a:schemeClr>
                </a:solidFill>
                <a:latin typeface="Calibri" panose="020F0502020204030204" pitchFamily="34" charset="0"/>
                <a:cs typeface="Calibri" panose="020F0502020204030204" pitchFamily="34" charset="0"/>
              </a:rPr>
              <a:t> Burton’s Triangle of Trust:</a:t>
            </a:r>
          </a:p>
        </p:txBody>
      </p:sp>
    </p:spTree>
    <p:extLst>
      <p:ext uri="{BB962C8B-B14F-4D97-AF65-F5344CB8AC3E}">
        <p14:creationId xmlns:p14="http://schemas.microsoft.com/office/powerpoint/2010/main" val="3795280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767" y="1370871"/>
            <a:ext cx="10014856" cy="4051558"/>
          </a:xfrm>
          <a:prstGeom prst="rect">
            <a:avLst/>
          </a:prstGeom>
          <a:noFill/>
        </p:spPr>
        <p:txBody>
          <a:bodyPr wrap="square" rtlCol="0">
            <a:spAutoFit/>
          </a:bodyPr>
          <a:lstStyle/>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Starting anything new is both exciting and a bit scary BUT it is worth it because being at secondary school is going to build on all of the great things you have experienced at primary school. It is the time when you are going to work out what kind of person you want to be and the kind of things you like. </a:t>
            </a:r>
          </a:p>
          <a:p>
            <a:pPr>
              <a:lnSpc>
                <a:spcPct val="120000"/>
              </a:lnSpc>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Soon you will be in a routine and everything will become familiar. That ‘new Year 7’ feeling doesn’t last very long. </a:t>
            </a:r>
          </a:p>
          <a:p>
            <a:pPr>
              <a:lnSpc>
                <a:spcPct val="120000"/>
              </a:lnSpc>
            </a:pPr>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400" dirty="0">
                <a:solidFill>
                  <a:schemeClr val="tx1">
                    <a:lumMod val="75000"/>
                    <a:lumOff val="25000"/>
                  </a:schemeClr>
                </a:solidFill>
                <a:latin typeface="Calibri" panose="020F0502020204030204" pitchFamily="34" charset="0"/>
                <a:cs typeface="Calibri" panose="020F0502020204030204" pitchFamily="34" charset="0"/>
              </a:rPr>
              <a:t>After a week, you will start to feel at home.</a:t>
            </a:r>
          </a:p>
        </p:txBody>
      </p:sp>
    </p:spTree>
    <p:extLst>
      <p:ext uri="{BB962C8B-B14F-4D97-AF65-F5344CB8AC3E}">
        <p14:creationId xmlns:p14="http://schemas.microsoft.com/office/powerpoint/2010/main" val="92475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79823-537E-4AA1-9A39-EF261B5292AD}"/>
              </a:ext>
            </a:extLst>
          </p:cNvPr>
          <p:cNvSpPr txBox="1"/>
          <p:nvPr/>
        </p:nvSpPr>
        <p:spPr>
          <a:xfrm>
            <a:off x="7480852" y="2271644"/>
            <a:ext cx="4287078" cy="4031873"/>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Secondary school will be great because you meet loads of new people.</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That means there will be more room to swim and more fish to jump around with!</a:t>
            </a:r>
          </a:p>
        </p:txBody>
      </p:sp>
      <p:pic>
        <p:nvPicPr>
          <p:cNvPr id="3" name="Picture 2">
            <a:extLst>
              <a:ext uri="{FF2B5EF4-FFF2-40B4-BE49-F238E27FC236}">
                <a16:creationId xmlns:a16="http://schemas.microsoft.com/office/drawing/2014/main" id="{A86EADE7-FC8A-4585-A3E9-D30F2994F207}"/>
              </a:ext>
            </a:extLst>
          </p:cNvPr>
          <p:cNvPicPr>
            <a:picLocks noChangeAspect="1"/>
          </p:cNvPicPr>
          <p:nvPr/>
        </p:nvPicPr>
        <p:blipFill>
          <a:blip r:embed="rId2"/>
          <a:stretch>
            <a:fillRect/>
          </a:stretch>
        </p:blipFill>
        <p:spPr>
          <a:xfrm>
            <a:off x="703810" y="2271644"/>
            <a:ext cx="6384589" cy="4247317"/>
          </a:xfrm>
          <a:prstGeom prst="rect">
            <a:avLst/>
          </a:prstGeom>
        </p:spPr>
      </p:pic>
      <p:sp>
        <p:nvSpPr>
          <p:cNvPr id="4" name="Rectangle 3">
            <a:extLst>
              <a:ext uri="{FF2B5EF4-FFF2-40B4-BE49-F238E27FC236}">
                <a16:creationId xmlns:a16="http://schemas.microsoft.com/office/drawing/2014/main" id="{16D2C5E1-CEBA-437E-AB52-FEDF89A78B36}"/>
              </a:ext>
            </a:extLst>
          </p:cNvPr>
          <p:cNvSpPr/>
          <p:nvPr/>
        </p:nvSpPr>
        <p:spPr>
          <a:xfrm>
            <a:off x="599307" y="1310165"/>
            <a:ext cx="9223513" cy="646331"/>
          </a:xfrm>
          <a:prstGeom prst="rect">
            <a:avLst/>
          </a:prstGeom>
        </p:spPr>
        <p:txBody>
          <a:bodyPr wrap="square">
            <a:spAutoFit/>
          </a:bodyPr>
          <a:lstStyle/>
          <a:p>
            <a:pPr>
              <a:spcAft>
                <a:spcPts val="0"/>
              </a:spcAft>
            </a:pPr>
            <a:r>
              <a:rPr lang="en-GB" sz="3600" b="1" dirty="0">
                <a:solidFill>
                  <a:schemeClr val="tx1">
                    <a:lumMod val="75000"/>
                    <a:lumOff val="25000"/>
                  </a:schemeClr>
                </a:solidFill>
                <a:latin typeface="Calibri" panose="020F0502020204030204" pitchFamily="34" charset="0"/>
              </a:rPr>
              <a:t>Now start to let yourself feel excited! </a:t>
            </a:r>
            <a:endPar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7561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6824" y="1429363"/>
            <a:ext cx="8854011" cy="1200329"/>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Gemma can help us navigate some of these feelings too.</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5" name="Picture 4" descr="A picture containing person, indoor, woman, table&#10;&#10;Description automatically generated">
            <a:hlinkClick r:id="rId2"/>
            <a:extLst>
              <a:ext uri="{FF2B5EF4-FFF2-40B4-BE49-F238E27FC236}">
                <a16:creationId xmlns:a16="http://schemas.microsoft.com/office/drawing/2014/main" id="{7499637D-27A1-7048-B17F-B0D9984FE3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9170" y="2704487"/>
            <a:ext cx="6659880" cy="3742742"/>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17665449-EF4D-9047-9B21-EA13AC53CA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7060" y="3248708"/>
            <a:ext cx="2324100" cy="2654300"/>
          </a:xfrm>
          <a:prstGeom prst="rect">
            <a:avLst/>
          </a:prstGeom>
        </p:spPr>
      </p:pic>
    </p:spTree>
    <p:extLst>
      <p:ext uri="{BB962C8B-B14F-4D97-AF65-F5344CB8AC3E}">
        <p14:creationId xmlns:p14="http://schemas.microsoft.com/office/powerpoint/2010/main" val="1021160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2ADD8E-9ED6-4855-AB2E-6E286D539CF7}"/>
              </a:ext>
            </a:extLst>
          </p:cNvPr>
          <p:cNvSpPr/>
          <p:nvPr/>
        </p:nvSpPr>
        <p:spPr>
          <a:xfrm>
            <a:off x="4757332" y="3660476"/>
            <a:ext cx="2677335" cy="261610"/>
          </a:xfrm>
          <a:prstGeom prst="rect">
            <a:avLst/>
          </a:prstGeom>
        </p:spPr>
        <p:txBody>
          <a:bodyPr wrap="none">
            <a:spAutoFit/>
          </a:bodyPr>
          <a:lstStyle/>
          <a:p>
            <a:pPr lvl="0" algn="ctr">
              <a:defRPr/>
            </a:pPr>
            <a:r>
              <a:rPr lang="en-GB" sz="1100" b="1">
                <a:latin typeface="Calibri" panose="020F0502020204030204" pitchFamily="34" charset="0"/>
                <a:cs typeface="Calibri" panose="020F0502020204030204" pitchFamily="34" charset="0"/>
              </a:rPr>
              <a:t>© 2020 </a:t>
            </a:r>
            <a:r>
              <a:rPr lang="en-GB" sz="1100" b="1" dirty="0">
                <a:latin typeface="Calibri" panose="020F0502020204030204" pitchFamily="34" charset="0"/>
                <a:cs typeface="Calibri" panose="020F0502020204030204" pitchFamily="34" charset="0"/>
              </a:rPr>
              <a:t>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CD0E2AF-8921-AD47-B7B7-B05D3F2C00A4}"/>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3649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5781" y="1431649"/>
            <a:ext cx="11393085"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It is session 5 already! Matthew and Gemma are back to tackle one of the most worrying things many Year 6 students think about when going to secondary school: getting lost!</a:t>
            </a:r>
          </a:p>
        </p:txBody>
      </p:sp>
      <p:sp>
        <p:nvSpPr>
          <p:cNvPr id="6" name="TextBox 5">
            <a:extLst>
              <a:ext uri="{FF2B5EF4-FFF2-40B4-BE49-F238E27FC236}">
                <a16:creationId xmlns:a16="http://schemas.microsoft.com/office/drawing/2014/main" id="{2C6DB7D1-B3E0-DC49-998E-2F918587056A}"/>
              </a:ext>
            </a:extLst>
          </p:cNvPr>
          <p:cNvSpPr txBox="1"/>
          <p:nvPr/>
        </p:nvSpPr>
        <p:spPr>
          <a:xfrm>
            <a:off x="1865807" y="2680985"/>
            <a:ext cx="3313356" cy="2740544"/>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D6CBC3FD-DDD1-7B48-95D8-973AF1487191}"/>
              </a:ext>
            </a:extLst>
          </p:cNvPr>
          <p:cNvSpPr txBox="1"/>
          <p:nvPr/>
        </p:nvSpPr>
        <p:spPr>
          <a:xfrm>
            <a:off x="6325604" y="2638524"/>
            <a:ext cx="3313356" cy="347920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9" name="Picture 8" descr="A person looking at the camera&#10;&#10;Description automatically generated">
            <a:extLst>
              <a:ext uri="{FF2B5EF4-FFF2-40B4-BE49-F238E27FC236}">
                <a16:creationId xmlns:a16="http://schemas.microsoft.com/office/drawing/2014/main" id="{BBEEA7EC-A540-7D4E-B3E4-C844C2031C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4034" y="3268550"/>
            <a:ext cx="1764835" cy="2684597"/>
          </a:xfrm>
          <a:prstGeom prst="rect">
            <a:avLst/>
          </a:prstGeom>
        </p:spPr>
      </p:pic>
      <p:pic>
        <p:nvPicPr>
          <p:cNvPr id="11" name="Picture 10" descr="A person standing on a city street&#10;&#10;Description automatically generated">
            <a:extLst>
              <a:ext uri="{FF2B5EF4-FFF2-40B4-BE49-F238E27FC236}">
                <a16:creationId xmlns:a16="http://schemas.microsoft.com/office/drawing/2014/main" id="{67C87314-B594-4C41-B9E4-1BB26D6F82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3913" y="3271249"/>
            <a:ext cx="2232115" cy="2648212"/>
          </a:xfrm>
          <a:prstGeom prst="rect">
            <a:avLst/>
          </a:prstGeom>
        </p:spPr>
      </p:pic>
    </p:spTree>
    <p:extLst>
      <p:ext uri="{BB962C8B-B14F-4D97-AF65-F5344CB8AC3E}">
        <p14:creationId xmlns:p14="http://schemas.microsoft.com/office/powerpoint/2010/main" val="1427342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1480" y="1467737"/>
            <a:ext cx="7506497" cy="1384995"/>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 Session 4, we </a:t>
            </a:r>
            <a:r>
              <a:rPr lang="en-GB" sz="2800" b="1" dirty="0">
                <a:solidFill>
                  <a:schemeClr val="tx1">
                    <a:lumMod val="75000"/>
                    <a:lumOff val="25000"/>
                  </a:schemeClr>
                </a:solidFill>
                <a:latin typeface="Calibri" panose="020F0502020204030204" pitchFamily="34" charset="0"/>
                <a:cs typeface="Calibri" panose="020F0502020204030204" pitchFamily="34" charset="0"/>
              </a:rPr>
              <a:t>looked at </a:t>
            </a:r>
            <a:r>
              <a:rPr lang="en-US" sz="2800" b="1" dirty="0">
                <a:solidFill>
                  <a:schemeClr val="tx1">
                    <a:lumMod val="75000"/>
                    <a:lumOff val="25000"/>
                  </a:schemeClr>
                </a:solidFill>
                <a:latin typeface="Calibri" panose="020F0502020204030204" pitchFamily="34" charset="0"/>
                <a:cs typeface="Calibri" panose="020F0502020204030204" pitchFamily="34" charset="0"/>
              </a:rPr>
              <a:t>managing change and all the things that will be different when you go to secondary school.</a:t>
            </a:r>
          </a:p>
        </p:txBody>
      </p:sp>
      <p:sp>
        <p:nvSpPr>
          <p:cNvPr id="6" name="TextBox 5"/>
          <p:cNvSpPr txBox="1"/>
          <p:nvPr/>
        </p:nvSpPr>
        <p:spPr>
          <a:xfrm>
            <a:off x="801480" y="3429000"/>
            <a:ext cx="6530009"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We looked at some ways of managing that change and encouraged you to have a great first day.</a:t>
            </a:r>
          </a:p>
        </p:txBody>
      </p:sp>
      <p:pic>
        <p:nvPicPr>
          <p:cNvPr id="7" name="Picture 6" descr="A picture containing clock, man, standing&#10;&#10;Description automatically generated">
            <a:extLst>
              <a:ext uri="{FF2B5EF4-FFF2-40B4-BE49-F238E27FC236}">
                <a16:creationId xmlns:a16="http://schemas.microsoft.com/office/drawing/2014/main" id="{D838E7F0-A4E1-0747-A1E1-3EBA90D469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65727" y="1467737"/>
            <a:ext cx="1912777" cy="4955832"/>
          </a:xfrm>
          <a:prstGeom prst="rect">
            <a:avLst/>
          </a:prstGeom>
        </p:spPr>
      </p:pic>
      <p:sp>
        <p:nvSpPr>
          <p:cNvPr id="8" name="TextBox 7"/>
          <p:cNvSpPr txBox="1"/>
          <p:nvPr/>
        </p:nvSpPr>
        <p:spPr>
          <a:xfrm>
            <a:off x="801480" y="4598040"/>
            <a:ext cx="6530009"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It is going to be a great time to meet new people and to try new things.</a:t>
            </a:r>
          </a:p>
        </p:txBody>
      </p:sp>
    </p:spTree>
    <p:extLst>
      <p:ext uri="{BB962C8B-B14F-4D97-AF65-F5344CB8AC3E}">
        <p14:creationId xmlns:p14="http://schemas.microsoft.com/office/powerpoint/2010/main" val="158485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77284" y="5513457"/>
            <a:ext cx="7211028"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If you are reading alongside these sessions, then you can read up to page 56.</a:t>
            </a:r>
          </a:p>
        </p:txBody>
      </p:sp>
      <p:sp>
        <p:nvSpPr>
          <p:cNvPr id="4" name="TextBox 3"/>
          <p:cNvSpPr txBox="1"/>
          <p:nvPr/>
        </p:nvSpPr>
        <p:spPr>
          <a:xfrm>
            <a:off x="889132" y="1393115"/>
            <a:ext cx="10799180"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p>
        </p:txBody>
      </p:sp>
      <p:pic>
        <p:nvPicPr>
          <p:cNvPr id="7" name="Picture 6" descr="A person standing in front of a window&#10;&#10;Description automatically generated">
            <a:hlinkClick r:id="rId2"/>
            <a:extLst>
              <a:ext uri="{FF2B5EF4-FFF2-40B4-BE49-F238E27FC236}">
                <a16:creationId xmlns:a16="http://schemas.microsoft.com/office/drawing/2014/main" id="{74E79126-122C-874C-9FDD-52A141EE1E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77284" y="2359329"/>
            <a:ext cx="5220898" cy="2932285"/>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FC70F6F0-D4AC-8445-A96E-0816B1C685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498321"/>
            <a:ext cx="2324100" cy="2654300"/>
          </a:xfrm>
          <a:prstGeom prst="rect">
            <a:avLst/>
          </a:prstGeom>
        </p:spPr>
      </p:pic>
      <p:pic>
        <p:nvPicPr>
          <p:cNvPr id="2" name="Picture 1">
            <a:extLst>
              <a:ext uri="{FF2B5EF4-FFF2-40B4-BE49-F238E27FC236}">
                <a16:creationId xmlns:a16="http://schemas.microsoft.com/office/drawing/2014/main" id="{FF566067-2486-A245-96E9-03B8805BC13F}"/>
              </a:ext>
            </a:extLst>
          </p:cNvPr>
          <p:cNvPicPr>
            <a:picLocks noChangeAspect="1"/>
          </p:cNvPicPr>
          <p:nvPr/>
        </p:nvPicPr>
        <p:blipFill>
          <a:blip r:embed="rId5"/>
          <a:stretch>
            <a:fillRect/>
          </a:stretch>
        </p:blipFill>
        <p:spPr>
          <a:xfrm>
            <a:off x="987159" y="2341399"/>
            <a:ext cx="2795945" cy="3949075"/>
          </a:xfrm>
          <a:prstGeom prst="rect">
            <a:avLst/>
          </a:prstGeom>
        </p:spPr>
      </p:pic>
    </p:spTree>
    <p:extLst>
      <p:ext uri="{BB962C8B-B14F-4D97-AF65-F5344CB8AC3E}">
        <p14:creationId xmlns:p14="http://schemas.microsoft.com/office/powerpoint/2010/main" val="68588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C88F9F-4DBC-407B-BAAC-76C6E4B31F9C}"/>
              </a:ext>
            </a:extLst>
          </p:cNvPr>
          <p:cNvSpPr txBox="1"/>
          <p:nvPr/>
        </p:nvSpPr>
        <p:spPr>
          <a:xfrm>
            <a:off x="624419" y="1298060"/>
            <a:ext cx="6427304"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Have you ever felt lost?</a:t>
            </a:r>
          </a:p>
        </p:txBody>
      </p:sp>
      <p:pic>
        <p:nvPicPr>
          <p:cNvPr id="4" name="Picture 3">
            <a:extLst>
              <a:ext uri="{FF2B5EF4-FFF2-40B4-BE49-F238E27FC236}">
                <a16:creationId xmlns:a16="http://schemas.microsoft.com/office/drawing/2014/main" id="{8C913B7E-A329-476E-ABDD-6C435E8085A6}"/>
              </a:ext>
            </a:extLst>
          </p:cNvPr>
          <p:cNvPicPr>
            <a:picLocks noChangeAspect="1"/>
          </p:cNvPicPr>
          <p:nvPr/>
        </p:nvPicPr>
        <p:blipFill>
          <a:blip r:embed="rId2"/>
          <a:stretch>
            <a:fillRect/>
          </a:stretch>
        </p:blipFill>
        <p:spPr>
          <a:xfrm>
            <a:off x="6425806" y="1863280"/>
            <a:ext cx="4740713" cy="3913673"/>
          </a:xfrm>
          <a:prstGeom prst="rect">
            <a:avLst/>
          </a:prstGeom>
        </p:spPr>
      </p:pic>
      <p:sp>
        <p:nvSpPr>
          <p:cNvPr id="3" name="TextBox 2">
            <a:extLst>
              <a:ext uri="{FF2B5EF4-FFF2-40B4-BE49-F238E27FC236}">
                <a16:creationId xmlns:a16="http://schemas.microsoft.com/office/drawing/2014/main" id="{0F20E99F-4C71-477D-BEBA-5D4F89400040}"/>
              </a:ext>
            </a:extLst>
          </p:cNvPr>
          <p:cNvSpPr txBox="1"/>
          <p:nvPr/>
        </p:nvSpPr>
        <p:spPr>
          <a:xfrm>
            <a:off x="714103" y="2360633"/>
            <a:ext cx="5211855" cy="3416320"/>
          </a:xfrm>
          <a:prstGeom prst="rect">
            <a:avLst/>
          </a:prstGeom>
          <a:noFill/>
          <a:ln w="38100">
            <a:solidFill>
              <a:srgbClr val="FC9103"/>
            </a:solidFill>
          </a:ln>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Sometimes we all feel lost and it might be during the following situations: </a:t>
            </a:r>
          </a:p>
          <a:p>
            <a:endParaRPr lang="en-GB" sz="24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schools</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home</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Going to a new club</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Playing a new sport</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Trying a new skill or task</a:t>
            </a:r>
          </a:p>
          <a:p>
            <a:pPr marL="285750" indent="-285750">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Solving a problem</a:t>
            </a:r>
          </a:p>
        </p:txBody>
      </p:sp>
    </p:spTree>
    <p:extLst>
      <p:ext uri="{BB962C8B-B14F-4D97-AF65-F5344CB8AC3E}">
        <p14:creationId xmlns:p14="http://schemas.microsoft.com/office/powerpoint/2010/main" val="226157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A04DEF-49CD-46A7-9291-DC0269E8D013}"/>
              </a:ext>
            </a:extLst>
          </p:cNvPr>
          <p:cNvSpPr txBox="1"/>
          <p:nvPr/>
        </p:nvSpPr>
        <p:spPr>
          <a:xfrm>
            <a:off x="600892" y="1331626"/>
            <a:ext cx="6459042" cy="1754326"/>
          </a:xfrm>
          <a:prstGeom prst="rect">
            <a:avLst/>
          </a:prstGeom>
          <a:noFill/>
        </p:spPr>
        <p:txBody>
          <a:bodyPr wrap="square" rtlCol="0">
            <a:spAutoFit/>
          </a:bodyPr>
          <a:lstStyle/>
          <a:p>
            <a:r>
              <a:rPr lang="en-GB" sz="3600" dirty="0">
                <a:solidFill>
                  <a:schemeClr val="tx1">
                    <a:lumMod val="75000"/>
                    <a:lumOff val="25000"/>
                  </a:schemeClr>
                </a:solidFill>
                <a:latin typeface="Calibri" panose="020F0502020204030204" pitchFamily="34" charset="0"/>
              </a:rPr>
              <a:t>Starting a new school can make you feel a bit lost </a:t>
            </a:r>
            <a:r>
              <a:rPr lang="en-GB" sz="3600" b="1" dirty="0">
                <a:solidFill>
                  <a:schemeClr val="tx1">
                    <a:lumMod val="75000"/>
                    <a:lumOff val="25000"/>
                  </a:schemeClr>
                </a:solidFill>
                <a:latin typeface="Calibri" panose="020F0502020204030204" pitchFamily="34" charset="0"/>
              </a:rPr>
              <a:t>BUT remember that you are NOT ALONE. </a:t>
            </a:r>
          </a:p>
        </p:txBody>
      </p:sp>
      <p:sp>
        <p:nvSpPr>
          <p:cNvPr id="5" name="Rectangle 4">
            <a:extLst>
              <a:ext uri="{FF2B5EF4-FFF2-40B4-BE49-F238E27FC236}">
                <a16:creationId xmlns:a16="http://schemas.microsoft.com/office/drawing/2014/main" id="{2C4CFCD1-B6B6-44C0-A575-33DC830237A0}"/>
              </a:ext>
            </a:extLst>
          </p:cNvPr>
          <p:cNvSpPr/>
          <p:nvPr/>
        </p:nvSpPr>
        <p:spPr>
          <a:xfrm>
            <a:off x="5854303" y="5243706"/>
            <a:ext cx="5476406" cy="1200329"/>
          </a:xfrm>
          <a:prstGeom prst="rect">
            <a:avLst/>
          </a:prstGeom>
        </p:spPr>
        <p:txBody>
          <a:bodyPr wrap="square">
            <a:spAutoFit/>
          </a:bodyPr>
          <a:lstStyle/>
          <a:p>
            <a:pPr algn="r"/>
            <a:r>
              <a:rPr lang="en-GB" sz="3600" b="1" dirty="0">
                <a:solidFill>
                  <a:srgbClr val="FC9103"/>
                </a:solidFill>
                <a:latin typeface="Calibri" panose="020F0502020204030204" pitchFamily="34" charset="0"/>
              </a:rPr>
              <a:t>We can often have fears of being lost and that is okay. </a:t>
            </a:r>
          </a:p>
        </p:txBody>
      </p:sp>
      <p:pic>
        <p:nvPicPr>
          <p:cNvPr id="6" name="Picture 5">
            <a:extLst>
              <a:ext uri="{FF2B5EF4-FFF2-40B4-BE49-F238E27FC236}">
                <a16:creationId xmlns:a16="http://schemas.microsoft.com/office/drawing/2014/main" id="{1265DF60-A773-44E5-9047-5F5B34BE6B90}"/>
              </a:ext>
            </a:extLst>
          </p:cNvPr>
          <p:cNvPicPr>
            <a:picLocks noChangeAspect="1"/>
          </p:cNvPicPr>
          <p:nvPr/>
        </p:nvPicPr>
        <p:blipFill>
          <a:blip r:embed="rId2"/>
          <a:stretch>
            <a:fillRect/>
          </a:stretch>
        </p:blipFill>
        <p:spPr>
          <a:xfrm>
            <a:off x="7398427" y="1566316"/>
            <a:ext cx="3993242" cy="2658866"/>
          </a:xfrm>
          <a:prstGeom prst="rect">
            <a:avLst/>
          </a:prstGeom>
        </p:spPr>
      </p:pic>
      <p:pic>
        <p:nvPicPr>
          <p:cNvPr id="2" name="Picture 1">
            <a:extLst>
              <a:ext uri="{FF2B5EF4-FFF2-40B4-BE49-F238E27FC236}">
                <a16:creationId xmlns:a16="http://schemas.microsoft.com/office/drawing/2014/main" id="{944CB120-3602-434C-AFD2-A6CAD65E40FA}"/>
              </a:ext>
            </a:extLst>
          </p:cNvPr>
          <p:cNvPicPr>
            <a:picLocks noChangeAspect="1"/>
          </p:cNvPicPr>
          <p:nvPr/>
        </p:nvPicPr>
        <p:blipFill>
          <a:blip r:embed="rId3"/>
          <a:stretch>
            <a:fillRect/>
          </a:stretch>
        </p:blipFill>
        <p:spPr>
          <a:xfrm>
            <a:off x="727262" y="3538726"/>
            <a:ext cx="4137703" cy="2746655"/>
          </a:xfrm>
          <a:prstGeom prst="rect">
            <a:avLst/>
          </a:prstGeom>
        </p:spPr>
      </p:pic>
    </p:spTree>
    <p:extLst>
      <p:ext uri="{BB962C8B-B14F-4D97-AF65-F5344CB8AC3E}">
        <p14:creationId xmlns:p14="http://schemas.microsoft.com/office/powerpoint/2010/main" val="1665005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0677E2-1B8D-4715-9DA7-C7DB53557E40}"/>
              </a:ext>
            </a:extLst>
          </p:cNvPr>
          <p:cNvSpPr/>
          <p:nvPr/>
        </p:nvSpPr>
        <p:spPr>
          <a:xfrm>
            <a:off x="444292" y="1263871"/>
            <a:ext cx="11303415"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You don’t need to worry about being lost and here is why!</a:t>
            </a:r>
          </a:p>
        </p:txBody>
      </p:sp>
      <p:sp>
        <p:nvSpPr>
          <p:cNvPr id="5" name="TextBox 4"/>
          <p:cNvSpPr txBox="1"/>
          <p:nvPr/>
        </p:nvSpPr>
        <p:spPr>
          <a:xfrm>
            <a:off x="529892" y="1992861"/>
            <a:ext cx="11662108" cy="4494757"/>
          </a:xfrm>
          <a:prstGeom prst="rect">
            <a:avLst/>
          </a:prstGeom>
          <a:noFill/>
        </p:spPr>
        <p:txBody>
          <a:bodyPr wrap="square" rtlCol="0">
            <a:spAutoFit/>
          </a:bodyPr>
          <a:lstStyle/>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usually have an older student as your guide on the first few days, as well as a map.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will be shown where to go and probably dropped off in the next place.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Everyone else in your form class will be feeling the same.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Your tutor is there is help you.</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Most schools provide maps and walk you round the school so that you know where to go.</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For the first day, or more, you and your class are usually all together in one place anyway.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Some schools just have a few year groups in at the start so that it is quieter.</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can ask someone bigger where to go – they will want to help.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Some schools have older students who are specifically there to help.</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 Schools are full of staff who want to help you – ask them!</a:t>
            </a:r>
          </a:p>
        </p:txBody>
      </p:sp>
    </p:spTree>
    <p:extLst>
      <p:ext uri="{BB962C8B-B14F-4D97-AF65-F5344CB8AC3E}">
        <p14:creationId xmlns:p14="http://schemas.microsoft.com/office/powerpoint/2010/main" val="3763936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CA04C7A-946F-4EF4-9495-6519D53C9E12}"/>
              </a:ext>
            </a:extLst>
          </p:cNvPr>
          <p:cNvPicPr>
            <a:picLocks noChangeAspect="1"/>
          </p:cNvPicPr>
          <p:nvPr/>
        </p:nvPicPr>
        <p:blipFill>
          <a:blip r:embed="rId2"/>
          <a:stretch>
            <a:fillRect/>
          </a:stretch>
        </p:blipFill>
        <p:spPr>
          <a:xfrm>
            <a:off x="4404630" y="2043849"/>
            <a:ext cx="3571875" cy="3028950"/>
          </a:xfrm>
          <a:prstGeom prst="rect">
            <a:avLst/>
          </a:prstGeom>
        </p:spPr>
      </p:pic>
      <p:sp>
        <p:nvSpPr>
          <p:cNvPr id="2" name="Rectangle 1">
            <a:extLst>
              <a:ext uri="{FF2B5EF4-FFF2-40B4-BE49-F238E27FC236}">
                <a16:creationId xmlns:a16="http://schemas.microsoft.com/office/drawing/2014/main" id="{EA52B1CA-B3EF-472A-8A05-D7FBF071B705}"/>
              </a:ext>
            </a:extLst>
          </p:cNvPr>
          <p:cNvSpPr/>
          <p:nvPr/>
        </p:nvSpPr>
        <p:spPr>
          <a:xfrm>
            <a:off x="560203" y="1364670"/>
            <a:ext cx="11226625" cy="830997"/>
          </a:xfrm>
          <a:prstGeom prst="rect">
            <a:avLst/>
          </a:prstGeom>
        </p:spPr>
        <p:txBody>
          <a:bodyPr wrap="square">
            <a:spAutoFit/>
          </a:bodyPr>
          <a:lstStyle/>
          <a:p>
            <a:pPr lvl="0">
              <a:spcAft>
                <a:spcPts val="0"/>
              </a:spcAft>
            </a:pPr>
            <a:r>
              <a:rPr lang="en-GB" sz="2400" b="1" dirty="0">
                <a:solidFill>
                  <a:schemeClr val="tx1">
                    <a:lumMod val="75000"/>
                    <a:lumOff val="25000"/>
                  </a:schemeClr>
                </a:solidFill>
                <a:latin typeface="Calibri" panose="020F0502020204030204" pitchFamily="34" charset="0"/>
              </a:rPr>
              <a:t>Being physically lost is more obvious, but sometimes we can also feel emotionally lost.</a:t>
            </a:r>
          </a:p>
          <a:p>
            <a:pPr lvl="0">
              <a:spcAft>
                <a:spcPts val="0"/>
              </a:spcAft>
            </a:pPr>
            <a:r>
              <a:rPr lang="en-GB" sz="2400" b="1" dirty="0">
                <a:solidFill>
                  <a:schemeClr val="tx1">
                    <a:lumMod val="75000"/>
                    <a:lumOff val="25000"/>
                  </a:schemeClr>
                </a:solidFill>
                <a:latin typeface="Calibri" panose="020F0502020204030204" pitchFamily="34" charset="0"/>
              </a:rPr>
              <a:t>These are some of the signs:</a:t>
            </a:r>
          </a:p>
        </p:txBody>
      </p:sp>
      <p:sp>
        <p:nvSpPr>
          <p:cNvPr id="3" name="TextBox 2">
            <a:extLst>
              <a:ext uri="{FF2B5EF4-FFF2-40B4-BE49-F238E27FC236}">
                <a16:creationId xmlns:a16="http://schemas.microsoft.com/office/drawing/2014/main" id="{A7D06832-48B7-40BF-871C-BA67A9CE0C1F}"/>
              </a:ext>
            </a:extLst>
          </p:cNvPr>
          <p:cNvSpPr txBox="1"/>
          <p:nvPr/>
        </p:nvSpPr>
        <p:spPr>
          <a:xfrm>
            <a:off x="9560986" y="2961224"/>
            <a:ext cx="1895061"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numb</a:t>
            </a:r>
          </a:p>
        </p:txBody>
      </p:sp>
      <p:sp>
        <p:nvSpPr>
          <p:cNvPr id="4" name="TextBox 3">
            <a:extLst>
              <a:ext uri="{FF2B5EF4-FFF2-40B4-BE49-F238E27FC236}">
                <a16:creationId xmlns:a16="http://schemas.microsoft.com/office/drawing/2014/main" id="{7DD259E9-7F60-4E42-820B-1D21269E5912}"/>
              </a:ext>
            </a:extLst>
          </p:cNvPr>
          <p:cNvSpPr txBox="1"/>
          <p:nvPr/>
        </p:nvSpPr>
        <p:spPr>
          <a:xfrm>
            <a:off x="803275" y="5474981"/>
            <a:ext cx="2331015"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Unable to concentrate</a:t>
            </a:r>
          </a:p>
        </p:txBody>
      </p:sp>
      <p:sp>
        <p:nvSpPr>
          <p:cNvPr id="5" name="TextBox 4">
            <a:extLst>
              <a:ext uri="{FF2B5EF4-FFF2-40B4-BE49-F238E27FC236}">
                <a16:creationId xmlns:a16="http://schemas.microsoft.com/office/drawing/2014/main" id="{DDAB8B8A-E95E-4B81-8C88-B1879F0CD2AA}"/>
              </a:ext>
            </a:extLst>
          </p:cNvPr>
          <p:cNvSpPr txBox="1"/>
          <p:nvPr/>
        </p:nvSpPr>
        <p:spPr>
          <a:xfrm>
            <a:off x="499243" y="4169312"/>
            <a:ext cx="28856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Not interested in hobbies</a:t>
            </a:r>
          </a:p>
        </p:txBody>
      </p:sp>
      <p:sp>
        <p:nvSpPr>
          <p:cNvPr id="6" name="TextBox 5">
            <a:extLst>
              <a:ext uri="{FF2B5EF4-FFF2-40B4-BE49-F238E27FC236}">
                <a16:creationId xmlns:a16="http://schemas.microsoft.com/office/drawing/2014/main" id="{400EC270-00EB-403A-A05D-9B0AE09C0BFD}"/>
              </a:ext>
            </a:extLst>
          </p:cNvPr>
          <p:cNvSpPr txBox="1"/>
          <p:nvPr/>
        </p:nvSpPr>
        <p:spPr>
          <a:xfrm>
            <a:off x="9560986" y="5290314"/>
            <a:ext cx="18950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helpless</a:t>
            </a:r>
          </a:p>
        </p:txBody>
      </p:sp>
      <p:sp>
        <p:nvSpPr>
          <p:cNvPr id="7" name="TextBox 6">
            <a:extLst>
              <a:ext uri="{FF2B5EF4-FFF2-40B4-BE49-F238E27FC236}">
                <a16:creationId xmlns:a16="http://schemas.microsoft.com/office/drawing/2014/main" id="{E7BADEA8-18DB-4177-B4D7-79FD3D03C572}"/>
              </a:ext>
            </a:extLst>
          </p:cNvPr>
          <p:cNvSpPr txBox="1"/>
          <p:nvPr/>
        </p:nvSpPr>
        <p:spPr>
          <a:xfrm>
            <a:off x="6955805" y="5565999"/>
            <a:ext cx="2331015"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Lack motivation</a:t>
            </a:r>
          </a:p>
        </p:txBody>
      </p:sp>
      <p:sp>
        <p:nvSpPr>
          <p:cNvPr id="8" name="TextBox 7">
            <a:extLst>
              <a:ext uri="{FF2B5EF4-FFF2-40B4-BE49-F238E27FC236}">
                <a16:creationId xmlns:a16="http://schemas.microsoft.com/office/drawing/2014/main" id="{6146F991-7E31-453E-8ADA-B0CC201404A8}"/>
              </a:ext>
            </a:extLst>
          </p:cNvPr>
          <p:cNvSpPr txBox="1"/>
          <p:nvPr/>
        </p:nvSpPr>
        <p:spPr>
          <a:xfrm>
            <a:off x="9560986" y="3976916"/>
            <a:ext cx="1895061"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Feeling hopeless</a:t>
            </a:r>
          </a:p>
        </p:txBody>
      </p:sp>
      <p:sp>
        <p:nvSpPr>
          <p:cNvPr id="9" name="TextBox 8">
            <a:extLst>
              <a:ext uri="{FF2B5EF4-FFF2-40B4-BE49-F238E27FC236}">
                <a16:creationId xmlns:a16="http://schemas.microsoft.com/office/drawing/2014/main" id="{BBFE4F5E-8605-4363-B696-07850CE806B5}"/>
              </a:ext>
            </a:extLst>
          </p:cNvPr>
          <p:cNvSpPr txBox="1"/>
          <p:nvPr/>
        </p:nvSpPr>
        <p:spPr>
          <a:xfrm>
            <a:off x="767888" y="2885648"/>
            <a:ext cx="2348370"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Missing what you know</a:t>
            </a:r>
          </a:p>
        </p:txBody>
      </p:sp>
      <p:sp>
        <p:nvSpPr>
          <p:cNvPr id="11" name="TextBox 10">
            <a:extLst>
              <a:ext uri="{FF2B5EF4-FFF2-40B4-BE49-F238E27FC236}">
                <a16:creationId xmlns:a16="http://schemas.microsoft.com/office/drawing/2014/main" id="{E7BADEA8-18DB-4177-B4D7-79FD3D03C572}"/>
              </a:ext>
            </a:extLst>
          </p:cNvPr>
          <p:cNvSpPr txBox="1"/>
          <p:nvPr/>
        </p:nvSpPr>
        <p:spPr>
          <a:xfrm>
            <a:off x="3859553" y="5290314"/>
            <a:ext cx="2331015" cy="1200329"/>
          </a:xfrm>
          <a:prstGeom prst="rect">
            <a:avLst/>
          </a:prstGeom>
          <a:noFill/>
        </p:spPr>
        <p:txBody>
          <a:bodyPr wrap="square" rtlCol="0">
            <a:spAutoFit/>
          </a:bodyPr>
          <a:lstStyle/>
          <a:p>
            <a:pPr algn="ct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Wishing things were the same as before</a:t>
            </a:r>
          </a:p>
        </p:txBody>
      </p:sp>
    </p:spTree>
    <p:extLst>
      <p:ext uri="{BB962C8B-B14F-4D97-AF65-F5344CB8AC3E}">
        <p14:creationId xmlns:p14="http://schemas.microsoft.com/office/powerpoint/2010/main" val="309203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52B1CA-B3EF-472A-8A05-D7FBF071B705}"/>
              </a:ext>
            </a:extLst>
          </p:cNvPr>
          <p:cNvSpPr/>
          <p:nvPr/>
        </p:nvSpPr>
        <p:spPr>
          <a:xfrm>
            <a:off x="1029366" y="1241514"/>
            <a:ext cx="9551333" cy="584775"/>
          </a:xfrm>
          <a:prstGeom prst="rect">
            <a:avLst/>
          </a:prstGeom>
        </p:spPr>
        <p:txBody>
          <a:bodyPr wrap="none">
            <a:spAutoFit/>
          </a:bodyPr>
          <a:lstStyle/>
          <a:p>
            <a:pPr lvl="0">
              <a:spcAft>
                <a:spcPts val="0"/>
              </a:spcAft>
            </a:pPr>
            <a:r>
              <a:rPr lang="en-GB" sz="3200" b="1" dirty="0">
                <a:solidFill>
                  <a:schemeClr val="tx1">
                    <a:lumMod val="75000"/>
                    <a:lumOff val="25000"/>
                  </a:schemeClr>
                </a:solidFill>
                <a:latin typeface="Calibri" panose="020F0502020204030204" pitchFamily="34" charset="0"/>
              </a:rPr>
              <a:t>If you are worried then sometimes you can experience:</a:t>
            </a:r>
          </a:p>
        </p:txBody>
      </p:sp>
      <p:sp>
        <p:nvSpPr>
          <p:cNvPr id="3" name="TextBox 2">
            <a:extLst>
              <a:ext uri="{FF2B5EF4-FFF2-40B4-BE49-F238E27FC236}">
                <a16:creationId xmlns:a16="http://schemas.microsoft.com/office/drawing/2014/main" id="{FF42D677-0060-4601-BD7F-D9529DDA12A2}"/>
              </a:ext>
            </a:extLst>
          </p:cNvPr>
          <p:cNvSpPr txBox="1"/>
          <p:nvPr/>
        </p:nvSpPr>
        <p:spPr>
          <a:xfrm>
            <a:off x="906156" y="2205083"/>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sick </a:t>
            </a:r>
          </a:p>
        </p:txBody>
      </p:sp>
      <p:sp>
        <p:nvSpPr>
          <p:cNvPr id="4" name="TextBox 3">
            <a:extLst>
              <a:ext uri="{FF2B5EF4-FFF2-40B4-BE49-F238E27FC236}">
                <a16:creationId xmlns:a16="http://schemas.microsoft.com/office/drawing/2014/main" id="{2380F1CB-2A34-4F43-BF66-646795FE702B}"/>
              </a:ext>
            </a:extLst>
          </p:cNvPr>
          <p:cNvSpPr txBox="1"/>
          <p:nvPr/>
        </p:nvSpPr>
        <p:spPr>
          <a:xfrm>
            <a:off x="773894" y="3878705"/>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tense </a:t>
            </a:r>
          </a:p>
        </p:txBody>
      </p:sp>
      <p:sp>
        <p:nvSpPr>
          <p:cNvPr id="5" name="TextBox 4">
            <a:extLst>
              <a:ext uri="{FF2B5EF4-FFF2-40B4-BE49-F238E27FC236}">
                <a16:creationId xmlns:a16="http://schemas.microsoft.com/office/drawing/2014/main" id="{43339587-AF71-44F5-8157-CE510647AAFB}"/>
              </a:ext>
            </a:extLst>
          </p:cNvPr>
          <p:cNvSpPr txBox="1"/>
          <p:nvPr/>
        </p:nvSpPr>
        <p:spPr>
          <a:xfrm>
            <a:off x="8888309" y="3646902"/>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anxious</a:t>
            </a:r>
          </a:p>
        </p:txBody>
      </p:sp>
      <p:sp>
        <p:nvSpPr>
          <p:cNvPr id="6" name="TextBox 5">
            <a:extLst>
              <a:ext uri="{FF2B5EF4-FFF2-40B4-BE49-F238E27FC236}">
                <a16:creationId xmlns:a16="http://schemas.microsoft.com/office/drawing/2014/main" id="{7B0C456F-FA23-49A1-A4BA-5A06067F7D8E}"/>
              </a:ext>
            </a:extLst>
          </p:cNvPr>
          <p:cNvSpPr txBox="1"/>
          <p:nvPr/>
        </p:nvSpPr>
        <p:spPr>
          <a:xfrm>
            <a:off x="8888309" y="5147224"/>
            <a:ext cx="2529798"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Not feeling hungry</a:t>
            </a:r>
          </a:p>
        </p:txBody>
      </p:sp>
      <p:sp>
        <p:nvSpPr>
          <p:cNvPr id="7" name="TextBox 6">
            <a:extLst>
              <a:ext uri="{FF2B5EF4-FFF2-40B4-BE49-F238E27FC236}">
                <a16:creationId xmlns:a16="http://schemas.microsoft.com/office/drawing/2014/main" id="{967C343C-9673-4A4A-8822-83E0382D2BBB}"/>
              </a:ext>
            </a:extLst>
          </p:cNvPr>
          <p:cNvSpPr txBox="1"/>
          <p:nvPr/>
        </p:nvSpPr>
        <p:spPr>
          <a:xfrm>
            <a:off x="8888309" y="2205083"/>
            <a:ext cx="2529798" cy="523220"/>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Trouble sleeping</a:t>
            </a:r>
          </a:p>
        </p:txBody>
      </p:sp>
      <p:sp>
        <p:nvSpPr>
          <p:cNvPr id="8" name="TextBox 7">
            <a:extLst>
              <a:ext uri="{FF2B5EF4-FFF2-40B4-BE49-F238E27FC236}">
                <a16:creationId xmlns:a16="http://schemas.microsoft.com/office/drawing/2014/main" id="{4F687C5F-88E3-4BB1-A1DC-1934526EBEFF}"/>
              </a:ext>
            </a:extLst>
          </p:cNvPr>
          <p:cNvSpPr txBox="1"/>
          <p:nvPr/>
        </p:nvSpPr>
        <p:spPr>
          <a:xfrm>
            <a:off x="773894" y="5111882"/>
            <a:ext cx="2529798"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Having a headache</a:t>
            </a:r>
          </a:p>
        </p:txBody>
      </p:sp>
      <p:sp>
        <p:nvSpPr>
          <p:cNvPr id="9" name="TextBox 8">
            <a:extLst>
              <a:ext uri="{FF2B5EF4-FFF2-40B4-BE49-F238E27FC236}">
                <a16:creationId xmlns:a16="http://schemas.microsoft.com/office/drawing/2014/main" id="{80C4D599-F434-436F-883D-EA40CD33808B}"/>
              </a:ext>
            </a:extLst>
          </p:cNvPr>
          <p:cNvSpPr txBox="1"/>
          <p:nvPr/>
        </p:nvSpPr>
        <p:spPr>
          <a:xfrm>
            <a:off x="4763054" y="2085009"/>
            <a:ext cx="2798155" cy="954107"/>
          </a:xfrm>
          <a:prstGeom prst="rect">
            <a:avLst/>
          </a:prstGeom>
          <a:noFill/>
        </p:spPr>
        <p:txBody>
          <a:bodyPr wrap="square" rtlCol="0">
            <a:spAutoFit/>
          </a:bodyPr>
          <a:lstStyle/>
          <a:p>
            <a:pPr algn="ctr"/>
            <a:r>
              <a:rPr lang="en-GB" sz="2800" dirty="0">
                <a:solidFill>
                  <a:schemeClr val="tx1">
                    <a:lumMod val="75000"/>
                    <a:lumOff val="25000"/>
                  </a:schemeClr>
                </a:solidFill>
                <a:latin typeface="Calibri Light" panose="020F0302020204030204" pitchFamily="34" charset="0"/>
                <a:cs typeface="Calibri Light" panose="020F0302020204030204" pitchFamily="34" charset="0"/>
              </a:rPr>
              <a:t>Feeling tired or having no energy</a:t>
            </a:r>
          </a:p>
        </p:txBody>
      </p:sp>
      <p:pic>
        <p:nvPicPr>
          <p:cNvPr id="10" name="Picture 9">
            <a:extLst>
              <a:ext uri="{FF2B5EF4-FFF2-40B4-BE49-F238E27FC236}">
                <a16:creationId xmlns:a16="http://schemas.microsoft.com/office/drawing/2014/main" id="{5AF35659-1EAA-4AE8-8C7D-8035887BA484}"/>
              </a:ext>
            </a:extLst>
          </p:cNvPr>
          <p:cNvPicPr>
            <a:picLocks noChangeAspect="1"/>
          </p:cNvPicPr>
          <p:nvPr/>
        </p:nvPicPr>
        <p:blipFill>
          <a:blip r:embed="rId2"/>
          <a:stretch>
            <a:fillRect/>
          </a:stretch>
        </p:blipFill>
        <p:spPr>
          <a:xfrm>
            <a:off x="3925339" y="3297836"/>
            <a:ext cx="4341322" cy="3349878"/>
          </a:xfrm>
          <a:prstGeom prst="rect">
            <a:avLst/>
          </a:prstGeom>
        </p:spPr>
      </p:pic>
    </p:spTree>
    <p:extLst>
      <p:ext uri="{BB962C8B-B14F-4D97-AF65-F5344CB8AC3E}">
        <p14:creationId xmlns:p14="http://schemas.microsoft.com/office/powerpoint/2010/main" val="2895882296"/>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342</TotalTime>
  <Words>1110</Words>
  <Application>Microsoft Office PowerPoint</Application>
  <PresentationFormat>Widescreen</PresentationFormat>
  <Paragraphs>109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Avenir Next LT Pro</vt:lpstr>
      <vt:lpstr>Calibri</vt:lpstr>
      <vt:lpstr>Calibri Light</vt:lpstr>
      <vt:lpstr>Times New Roman</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S Winter</cp:lastModifiedBy>
  <cp:revision>54</cp:revision>
  <dcterms:created xsi:type="dcterms:W3CDTF">2020-05-05T13:34:20Z</dcterms:created>
  <dcterms:modified xsi:type="dcterms:W3CDTF">2020-06-18T09:28:34Z</dcterms:modified>
</cp:coreProperties>
</file>