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1" r:id="rId2"/>
    <p:sldId id="281" r:id="rId3"/>
    <p:sldId id="282" r:id="rId4"/>
    <p:sldId id="283" r:id="rId5"/>
    <p:sldId id="274" r:id="rId6"/>
    <p:sldId id="262" r:id="rId7"/>
    <p:sldId id="286" r:id="rId8"/>
    <p:sldId id="265" r:id="rId9"/>
    <p:sldId id="267" r:id="rId10"/>
    <p:sldId id="288" r:id="rId11"/>
    <p:sldId id="275" r:id="rId12"/>
    <p:sldId id="276" r:id="rId13"/>
    <p:sldId id="277" r:id="rId14"/>
    <p:sldId id="285" r:id="rId15"/>
    <p:sldId id="284" r:id="rId16"/>
    <p:sldId id="280" r:id="rId17"/>
    <p:sldId id="271" r:id="rId18"/>
    <p:sldId id="272" r:id="rId19"/>
    <p:sldId id="269" r:id="rId20"/>
    <p:sldId id="289" r:id="rId21"/>
    <p:sldId id="287" r:id="rId22"/>
    <p:sldId id="270" r:id="rId23"/>
    <p:sldId id="26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03"/>
    <a:srgbClr val="FF6F01"/>
    <a:srgbClr val="F12C08"/>
    <a:srgbClr val="000000"/>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autoAdjust="0"/>
    <p:restoredTop sz="94697"/>
  </p:normalViewPr>
  <p:slideViewPr>
    <p:cSldViewPr snapToGrid="0" snapToObjects="1">
      <p:cViewPr varScale="1">
        <p:scale>
          <a:sx n="116" d="100"/>
          <a:sy n="116" d="100"/>
        </p:scale>
        <p:origin x="60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6/18/2020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6/18/2020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6/18/2020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6/18/2020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6/18/2020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6/18/2020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1" name="Picture 10" descr="A screenshot of a cell phone&#10;&#10;Description automatically generated">
            <a:extLst>
              <a:ext uri="{FF2B5EF4-FFF2-40B4-BE49-F238E27FC236}">
                <a16:creationId xmlns:a16="http://schemas.microsoft.com/office/drawing/2014/main" id="{0109F805-DA6B-1149-BCD5-3F3500C3B04B}"/>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24063"/>
            <a:ext cx="12192000" cy="7067044"/>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vimeo.com/417711113/1abec8674c"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vimeo.com/417771788/8dca5422fa"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BDF22-CCD3-4297-B4AA-9D515BA6F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4291" y="2055655"/>
            <a:ext cx="5771431" cy="3788243"/>
          </a:xfrm>
          <a:prstGeom prst="rect">
            <a:avLst/>
          </a:prstGeom>
        </p:spPr>
      </p:pic>
      <p:sp>
        <p:nvSpPr>
          <p:cNvPr id="4" name="Rectangle 7">
            <a:extLst>
              <a:ext uri="{FF2B5EF4-FFF2-40B4-BE49-F238E27FC236}">
                <a16:creationId xmlns:a16="http://schemas.microsoft.com/office/drawing/2014/main" id="{76AFFE74-4CAC-274E-A51E-8240A2F78373}"/>
              </a:ext>
            </a:extLst>
          </p:cNvPr>
          <p:cNvSpPr/>
          <p:nvPr/>
        </p:nvSpPr>
        <p:spPr>
          <a:xfrm>
            <a:off x="7077314" y="440897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Dare to take risks</a:t>
            </a:r>
          </a:p>
        </p:txBody>
      </p:sp>
      <p:pic>
        <p:nvPicPr>
          <p:cNvPr id="5" name="Picture 4" descr="A close up of a sign&#10;&#10;Description automatically generated">
            <a:extLst>
              <a:ext uri="{FF2B5EF4-FFF2-40B4-BE49-F238E27FC236}">
                <a16:creationId xmlns:a16="http://schemas.microsoft.com/office/drawing/2014/main" id="{0360DF9C-C7E4-5A4E-8391-4FC78F529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14" y="2055655"/>
            <a:ext cx="4278754" cy="2353315"/>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1796" y="1455089"/>
            <a:ext cx="10134677" cy="1077218"/>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As you go to secondary school, you might worry about not getting things right.</a:t>
            </a:r>
          </a:p>
        </p:txBody>
      </p:sp>
      <p:sp>
        <p:nvSpPr>
          <p:cNvPr id="3" name="TextBox 2"/>
          <p:cNvSpPr txBox="1"/>
          <p:nvPr/>
        </p:nvSpPr>
        <p:spPr>
          <a:xfrm>
            <a:off x="731796" y="2850092"/>
            <a:ext cx="8219661" cy="2278765"/>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about not knowing what to do.</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getting lost.</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am worried about not doing well on tests.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 worry that I won’t make friends.</a:t>
            </a: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I’m worried I am going to say or do the wrong thing.</a:t>
            </a:r>
          </a:p>
        </p:txBody>
      </p:sp>
      <p:pic>
        <p:nvPicPr>
          <p:cNvPr id="4" name="Picture 3" descr="A picture containing clock, man, standing&#10;&#10;Description automatically generated">
            <a:extLst>
              <a:ext uri="{FF2B5EF4-FFF2-40B4-BE49-F238E27FC236}">
                <a16:creationId xmlns:a16="http://schemas.microsoft.com/office/drawing/2014/main" id="{D838E7F0-A4E1-0747-A1E1-3EBA90D469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42880" y="2297175"/>
            <a:ext cx="3438938" cy="4730218"/>
          </a:xfrm>
          <a:prstGeom prst="rect">
            <a:avLst/>
          </a:prstGeom>
        </p:spPr>
      </p:pic>
      <p:sp>
        <p:nvSpPr>
          <p:cNvPr id="5" name="TextBox 4"/>
          <p:cNvSpPr txBox="1"/>
          <p:nvPr/>
        </p:nvSpPr>
        <p:spPr>
          <a:xfrm>
            <a:off x="654094" y="5553769"/>
            <a:ext cx="8219661" cy="1200329"/>
          </a:xfrm>
          <a:prstGeom prst="rect">
            <a:avLst/>
          </a:prstGeom>
          <a:noFill/>
        </p:spPr>
        <p:txBody>
          <a:bodyPr wrap="square" rtlCol="0">
            <a:spAutoFit/>
          </a:bodyPr>
          <a:lstStyle/>
          <a:p>
            <a:r>
              <a:rPr lang="en-US" sz="2400" b="1" dirty="0">
                <a:solidFill>
                  <a:srgbClr val="FF6F01"/>
                </a:solidFill>
                <a:latin typeface="Calibri" panose="020F0502020204030204" pitchFamily="34" charset="0"/>
                <a:cs typeface="Calibri" panose="020F0502020204030204" pitchFamily="34" charset="0"/>
              </a:rPr>
              <a:t>Not all of these things would mean you had failed. You can always start again and keep trying. </a:t>
            </a:r>
          </a:p>
          <a:p>
            <a:r>
              <a:rPr lang="en-US" sz="2400" b="1" dirty="0">
                <a:solidFill>
                  <a:srgbClr val="FF6F01"/>
                </a:solidFill>
                <a:latin typeface="Calibri" panose="020F0502020204030204" pitchFamily="34" charset="0"/>
                <a:cs typeface="Calibri" panose="020F0502020204030204" pitchFamily="34" charset="0"/>
              </a:rPr>
              <a:t>Everyone is there to help you!</a:t>
            </a:r>
          </a:p>
        </p:txBody>
      </p:sp>
    </p:spTree>
    <p:extLst>
      <p:ext uri="{BB962C8B-B14F-4D97-AF65-F5344CB8AC3E}">
        <p14:creationId xmlns:p14="http://schemas.microsoft.com/office/powerpoint/2010/main" val="139063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6EAEA-A140-44B9-B86C-345ACE7265F8}"/>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679474" y="1418231"/>
            <a:ext cx="5124385" cy="5317171"/>
          </a:xfrm>
          <a:prstGeom prst="rect">
            <a:avLst/>
          </a:prstGeom>
        </p:spPr>
      </p:pic>
      <p:sp>
        <p:nvSpPr>
          <p:cNvPr id="2" name="Rectangle 1">
            <a:extLst>
              <a:ext uri="{FF2B5EF4-FFF2-40B4-BE49-F238E27FC236}">
                <a16:creationId xmlns:a16="http://schemas.microsoft.com/office/drawing/2014/main" id="{FFB1D0C1-BC36-4F08-924A-FE859F47EB2B}"/>
              </a:ext>
            </a:extLst>
          </p:cNvPr>
          <p:cNvSpPr/>
          <p:nvPr/>
        </p:nvSpPr>
        <p:spPr>
          <a:xfrm>
            <a:off x="388139" y="2877938"/>
            <a:ext cx="5834743" cy="2643159"/>
          </a:xfrm>
          <a:prstGeom prst="rect">
            <a:avLst/>
          </a:prstGeom>
          <a:solidFill>
            <a:schemeClr val="bg1"/>
          </a:solidFill>
        </p:spPr>
        <p:txBody>
          <a:bodyPr wrap="square">
            <a:spAutoFit/>
          </a:bodyPr>
          <a:lstStyle/>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Start to see failure as an incredible learning experience.</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Learn a lesson each time you fail.</a:t>
            </a:r>
          </a:p>
          <a:p>
            <a:pPr marL="457200" indent="-457200">
              <a:lnSpc>
                <a:spcPct val="120000"/>
              </a:lnSpc>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Know that mistakes can help you grow and move forward.</a:t>
            </a:r>
          </a:p>
        </p:txBody>
      </p:sp>
      <p:sp>
        <p:nvSpPr>
          <p:cNvPr id="3" name="TextBox 2">
            <a:extLst>
              <a:ext uri="{FF2B5EF4-FFF2-40B4-BE49-F238E27FC236}">
                <a16:creationId xmlns:a16="http://schemas.microsoft.com/office/drawing/2014/main" id="{0E9FD1D3-A181-476A-911D-AF66731B6DF8}"/>
              </a:ext>
            </a:extLst>
          </p:cNvPr>
          <p:cNvSpPr txBox="1"/>
          <p:nvPr/>
        </p:nvSpPr>
        <p:spPr>
          <a:xfrm>
            <a:off x="388139" y="1336903"/>
            <a:ext cx="5202764"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How can you view failure differently?</a:t>
            </a:r>
          </a:p>
        </p:txBody>
      </p:sp>
    </p:spTree>
    <p:extLst>
      <p:ext uri="{BB962C8B-B14F-4D97-AF65-F5344CB8AC3E}">
        <p14:creationId xmlns:p14="http://schemas.microsoft.com/office/powerpoint/2010/main" val="234700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451F0F-178E-424C-86B0-9E97CE255879}"/>
              </a:ext>
            </a:extLst>
          </p:cNvPr>
          <p:cNvSpPr txBox="1"/>
          <p:nvPr/>
        </p:nvSpPr>
        <p:spPr>
          <a:xfrm>
            <a:off x="550174" y="2806940"/>
            <a:ext cx="6387925" cy="2988098"/>
          </a:xfrm>
          <a:prstGeom prst="rect">
            <a:avLst/>
          </a:prstGeom>
          <a:noFill/>
          <a:ln>
            <a:solidFill>
              <a:srgbClr val="FF6F01"/>
            </a:solidFill>
          </a:ln>
        </p:spPr>
        <p:txBody>
          <a:bodyPr wrap="square" lIns="144000" tIns="108000" bIns="108000"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Serena Williams is a tennis player.</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started playing tennis when she was three years old and she played for two hours a day!</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Serena loved tennis and it was her passion. </a:t>
            </a:r>
          </a:p>
          <a:p>
            <a:endParaRPr lang="en-GB" sz="2000" dirty="0">
              <a:solidFill>
                <a:schemeClr val="tx1">
                  <a:lumMod val="75000"/>
                  <a:lumOff val="25000"/>
                </a:schemeClr>
              </a:solidFill>
              <a:latin typeface="Calibri" panose="020F0502020204030204" pitchFamily="34" charset="0"/>
              <a:cs typeface="Calibri" panose="020F0502020204030204" pitchFamily="34" charset="0"/>
            </a:endParaRPr>
          </a:p>
          <a:p>
            <a:r>
              <a:rPr lang="en-GB" sz="2000" dirty="0">
                <a:solidFill>
                  <a:schemeClr val="tx1">
                    <a:lumMod val="75000"/>
                    <a:lumOff val="25000"/>
                  </a:schemeClr>
                </a:solidFill>
                <a:latin typeface="Calibri" panose="020F0502020204030204" pitchFamily="34" charset="0"/>
                <a:cs typeface="Calibri" panose="020F0502020204030204" pitchFamily="34" charset="0"/>
              </a:rPr>
              <a:t>Over time, she made many mistakes but practised for thousands of hours.</a:t>
            </a:r>
          </a:p>
        </p:txBody>
      </p:sp>
      <p:sp>
        <p:nvSpPr>
          <p:cNvPr id="7" name="TextBox 6">
            <a:extLst>
              <a:ext uri="{FF2B5EF4-FFF2-40B4-BE49-F238E27FC236}">
                <a16:creationId xmlns:a16="http://schemas.microsoft.com/office/drawing/2014/main" id="{CF8EB414-7AB9-4392-B4D0-FAC5F570FBB8}"/>
              </a:ext>
            </a:extLst>
          </p:cNvPr>
          <p:cNvSpPr txBox="1"/>
          <p:nvPr/>
        </p:nvSpPr>
        <p:spPr>
          <a:xfrm>
            <a:off x="5284385" y="6253514"/>
            <a:ext cx="6366608"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104 of ‘You Are Awesome’ to find out more.</a:t>
            </a:r>
          </a:p>
        </p:txBody>
      </p:sp>
      <p:pic>
        <p:nvPicPr>
          <p:cNvPr id="8" name="Picture 7">
            <a:extLst>
              <a:ext uri="{FF2B5EF4-FFF2-40B4-BE49-F238E27FC236}">
                <a16:creationId xmlns:a16="http://schemas.microsoft.com/office/drawing/2014/main" id="{B85EA7C8-CD3C-4516-9154-4E8F429AF9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88422" y="2252667"/>
            <a:ext cx="3531483" cy="3893068"/>
          </a:xfrm>
          <a:prstGeom prst="rect">
            <a:avLst/>
          </a:prstGeom>
        </p:spPr>
      </p:pic>
      <p:sp>
        <p:nvSpPr>
          <p:cNvPr id="3" name="TextBox 2">
            <a:extLst>
              <a:ext uri="{FF2B5EF4-FFF2-40B4-BE49-F238E27FC236}">
                <a16:creationId xmlns:a16="http://schemas.microsoft.com/office/drawing/2014/main" id="{28EED626-C65D-4E16-9318-F0AE9F39FF9E}"/>
              </a:ext>
            </a:extLst>
          </p:cNvPr>
          <p:cNvSpPr txBox="1"/>
          <p:nvPr/>
        </p:nvSpPr>
        <p:spPr>
          <a:xfrm>
            <a:off x="436962" y="2166507"/>
            <a:ext cx="7539737" cy="461665"/>
          </a:xfrm>
          <a:prstGeom prst="rect">
            <a:avLst/>
          </a:prstGeom>
          <a:noFill/>
        </p:spPr>
        <p:txBody>
          <a:bodyPr wrap="square" rtlCol="0">
            <a:spAutoFit/>
          </a:bodyPr>
          <a:lstStyle/>
          <a:p>
            <a:r>
              <a:rPr lang="en-GB" sz="2400" b="1" dirty="0">
                <a:solidFill>
                  <a:schemeClr val="tx1">
                    <a:lumMod val="85000"/>
                    <a:lumOff val="15000"/>
                  </a:schemeClr>
                </a:solidFill>
                <a:latin typeface="Calibri" panose="020F0502020204030204" pitchFamily="34" charset="0"/>
                <a:cs typeface="Calibri" panose="020F0502020204030204" pitchFamily="34" charset="0"/>
              </a:rPr>
              <a:t>Learning happens from hours of practice. </a:t>
            </a:r>
          </a:p>
        </p:txBody>
      </p:sp>
      <p:sp>
        <p:nvSpPr>
          <p:cNvPr id="2" name="TextBox 1">
            <a:extLst>
              <a:ext uri="{FF2B5EF4-FFF2-40B4-BE49-F238E27FC236}">
                <a16:creationId xmlns:a16="http://schemas.microsoft.com/office/drawing/2014/main" id="{23C828CC-0D91-405B-98C0-DE7CA134F0F7}"/>
              </a:ext>
            </a:extLst>
          </p:cNvPr>
          <p:cNvSpPr txBox="1"/>
          <p:nvPr/>
        </p:nvSpPr>
        <p:spPr>
          <a:xfrm>
            <a:off x="436962" y="1437002"/>
            <a:ext cx="11519906" cy="707886"/>
          </a:xfrm>
          <a:prstGeom prst="rect">
            <a:avLst/>
          </a:prstGeom>
          <a:noFill/>
        </p:spPr>
        <p:txBody>
          <a:bodyPr wrap="square" rtlCol="0">
            <a:spAutoFit/>
          </a:bodyPr>
          <a:lstStyle/>
          <a:p>
            <a:r>
              <a:rPr lang="en-GB" sz="4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 you know where your learning actually happens?</a:t>
            </a:r>
          </a:p>
        </p:txBody>
      </p:sp>
    </p:spTree>
    <p:extLst>
      <p:ext uri="{BB962C8B-B14F-4D97-AF65-F5344CB8AC3E}">
        <p14:creationId xmlns:p14="http://schemas.microsoft.com/office/powerpoint/2010/main" val="247353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DBBEDD-AFBA-4809-A6FF-E7FE1853B7B5}"/>
              </a:ext>
            </a:extLst>
          </p:cNvPr>
          <p:cNvSpPr txBox="1"/>
          <p:nvPr/>
        </p:nvSpPr>
        <p:spPr>
          <a:xfrm>
            <a:off x="519179" y="1335643"/>
            <a:ext cx="8389975" cy="646331"/>
          </a:xfrm>
          <a:prstGeom prst="rect">
            <a:avLst/>
          </a:prstGeom>
          <a:noFill/>
        </p:spPr>
        <p:txBody>
          <a:bodyPr wrap="square" rtlCol="0">
            <a:spAutoFit/>
          </a:bodyPr>
          <a:lstStyle/>
          <a:p>
            <a:r>
              <a:rPr lang="en-GB" sz="36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Where does learning actually happen?</a:t>
            </a:r>
          </a:p>
        </p:txBody>
      </p:sp>
      <p:sp>
        <p:nvSpPr>
          <p:cNvPr id="6" name="TextBox 5">
            <a:extLst>
              <a:ext uri="{FF2B5EF4-FFF2-40B4-BE49-F238E27FC236}">
                <a16:creationId xmlns:a16="http://schemas.microsoft.com/office/drawing/2014/main" id="{4FB8D77C-EB17-4AE0-BE92-5AFAB79B70AD}"/>
              </a:ext>
            </a:extLst>
          </p:cNvPr>
          <p:cNvSpPr txBox="1"/>
          <p:nvPr/>
        </p:nvSpPr>
        <p:spPr>
          <a:xfrm>
            <a:off x="519179" y="2881691"/>
            <a:ext cx="6345403" cy="3022366"/>
          </a:xfrm>
          <a:prstGeom prst="rect">
            <a:avLst/>
          </a:prstGeom>
          <a:noFill/>
        </p:spPr>
        <p:txBody>
          <a:bodyPr wrap="square" rtlCol="0">
            <a:spAutoFit/>
          </a:bodyPr>
          <a:lstStyle/>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 was a child prodigy and composer.</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He started composing pieces for the violin and piano by the age of 6. He was a musical genius. </a:t>
            </a:r>
          </a:p>
          <a:p>
            <a:pPr>
              <a:lnSpc>
                <a:spcPct val="120000"/>
              </a:lnSpc>
            </a:pPr>
            <a:endParaRPr lang="en-GB" sz="2000" dirty="0">
              <a:solidFill>
                <a:schemeClr val="tx1">
                  <a:lumMod val="85000"/>
                  <a:lumOff val="15000"/>
                </a:schemeClr>
              </a:solidFill>
              <a:latin typeface="Calibri" panose="020F0502020204030204" pitchFamily="34" charset="0"/>
              <a:cs typeface="Calibri" panose="020F0502020204030204" pitchFamily="34" charset="0"/>
            </a:endParaRPr>
          </a:p>
          <a:p>
            <a:pPr>
              <a:lnSpc>
                <a:spcPct val="120000"/>
              </a:lnSpc>
            </a:pPr>
            <a:r>
              <a:rPr lang="en-GB" sz="2000" dirty="0">
                <a:solidFill>
                  <a:schemeClr val="tx1">
                    <a:lumMod val="85000"/>
                    <a:lumOff val="15000"/>
                  </a:schemeClr>
                </a:solidFill>
                <a:latin typeface="Calibri" panose="020F0502020204030204" pitchFamily="34" charset="0"/>
                <a:cs typeface="Calibri" panose="020F0502020204030204" pitchFamily="34" charset="0"/>
              </a:rPr>
              <a:t>Mozart’s father put him through hours of musical training from the age of 3! By the time Mozart was 6, he’d been put through 3,500 hours of practice. </a:t>
            </a:r>
          </a:p>
        </p:txBody>
      </p:sp>
      <p:sp>
        <p:nvSpPr>
          <p:cNvPr id="7" name="TextBox 6">
            <a:extLst>
              <a:ext uri="{FF2B5EF4-FFF2-40B4-BE49-F238E27FC236}">
                <a16:creationId xmlns:a16="http://schemas.microsoft.com/office/drawing/2014/main" id="{4F9E2161-A90B-42D4-9F89-F4EE975FF105}"/>
              </a:ext>
            </a:extLst>
          </p:cNvPr>
          <p:cNvSpPr txBox="1"/>
          <p:nvPr/>
        </p:nvSpPr>
        <p:spPr>
          <a:xfrm>
            <a:off x="4864681" y="6328060"/>
            <a:ext cx="688337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more on page 104 of ‘You Are Awesome’.</a:t>
            </a:r>
          </a:p>
        </p:txBody>
      </p:sp>
      <p:pic>
        <p:nvPicPr>
          <p:cNvPr id="8" name="Picture 7">
            <a:extLst>
              <a:ext uri="{FF2B5EF4-FFF2-40B4-BE49-F238E27FC236}">
                <a16:creationId xmlns:a16="http://schemas.microsoft.com/office/drawing/2014/main" id="{204044EC-87A9-43C0-B271-4C879EF20E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3250" y="2998287"/>
            <a:ext cx="4404802" cy="2999249"/>
          </a:xfrm>
          <a:prstGeom prst="rect">
            <a:avLst/>
          </a:prstGeom>
        </p:spPr>
      </p:pic>
      <p:sp>
        <p:nvSpPr>
          <p:cNvPr id="2" name="TextBox 1">
            <a:extLst>
              <a:ext uri="{FF2B5EF4-FFF2-40B4-BE49-F238E27FC236}">
                <a16:creationId xmlns:a16="http://schemas.microsoft.com/office/drawing/2014/main" id="{957EFF2B-4486-4F9C-B865-A30550E0ED71}"/>
              </a:ext>
            </a:extLst>
          </p:cNvPr>
          <p:cNvSpPr txBox="1"/>
          <p:nvPr/>
        </p:nvSpPr>
        <p:spPr>
          <a:xfrm>
            <a:off x="8612372" y="1474142"/>
            <a:ext cx="3135680" cy="1015663"/>
          </a:xfrm>
          <a:prstGeom prst="rect">
            <a:avLst/>
          </a:prstGeom>
          <a:noFill/>
        </p:spPr>
        <p:txBody>
          <a:bodyPr wrap="square" rtlCol="0">
            <a:spAutoFit/>
          </a:bodyPr>
          <a:lstStyle/>
          <a:p>
            <a:pPr algn="r"/>
            <a:r>
              <a:rPr lang="en-GB" sz="2000" dirty="0">
                <a:solidFill>
                  <a:schemeClr val="tx1">
                    <a:lumMod val="85000"/>
                    <a:lumOff val="15000"/>
                  </a:schemeClr>
                </a:solidFill>
                <a:latin typeface="Calibri" panose="020F0502020204030204" pitchFamily="34" charset="0"/>
                <a:cs typeface="Calibri" panose="020F0502020204030204" pitchFamily="34" charset="0"/>
              </a:rPr>
              <a:t>Child prodigies are not just born with skill; they have to work and work at it!</a:t>
            </a:r>
          </a:p>
        </p:txBody>
      </p:sp>
      <p:sp>
        <p:nvSpPr>
          <p:cNvPr id="4" name="TextBox 3"/>
          <p:cNvSpPr txBox="1"/>
          <p:nvPr/>
        </p:nvSpPr>
        <p:spPr>
          <a:xfrm>
            <a:off x="542836" y="1944047"/>
            <a:ext cx="6096000" cy="523220"/>
          </a:xfrm>
          <a:prstGeom prst="rect">
            <a:avLst/>
          </a:prstGeom>
          <a:noFill/>
        </p:spPr>
        <p:txBody>
          <a:bodyPr wrap="square" rtlCol="0">
            <a:spAutoFit/>
          </a:bodyPr>
          <a:lstStyle/>
          <a:p>
            <a:r>
              <a:rPr lang="en-US" sz="2800" b="1" dirty="0">
                <a:solidFill>
                  <a:srgbClr val="FF6F01"/>
                </a:solidFill>
                <a:latin typeface="Calibri" panose="020F0502020204030204" pitchFamily="34" charset="0"/>
                <a:cs typeface="Calibri" panose="020F0502020204030204" pitchFamily="34" charset="0"/>
              </a:rPr>
              <a:t>It is all about the PRACTICE!</a:t>
            </a:r>
          </a:p>
        </p:txBody>
      </p:sp>
    </p:spTree>
    <p:extLst>
      <p:ext uri="{BB962C8B-B14F-4D97-AF65-F5344CB8AC3E}">
        <p14:creationId xmlns:p14="http://schemas.microsoft.com/office/powerpoint/2010/main" val="16483695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497" t="17036" r="12904" b="54145"/>
          <a:stretch/>
        </p:blipFill>
        <p:spPr>
          <a:xfrm>
            <a:off x="604052" y="1279402"/>
            <a:ext cx="3945835" cy="2149598"/>
          </a:xfrm>
          <a:prstGeom prst="rect">
            <a:avLst/>
          </a:prstGeom>
        </p:spPr>
      </p:pic>
      <p:pic>
        <p:nvPicPr>
          <p:cNvPr id="3" name="Picture 2">
            <a:extLst>
              <a:ext uri="{FF2B5EF4-FFF2-40B4-BE49-F238E27FC236}">
                <a16:creationId xmlns:a16="http://schemas.microsoft.com/office/drawing/2014/main" id="{68E478E9-448B-2148-84E5-D8D407D5CCB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5792" b="9929"/>
          <a:stretch/>
        </p:blipFill>
        <p:spPr>
          <a:xfrm>
            <a:off x="604052" y="3535632"/>
            <a:ext cx="7669091" cy="2625712"/>
          </a:xfrm>
          <a:prstGeom prst="rect">
            <a:avLst/>
          </a:prstGeom>
          <a:noFill/>
        </p:spPr>
      </p:pic>
      <p:sp>
        <p:nvSpPr>
          <p:cNvPr id="4" name="TextBox 3"/>
          <p:cNvSpPr txBox="1"/>
          <p:nvPr/>
        </p:nvSpPr>
        <p:spPr>
          <a:xfrm>
            <a:off x="9326879" y="5459416"/>
            <a:ext cx="2201193" cy="707886"/>
          </a:xfrm>
          <a:prstGeom prst="rect">
            <a:avLst/>
          </a:prstGeom>
          <a:noFill/>
        </p:spPr>
        <p:txBody>
          <a:bodyPr wrap="square" rtlCol="0">
            <a:spAutoFit/>
          </a:bodyPr>
          <a:lstStyle/>
          <a:p>
            <a:pPr algn="r"/>
            <a:r>
              <a:rPr lang="en-US" sz="2000" b="1" dirty="0">
                <a:solidFill>
                  <a:schemeClr val="tx1">
                    <a:lumMod val="75000"/>
                    <a:lumOff val="25000"/>
                  </a:schemeClr>
                </a:solidFill>
                <a:latin typeface="Calibri" panose="020F0502020204030204" pitchFamily="34" charset="0"/>
                <a:cs typeface="Calibri" panose="020F0502020204030204" pitchFamily="34" charset="0"/>
              </a:rPr>
              <a:t>Page 144 ‘You Are Awesome’</a:t>
            </a:r>
          </a:p>
        </p:txBody>
      </p:sp>
      <p:sp>
        <p:nvSpPr>
          <p:cNvPr id="5" name="TextBox 4"/>
          <p:cNvSpPr txBox="1"/>
          <p:nvPr/>
        </p:nvSpPr>
        <p:spPr>
          <a:xfrm>
            <a:off x="4766277" y="1279402"/>
            <a:ext cx="6215231" cy="1323439"/>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Choking is when you are under pressure and are nervous, adrenalin is pumping through your veins and you suddenly find it hard to think straight or how to do things you have done so many times before.</a:t>
            </a:r>
          </a:p>
        </p:txBody>
      </p:sp>
      <p:sp>
        <p:nvSpPr>
          <p:cNvPr id="6" name="TextBox 5"/>
          <p:cNvSpPr txBox="1"/>
          <p:nvPr/>
        </p:nvSpPr>
        <p:spPr>
          <a:xfrm>
            <a:off x="4766277" y="3025941"/>
            <a:ext cx="4888282" cy="369332"/>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cs typeface="Calibri" panose="020F0502020204030204" pitchFamily="34" charset="0"/>
              </a:rPr>
              <a:t>RORY MCILROY is a famous golfer</a:t>
            </a:r>
          </a:p>
        </p:txBody>
      </p:sp>
    </p:spTree>
    <p:extLst>
      <p:ext uri="{BB962C8B-B14F-4D97-AF65-F5344CB8AC3E}">
        <p14:creationId xmlns:p14="http://schemas.microsoft.com/office/powerpoint/2010/main" val="488482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775CE2-4D69-744A-B65C-F6843818B4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685" b="6296"/>
          <a:stretch/>
        </p:blipFill>
        <p:spPr>
          <a:xfrm>
            <a:off x="474769" y="1384663"/>
            <a:ext cx="4912008" cy="5473337"/>
          </a:xfrm>
          <a:prstGeom prst="rect">
            <a:avLst/>
          </a:prstGeom>
        </p:spPr>
      </p:pic>
      <p:sp>
        <p:nvSpPr>
          <p:cNvPr id="3" name="TextBox 2"/>
          <p:cNvSpPr txBox="1"/>
          <p:nvPr/>
        </p:nvSpPr>
        <p:spPr>
          <a:xfrm>
            <a:off x="5733508" y="1874728"/>
            <a:ext cx="5048077" cy="310854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 will not lose, for even in defeat, there’s a valuable lesson learned, so it evens up for me</a:t>
            </a:r>
            <a:r>
              <a:rPr lang="mr-IN" sz="2800" b="1" dirty="0">
                <a:solidFill>
                  <a:schemeClr val="tx1">
                    <a:lumMod val="75000"/>
                    <a:lumOff val="25000"/>
                  </a:schemeClr>
                </a:solidFill>
                <a:latin typeface="Calibri" panose="020F0502020204030204" pitchFamily="34" charset="0"/>
              </a:rPr>
              <a:t>…</a:t>
            </a:r>
            <a:r>
              <a:rPr lang="en-GB" sz="2800" b="1" dirty="0">
                <a:solidFill>
                  <a:schemeClr val="tx1">
                    <a:lumMod val="75000"/>
                    <a:lumOff val="25000"/>
                  </a:schemeClr>
                </a:solidFill>
                <a:latin typeface="Calibri" panose="020F0502020204030204" pitchFamily="34" charset="0"/>
                <a:cs typeface="Calibri" panose="020F0502020204030204" pitchFamily="34" charset="0"/>
              </a:rPr>
              <a:t>you learn more in failure than you ever do in success.”</a:t>
            </a:r>
          </a:p>
          <a:p>
            <a:r>
              <a:rPr lang="en-GB" sz="2800" i="1" dirty="0">
                <a:solidFill>
                  <a:schemeClr val="tx1">
                    <a:lumMod val="75000"/>
                    <a:lumOff val="25000"/>
                  </a:schemeClr>
                </a:solidFill>
                <a:latin typeface="Calibri" panose="020F0502020204030204" pitchFamily="34" charset="0"/>
                <a:cs typeface="Calibri" panose="020F0502020204030204" pitchFamily="34" charset="0"/>
              </a:rPr>
              <a:t>Jay-Z</a:t>
            </a:r>
            <a:endParaRPr lang="en-US" sz="2800" i="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86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CB1B58-C832-4409-8072-00D88F0B978A}"/>
              </a:ext>
            </a:extLst>
          </p:cNvPr>
          <p:cNvSpPr txBox="1"/>
          <p:nvPr/>
        </p:nvSpPr>
        <p:spPr>
          <a:xfrm>
            <a:off x="710764" y="1490020"/>
            <a:ext cx="982618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Sometimes we ‘choke’ in pressure situations</a:t>
            </a:r>
          </a:p>
        </p:txBody>
      </p:sp>
      <p:sp>
        <p:nvSpPr>
          <p:cNvPr id="3" name="Rectangle 2">
            <a:extLst>
              <a:ext uri="{FF2B5EF4-FFF2-40B4-BE49-F238E27FC236}">
                <a16:creationId xmlns:a16="http://schemas.microsoft.com/office/drawing/2014/main" id="{6905EF4D-1945-45AE-9F88-9D3AED01CBBD}"/>
              </a:ext>
            </a:extLst>
          </p:cNvPr>
          <p:cNvSpPr/>
          <p:nvPr/>
        </p:nvSpPr>
        <p:spPr>
          <a:xfrm>
            <a:off x="710764" y="2373592"/>
            <a:ext cx="5184939" cy="4154984"/>
          </a:xfrm>
          <a:prstGeom prst="rect">
            <a:avLst/>
          </a:prstGeom>
        </p:spPr>
        <p:txBody>
          <a:bodyPr wrap="square">
            <a:spAutoFit/>
          </a:bodyPr>
          <a:lstStyle/>
          <a:p>
            <a:pPr marL="457200" indent="-457200">
              <a:buFont typeface="Arial" charset="0"/>
              <a:buChar char="•"/>
            </a:pPr>
            <a:r>
              <a:rPr lang="en-GB" sz="2400" b="1" dirty="0">
                <a:solidFill>
                  <a:schemeClr val="tx1">
                    <a:lumMod val="75000"/>
                    <a:lumOff val="25000"/>
                  </a:schemeClr>
                </a:solidFill>
                <a:latin typeface="Calibri" panose="020F0502020204030204" pitchFamily="34" charset="0"/>
                <a:cs typeface="Calibri" panose="020F0502020204030204" pitchFamily="34" charset="0"/>
              </a:rPr>
              <a:t>Choking</a:t>
            </a:r>
            <a:r>
              <a:rPr lang="en-GB" sz="2400" dirty="0">
                <a:solidFill>
                  <a:schemeClr val="tx1">
                    <a:lumMod val="75000"/>
                    <a:lumOff val="25000"/>
                  </a:schemeClr>
                </a:solidFill>
                <a:latin typeface="Calibri" panose="020F0502020204030204" pitchFamily="34" charset="0"/>
                <a:cs typeface="Calibri" panose="020F0502020204030204" pitchFamily="34" charset="0"/>
              </a:rPr>
              <a:t> is the kind of failure that results from thinking too much. </a:t>
            </a:r>
          </a:p>
          <a:p>
            <a:pPr marL="457200" indent="-457200">
              <a:buFont typeface="Arial" charset="0"/>
              <a:buChar char="•"/>
            </a:pP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Choking can happen when you are in a pressured situation such as an exam or a sports match.</a:t>
            </a:r>
          </a:p>
          <a:p>
            <a:pPr marL="457200" indent="-457200">
              <a:buFont typeface="Arial" charset="0"/>
              <a:buChar char="•"/>
            </a:pP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marL="457200" indent="-457200">
              <a:buFont typeface="Arial" charset="0"/>
              <a:buChar char="•"/>
            </a:pPr>
            <a:r>
              <a:rPr lang="en-GB" sz="2400" dirty="0">
                <a:solidFill>
                  <a:schemeClr val="tx1">
                    <a:lumMod val="75000"/>
                    <a:lumOff val="25000"/>
                  </a:schemeClr>
                </a:solidFill>
                <a:latin typeface="Calibri" panose="020F0502020204030204" pitchFamily="34" charset="0"/>
                <a:cs typeface="Calibri" panose="020F0502020204030204" pitchFamily="34" charset="0"/>
              </a:rPr>
              <a:t>For example, you might be so worried about how to get somewhere, you forget for a moment how to get there!  </a:t>
            </a:r>
            <a:endParaRPr lang="en-GB" sz="2400" dirty="0">
              <a:solidFill>
                <a:schemeClr val="tx1">
                  <a:lumMod val="75000"/>
                  <a:lumOff val="25000"/>
                </a:schemeClr>
              </a:solidFill>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DDA025-6222-4597-B1F4-54F2759FFC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6595" y="2373592"/>
            <a:ext cx="5618354" cy="4136065"/>
          </a:xfrm>
          <a:prstGeom prst="rect">
            <a:avLst/>
          </a:prstGeom>
        </p:spPr>
      </p:pic>
    </p:spTree>
    <p:extLst>
      <p:ext uri="{BB962C8B-B14F-4D97-AF65-F5344CB8AC3E}">
        <p14:creationId xmlns:p14="http://schemas.microsoft.com/office/powerpoint/2010/main" val="961918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67679" y="1178235"/>
            <a:ext cx="9907110"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Here are some of Matthew’s top tips. </a:t>
            </a:r>
          </a:p>
        </p:txBody>
      </p:sp>
      <p:sp>
        <p:nvSpPr>
          <p:cNvPr id="3" name="Rectangle 2">
            <a:extLst>
              <a:ext uri="{FF2B5EF4-FFF2-40B4-BE49-F238E27FC236}">
                <a16:creationId xmlns:a16="http://schemas.microsoft.com/office/drawing/2014/main" id="{458182C6-4D9F-AD4A-AAC9-A4BEB18D02DA}"/>
              </a:ext>
            </a:extLst>
          </p:cNvPr>
          <p:cNvSpPr/>
          <p:nvPr/>
        </p:nvSpPr>
        <p:spPr>
          <a:xfrm>
            <a:off x="690608" y="2656481"/>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1. Tell yourself how you feel is NORMAL</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Everyone gets anxious. Try to go for a walk around and shake your arms. This can help to burn off your adrenaline. </a:t>
            </a:r>
          </a:p>
        </p:txBody>
      </p:sp>
      <p:sp>
        <p:nvSpPr>
          <p:cNvPr id="6" name="TextBox 5">
            <a:extLst>
              <a:ext uri="{FF2B5EF4-FFF2-40B4-BE49-F238E27FC236}">
                <a16:creationId xmlns:a16="http://schemas.microsoft.com/office/drawing/2014/main" id="{CC780483-3A93-4F42-AD5E-7F90A57675FE}"/>
              </a:ext>
            </a:extLst>
          </p:cNvPr>
          <p:cNvSpPr txBox="1"/>
          <p:nvPr/>
        </p:nvSpPr>
        <p:spPr>
          <a:xfrm>
            <a:off x="6265656" y="3586837"/>
            <a:ext cx="4731858"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2. Focus on your breathing</a:t>
            </a:r>
            <a:r>
              <a:rPr lang="en-GB" sz="2000" dirty="0">
                <a:solidFill>
                  <a:schemeClr val="tx1">
                    <a:lumMod val="75000"/>
                    <a:lumOff val="25000"/>
                  </a:schemeClr>
                </a:solidFill>
                <a:latin typeface="Calibri" panose="020F0502020204030204" pitchFamily="34" charset="0"/>
              </a:rPr>
              <a:t>. Going from being fine to a state of anxiety can trigger you into a panic. Focusing on your breaths in and out can help you feel calm. </a:t>
            </a:r>
          </a:p>
        </p:txBody>
      </p:sp>
      <p:sp>
        <p:nvSpPr>
          <p:cNvPr id="7" name="TextBox 6">
            <a:extLst>
              <a:ext uri="{FF2B5EF4-FFF2-40B4-BE49-F238E27FC236}">
                <a16:creationId xmlns:a16="http://schemas.microsoft.com/office/drawing/2014/main" id="{1CEDE839-71C2-4623-8B32-3F9DDDBDD7E2}"/>
              </a:ext>
            </a:extLst>
          </p:cNvPr>
          <p:cNvSpPr txBox="1"/>
          <p:nvPr/>
        </p:nvSpPr>
        <p:spPr>
          <a:xfrm>
            <a:off x="792221" y="4677517"/>
            <a:ext cx="4658337" cy="1545038"/>
          </a:xfrm>
          <a:prstGeom prst="rect">
            <a:avLst/>
          </a:prstGeom>
          <a:noFill/>
        </p:spPr>
        <p:txBody>
          <a:bodyPr wrap="square" rtlCol="0">
            <a:spAutoFit/>
          </a:bodyPr>
          <a:lstStyle/>
          <a:p>
            <a:pPr>
              <a:lnSpc>
                <a:spcPct val="120000"/>
              </a:lnSpc>
            </a:pPr>
            <a:r>
              <a:rPr lang="en-GB" sz="2000" b="1" dirty="0">
                <a:solidFill>
                  <a:schemeClr val="tx1">
                    <a:lumMod val="75000"/>
                    <a:lumOff val="25000"/>
                  </a:schemeClr>
                </a:solidFill>
                <a:latin typeface="Calibri" panose="020F0502020204030204" pitchFamily="34" charset="0"/>
              </a:rPr>
              <a:t>3.  Don’t overthink. </a:t>
            </a:r>
            <a:r>
              <a:rPr lang="en-GB" sz="2000" dirty="0">
                <a:solidFill>
                  <a:schemeClr val="tx1">
                    <a:lumMod val="75000"/>
                    <a:lumOff val="25000"/>
                  </a:schemeClr>
                </a:solidFill>
                <a:latin typeface="Calibri" panose="020F0502020204030204" pitchFamily="34" charset="0"/>
              </a:rPr>
              <a:t>Try to zone out from where you are and what you are doing and focus on the task itself so that you can be on auto pilot. </a:t>
            </a:r>
          </a:p>
        </p:txBody>
      </p:sp>
      <p:sp>
        <p:nvSpPr>
          <p:cNvPr id="8" name="TextBox 7">
            <a:extLst>
              <a:ext uri="{FF2B5EF4-FFF2-40B4-BE49-F238E27FC236}">
                <a16:creationId xmlns:a16="http://schemas.microsoft.com/office/drawing/2014/main" id="{4A2E3666-C7F5-4C6E-88F4-D3B2CA49687F}"/>
              </a:ext>
            </a:extLst>
          </p:cNvPr>
          <p:cNvSpPr txBox="1"/>
          <p:nvPr/>
        </p:nvSpPr>
        <p:spPr>
          <a:xfrm>
            <a:off x="728869" y="6354400"/>
            <a:ext cx="10734261" cy="369332"/>
          </a:xfrm>
          <a:prstGeom prst="rect">
            <a:avLst/>
          </a:prstGeom>
          <a:noFill/>
        </p:spPr>
        <p:txBody>
          <a:bodyPr wrap="square" rtlCol="0">
            <a:spAutoFit/>
          </a:bodyPr>
          <a:lstStyle/>
          <a:p>
            <a:pPr algn="r"/>
            <a:r>
              <a:rPr lang="en-GB" b="1" dirty="0">
                <a:solidFill>
                  <a:srgbClr val="FF6F01"/>
                </a:solidFill>
                <a:latin typeface="Calibri" panose="020F0502020204030204" pitchFamily="34" charset="0"/>
                <a:cs typeface="Calibri" panose="020F0502020204030204" pitchFamily="34" charset="0"/>
              </a:rPr>
              <a:t>Read page 141 from ‘You Are Awesome’ to find out more.</a:t>
            </a:r>
          </a:p>
        </p:txBody>
      </p:sp>
      <p:cxnSp>
        <p:nvCxnSpPr>
          <p:cNvPr id="5" name="Straight Arrow Connector 4">
            <a:extLst>
              <a:ext uri="{FF2B5EF4-FFF2-40B4-BE49-F238E27FC236}">
                <a16:creationId xmlns:a16="http://schemas.microsoft.com/office/drawing/2014/main" id="{2A0C5E89-6C19-D24F-A80F-1F5ADAD62574}"/>
              </a:ext>
            </a:extLst>
          </p:cNvPr>
          <p:cNvCxnSpPr>
            <a:cxnSpLocks/>
          </p:cNvCxnSpPr>
          <p:nvPr/>
        </p:nvCxnSpPr>
        <p:spPr>
          <a:xfrm>
            <a:off x="5348945" y="3231754"/>
            <a:ext cx="747054" cy="845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814606C-8E26-D649-A109-DCB81D466B8A}"/>
              </a:ext>
            </a:extLst>
          </p:cNvPr>
          <p:cNvCxnSpPr>
            <a:cxnSpLocks/>
          </p:cNvCxnSpPr>
          <p:nvPr/>
        </p:nvCxnSpPr>
        <p:spPr>
          <a:xfrm flipH="1">
            <a:off x="5348945" y="4699627"/>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25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7B08EE-8F9D-45D3-8E74-C167944BDC06}"/>
              </a:ext>
            </a:extLst>
          </p:cNvPr>
          <p:cNvSpPr/>
          <p:nvPr/>
        </p:nvSpPr>
        <p:spPr>
          <a:xfrm>
            <a:off x="550262" y="2249432"/>
            <a:ext cx="4658337" cy="1914370"/>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4. Put things into perspective. </a:t>
            </a:r>
          </a:p>
          <a:p>
            <a:pPr lvl="0">
              <a:lnSpc>
                <a:spcPct val="120000"/>
              </a:lnSpc>
              <a:spcAft>
                <a:spcPts val="0"/>
              </a:spcAft>
            </a:pP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that life will continue, no matter how you do or what the outcome is. It is just a challenge and a learning opportunity. Just do your best. </a:t>
            </a:r>
          </a:p>
        </p:txBody>
      </p:sp>
      <p:sp>
        <p:nvSpPr>
          <p:cNvPr id="8" name="Rectangle 7">
            <a:extLst>
              <a:ext uri="{FF2B5EF4-FFF2-40B4-BE49-F238E27FC236}">
                <a16:creationId xmlns:a16="http://schemas.microsoft.com/office/drawing/2014/main" id="{5EB7421F-4B3B-4157-8036-C612ED3D0ABA}"/>
              </a:ext>
            </a:extLst>
          </p:cNvPr>
          <p:cNvSpPr/>
          <p:nvPr/>
        </p:nvSpPr>
        <p:spPr>
          <a:xfrm>
            <a:off x="550262" y="4385495"/>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6.Keep trying.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Performing under pressure is a skill. The more you do it, the better you will get. Don’t let a meltdown put you off or give up. </a:t>
            </a:r>
          </a:p>
        </p:txBody>
      </p:sp>
      <p:sp>
        <p:nvSpPr>
          <p:cNvPr id="9" name="Rectangle 8">
            <a:extLst>
              <a:ext uri="{FF2B5EF4-FFF2-40B4-BE49-F238E27FC236}">
                <a16:creationId xmlns:a16="http://schemas.microsoft.com/office/drawing/2014/main" id="{B5DBC48C-3AFE-47E0-B80D-1D6027D4F88A}"/>
              </a:ext>
            </a:extLst>
          </p:cNvPr>
          <p:cNvSpPr/>
          <p:nvPr/>
        </p:nvSpPr>
        <p:spPr>
          <a:xfrm>
            <a:off x="5915353" y="3341923"/>
            <a:ext cx="4658337" cy="1545038"/>
          </a:xfrm>
          <a:prstGeom prst="rect">
            <a:avLst/>
          </a:prstGeom>
          <a:noFill/>
        </p:spPr>
        <p:txBody>
          <a:bodyPr wrap="square">
            <a:spAutoFit/>
          </a:bodyPr>
          <a:lstStyle/>
          <a:p>
            <a:pPr lvl="0">
              <a:lnSpc>
                <a:spcPct val="120000"/>
              </a:lnSpc>
              <a:spcAft>
                <a:spcPts val="0"/>
              </a:spcAft>
            </a:pPr>
            <a:r>
              <a:rPr lang="en-GB" sz="20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5. Do a ritual </a:t>
            </a:r>
            <a:r>
              <a:rPr lang="en-GB" sz="20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which calms you or focuses you. This could be listening to music, reading a quote, doing some breathing or visualising an outcome. </a:t>
            </a:r>
          </a:p>
        </p:txBody>
      </p:sp>
      <p:sp>
        <p:nvSpPr>
          <p:cNvPr id="10" name="TextBox 9">
            <a:extLst>
              <a:ext uri="{FF2B5EF4-FFF2-40B4-BE49-F238E27FC236}">
                <a16:creationId xmlns:a16="http://schemas.microsoft.com/office/drawing/2014/main" id="{E13AE911-061C-4B6D-AA17-43DC5335F46C}"/>
              </a:ext>
            </a:extLst>
          </p:cNvPr>
          <p:cNvSpPr txBox="1"/>
          <p:nvPr/>
        </p:nvSpPr>
        <p:spPr>
          <a:xfrm>
            <a:off x="550262" y="1372280"/>
            <a:ext cx="9907110"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What happens if you panic under pressure? </a:t>
            </a:r>
          </a:p>
        </p:txBody>
      </p:sp>
      <p:sp>
        <p:nvSpPr>
          <p:cNvPr id="11" name="TextBox 10">
            <a:extLst>
              <a:ext uri="{FF2B5EF4-FFF2-40B4-BE49-F238E27FC236}">
                <a16:creationId xmlns:a16="http://schemas.microsoft.com/office/drawing/2014/main" id="{F066FBF4-EC18-4121-9DFE-569013D5B761}"/>
              </a:ext>
            </a:extLst>
          </p:cNvPr>
          <p:cNvSpPr txBox="1"/>
          <p:nvPr/>
        </p:nvSpPr>
        <p:spPr>
          <a:xfrm>
            <a:off x="1524095" y="6192012"/>
            <a:ext cx="10341879" cy="400110"/>
          </a:xfrm>
          <a:prstGeom prst="rect">
            <a:avLst/>
          </a:prstGeom>
          <a:noFill/>
        </p:spPr>
        <p:txBody>
          <a:bodyPr wrap="square" rtlCol="0">
            <a:spAutoFit/>
          </a:bodyPr>
          <a:lstStyle/>
          <a:p>
            <a:pPr algn="r"/>
            <a:r>
              <a:rPr lang="en-GB" sz="2000" b="1" dirty="0">
                <a:solidFill>
                  <a:srgbClr val="FF6F01"/>
                </a:solidFill>
                <a:latin typeface="Calibri" panose="020F0502020204030204" pitchFamily="34" charset="0"/>
                <a:cs typeface="Calibri" panose="020F0502020204030204" pitchFamily="34" charset="0"/>
              </a:rPr>
              <a:t>Read pages 142-143 ‘You Are Awesome’ to find out more.</a:t>
            </a:r>
          </a:p>
        </p:txBody>
      </p:sp>
      <p:cxnSp>
        <p:nvCxnSpPr>
          <p:cNvPr id="14" name="Straight Arrow Connector 13">
            <a:extLst>
              <a:ext uri="{FF2B5EF4-FFF2-40B4-BE49-F238E27FC236}">
                <a16:creationId xmlns:a16="http://schemas.microsoft.com/office/drawing/2014/main" id="{3AC11947-A132-6A47-84C2-609387BCD197}"/>
              </a:ext>
            </a:extLst>
          </p:cNvPr>
          <p:cNvCxnSpPr>
            <a:cxnSpLocks/>
          </p:cNvCxnSpPr>
          <p:nvPr/>
        </p:nvCxnSpPr>
        <p:spPr>
          <a:xfrm>
            <a:off x="5208599" y="3133549"/>
            <a:ext cx="706754" cy="668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E506CA1-6E53-7E4C-A356-426507A591A0}"/>
              </a:ext>
            </a:extLst>
          </p:cNvPr>
          <p:cNvCxnSpPr>
            <a:cxnSpLocks/>
          </p:cNvCxnSpPr>
          <p:nvPr/>
        </p:nvCxnSpPr>
        <p:spPr>
          <a:xfrm flipH="1">
            <a:off x="5165570" y="4438600"/>
            <a:ext cx="749783" cy="801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719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485311" y="1622333"/>
            <a:ext cx="893584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Don’t be afraid to fail and here is how…</a:t>
            </a:r>
          </a:p>
        </p:txBody>
      </p:sp>
      <p:sp>
        <p:nvSpPr>
          <p:cNvPr id="4" name="TextBox 3">
            <a:extLst>
              <a:ext uri="{FF2B5EF4-FFF2-40B4-BE49-F238E27FC236}">
                <a16:creationId xmlns:a16="http://schemas.microsoft.com/office/drawing/2014/main" id="{E206010D-8F4E-4285-8265-2C8792F8D000}"/>
              </a:ext>
            </a:extLst>
          </p:cNvPr>
          <p:cNvSpPr txBox="1"/>
          <p:nvPr/>
        </p:nvSpPr>
        <p:spPr>
          <a:xfrm>
            <a:off x="620371" y="2689598"/>
            <a:ext cx="9801727" cy="2862322"/>
          </a:xfrm>
          <a:prstGeom prst="rect">
            <a:avLst/>
          </a:prstGeom>
          <a:noFill/>
          <a:ln w="28575">
            <a:solidFill>
              <a:srgbClr val="FF9B03"/>
            </a:solidFill>
          </a:ln>
        </p:spPr>
        <p:txBody>
          <a:bodyPr wrap="square" rtlCol="0">
            <a:spAutoFit/>
          </a:bodyPr>
          <a:lstStyle/>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Change your attitude about failing.</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Remember that we have to make mistakes to learn.</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Understand that some things in life are hard and take work.</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Keep a positive mind, even when you </a:t>
            </a:r>
            <a:r>
              <a:rPr lang="en-GB" sz="2800">
                <a:solidFill>
                  <a:schemeClr val="tx1">
                    <a:lumMod val="75000"/>
                    <a:lumOff val="25000"/>
                  </a:schemeClr>
                </a:solidFill>
                <a:latin typeface="Calibri Light" panose="020F0302020204030204" pitchFamily="34" charset="0"/>
                <a:cs typeface="Calibri Light" panose="020F0302020204030204" pitchFamily="34" charset="0"/>
              </a:rPr>
              <a:t>get setbacks</a:t>
            </a: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a:t>
            </a:r>
          </a:p>
          <a:p>
            <a:pPr marL="285750" indent="-285750">
              <a:spcBef>
                <a:spcPts val="1200"/>
              </a:spcBef>
              <a:buFont typeface="Arial" panose="020B0604020202020204" pitchFamily="34" charset="0"/>
              <a:buChar char="•"/>
            </a:pPr>
            <a:r>
              <a:rPr lang="en-GB" sz="2800" dirty="0">
                <a:solidFill>
                  <a:schemeClr val="tx1">
                    <a:lumMod val="75000"/>
                    <a:lumOff val="25000"/>
                  </a:schemeClr>
                </a:solidFill>
                <a:latin typeface="Calibri Light" panose="020F0302020204030204" pitchFamily="34" charset="0"/>
                <a:cs typeface="Calibri Light" panose="020F0302020204030204" pitchFamily="34" charset="0"/>
              </a:rPr>
              <a:t>Try and try again.</a:t>
            </a:r>
          </a:p>
        </p:txBody>
      </p:sp>
    </p:spTree>
    <p:extLst>
      <p:ext uri="{BB962C8B-B14F-4D97-AF65-F5344CB8AC3E}">
        <p14:creationId xmlns:p14="http://schemas.microsoft.com/office/powerpoint/2010/main" val="36115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282" y="1335484"/>
            <a:ext cx="10065571" cy="1392369"/>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Hello! You have reached Session 3 already! This is the last session with Matthew Syed helping us </a:t>
            </a:r>
            <a:r>
              <a:rPr lang="en-US" sz="2400" dirty="0">
                <a:solidFill>
                  <a:schemeClr val="tx1">
                    <a:lumMod val="75000"/>
                    <a:lumOff val="25000"/>
                  </a:schemeClr>
                </a:solidFill>
                <a:latin typeface="Calibri" panose="020F0502020204030204" pitchFamily="34" charset="0"/>
                <a:cs typeface="Calibri" panose="020F0502020204030204" pitchFamily="34" charset="0"/>
              </a:rPr>
              <a:t>before</a:t>
            </a:r>
            <a:r>
              <a:rPr lang="en-US" sz="2400" dirty="0">
                <a:solidFill>
                  <a:schemeClr val="tx1">
                    <a:lumMod val="75000"/>
                    <a:lumOff val="25000"/>
                  </a:schemeClr>
                </a:solidFill>
                <a:latin typeface="Calibri Light" panose="020F0302020204030204" pitchFamily="34" charset="0"/>
                <a:cs typeface="Calibri Light" panose="020F0302020204030204" pitchFamily="34" charset="0"/>
              </a:rPr>
              <a:t> we introduce you to the other Matthew – Matthew Burton! Gemma is here all the way through to encourage and guide you.</a:t>
            </a:r>
          </a:p>
        </p:txBody>
      </p:sp>
      <p:sp>
        <p:nvSpPr>
          <p:cNvPr id="8" name="TextBox 7"/>
          <p:cNvSpPr txBox="1"/>
          <p:nvPr/>
        </p:nvSpPr>
        <p:spPr>
          <a:xfrm>
            <a:off x="1643491" y="2956770"/>
            <a:ext cx="3916577"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CEF068AD-7D69-9B41-BA27-7C446533029E}"/>
              </a:ext>
            </a:extLst>
          </p:cNvPr>
          <p:cNvSpPr txBox="1"/>
          <p:nvPr/>
        </p:nvSpPr>
        <p:spPr>
          <a:xfrm>
            <a:off x="6294009" y="300238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0" name="Picture 9" descr="A person in a white shirt&#10;&#10;Description automatically generated">
            <a:extLst>
              <a:ext uri="{FF2B5EF4-FFF2-40B4-BE49-F238E27FC236}">
                <a16:creationId xmlns:a16="http://schemas.microsoft.com/office/drawing/2014/main" id="{30353EDB-9CD6-E840-ABCD-E794872604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7837" y="3787767"/>
            <a:ext cx="1764835" cy="2648211"/>
          </a:xfrm>
          <a:prstGeom prst="rect">
            <a:avLst/>
          </a:prstGeom>
        </p:spPr>
      </p:pic>
      <p:pic>
        <p:nvPicPr>
          <p:cNvPr id="11" name="Picture 10" descr="A person looking at the camera&#10;&#10;Description automatically generated">
            <a:extLst>
              <a:ext uri="{FF2B5EF4-FFF2-40B4-BE49-F238E27FC236}">
                <a16:creationId xmlns:a16="http://schemas.microsoft.com/office/drawing/2014/main" id="{60FD3DAF-A0DE-594F-A090-058B77FED2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173" y="3751381"/>
            <a:ext cx="1764835" cy="2684597"/>
          </a:xfrm>
          <a:prstGeom prst="rect">
            <a:avLst/>
          </a:prstGeom>
        </p:spPr>
      </p:pic>
    </p:spTree>
    <p:extLst>
      <p:ext uri="{BB962C8B-B14F-4D97-AF65-F5344CB8AC3E}">
        <p14:creationId xmlns:p14="http://schemas.microsoft.com/office/powerpoint/2010/main" val="207233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4217" y="1656639"/>
            <a:ext cx="10348251" cy="4036746"/>
          </a:xfrm>
          <a:prstGeom prst="rect">
            <a:avLst/>
          </a:prstGeom>
          <a:noFill/>
        </p:spPr>
        <p:txBody>
          <a:bodyPr wrap="square" rtlCol="0">
            <a:spAutoFit/>
          </a:bodyPr>
          <a:lstStyle/>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again about failure. That is how we learn. </a:t>
            </a:r>
            <a:br>
              <a:rPr lang="en-US" sz="3600" b="1" dirty="0">
                <a:solidFill>
                  <a:schemeClr val="tx1">
                    <a:lumMod val="75000"/>
                    <a:lumOff val="25000"/>
                  </a:schemeClr>
                </a:solidFill>
                <a:latin typeface="Calibri" panose="020F0502020204030204" pitchFamily="34" charset="0"/>
                <a:cs typeface="Calibri" panose="020F0502020204030204" pitchFamily="34" charset="0"/>
              </a:rPr>
            </a:br>
            <a:r>
              <a:rPr lang="en-US" sz="3600" b="1" dirty="0">
                <a:solidFill>
                  <a:schemeClr val="tx1">
                    <a:lumMod val="75000"/>
                    <a:lumOff val="25000"/>
                  </a:schemeClr>
                </a:solidFill>
                <a:latin typeface="Calibri" panose="020F0502020204030204" pitchFamily="34" charset="0"/>
                <a:cs typeface="Calibri" panose="020F0502020204030204" pitchFamily="34" charset="0"/>
              </a:rPr>
              <a:t>It is how we become determined.</a:t>
            </a:r>
          </a:p>
          <a:p>
            <a:pPr algn="ctr">
              <a:lnSpc>
                <a:spcPct val="120000"/>
              </a:lnSpc>
            </a:pP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Think of something that didn’t go quite as you had expected: what did it teach you? Jot that down in your workbook.</a:t>
            </a:r>
          </a:p>
        </p:txBody>
      </p:sp>
    </p:spTree>
    <p:extLst>
      <p:ext uri="{BB962C8B-B14F-4D97-AF65-F5344CB8AC3E}">
        <p14:creationId xmlns:p14="http://schemas.microsoft.com/office/powerpoint/2010/main" val="148243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415" y="1372377"/>
            <a:ext cx="8854011"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knows the importance of not giving up and always trying again.</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icture containing indoor, person, woman, holding&#10;&#10;Description automatically generated">
            <a:hlinkClick r:id="rId2"/>
            <a:extLst>
              <a:ext uri="{FF2B5EF4-FFF2-40B4-BE49-F238E27FC236}">
                <a16:creationId xmlns:a16="http://schemas.microsoft.com/office/drawing/2014/main" id="{A7408FFF-BD40-4D41-A911-0E72F213D50A}"/>
              </a:ext>
            </a:extLst>
          </p:cNvPr>
          <p:cNvPicPr>
            <a:picLocks noChangeAspect="1"/>
          </p:cNvPicPr>
          <p:nvPr/>
        </p:nvPicPr>
        <p:blipFill>
          <a:blip r:embed="rId3"/>
          <a:stretch>
            <a:fillRect/>
          </a:stretch>
        </p:blipFill>
        <p:spPr>
          <a:xfrm>
            <a:off x="687534" y="2597113"/>
            <a:ext cx="6712725" cy="3772440"/>
          </a:xfrm>
          <a:prstGeom prst="rect">
            <a:avLst/>
          </a:prstGeom>
        </p:spPr>
      </p:pic>
      <p:pic>
        <p:nvPicPr>
          <p:cNvPr id="4" name="Picture 3" descr="A close up of a logo&#10;&#10;Description automatically generated">
            <a:hlinkClick r:id="rId2"/>
            <a:extLst>
              <a:ext uri="{FF2B5EF4-FFF2-40B4-BE49-F238E27FC236}">
                <a16:creationId xmlns:a16="http://schemas.microsoft.com/office/drawing/2014/main" id="{CD296F7F-F070-8541-AA36-82FF1E5BB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1846" y="3156183"/>
            <a:ext cx="2324100" cy="2654300"/>
          </a:xfrm>
          <a:prstGeom prst="rect">
            <a:avLst/>
          </a:prstGeom>
        </p:spPr>
      </p:pic>
    </p:spTree>
    <p:extLst>
      <p:ext uri="{BB962C8B-B14F-4D97-AF65-F5344CB8AC3E}">
        <p14:creationId xmlns:p14="http://schemas.microsoft.com/office/powerpoint/2010/main" val="1578017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E3713792-66F9-EE49-B449-704B065207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71800" y="2097129"/>
            <a:ext cx="5162550" cy="5162550"/>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501797" y="1533266"/>
            <a:ext cx="9324772" cy="646331"/>
          </a:xfrm>
          <a:prstGeom prst="rect">
            <a:avLst/>
          </a:prstGeom>
          <a:noFill/>
          <a:ln w="57150">
            <a:noFill/>
          </a:ln>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Remember to give EVERYTHING your best shot!</a:t>
            </a:r>
          </a:p>
        </p:txBody>
      </p:sp>
    </p:spTree>
    <p:extLst>
      <p:ext uri="{BB962C8B-B14F-4D97-AF65-F5344CB8AC3E}">
        <p14:creationId xmlns:p14="http://schemas.microsoft.com/office/powerpoint/2010/main" val="932080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FD0069-F448-4F14-920F-3EF2ECA14567}"/>
              </a:ext>
            </a:extLst>
          </p:cNvPr>
          <p:cNvSpPr/>
          <p:nvPr/>
        </p:nvSpPr>
        <p:spPr>
          <a:xfrm>
            <a:off x="4757332" y="3660476"/>
            <a:ext cx="2677335" cy="261610"/>
          </a:xfrm>
          <a:prstGeom prst="rect">
            <a:avLst/>
          </a:prstGeom>
        </p:spPr>
        <p:txBody>
          <a:bodyPr wrap="none">
            <a:spAutoFit/>
          </a:bodyPr>
          <a:lstStyle/>
          <a:p>
            <a:pPr lvl="0" algn="ctr">
              <a:defRPr/>
            </a:pPr>
            <a:r>
              <a:rPr lang="en-GB" sz="1100" b="1">
                <a:latin typeface="Calibri" panose="020F0502020204030204" pitchFamily="34" charset="0"/>
                <a:cs typeface="Calibri" panose="020F0502020204030204" pitchFamily="34" charset="0"/>
              </a:rPr>
              <a:t>© 2020 </a:t>
            </a:r>
            <a:r>
              <a:rPr lang="en-GB" sz="1100" b="1" dirty="0">
                <a:latin typeface="Calibri" panose="020F0502020204030204" pitchFamily="34" charset="0"/>
                <a:cs typeface="Calibri" panose="020F0502020204030204" pitchFamily="34" charset="0"/>
              </a:rPr>
              <a:t>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D1CE89-A92C-B940-89E3-BBE0F4CD569C}"/>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3454" y="1466697"/>
            <a:ext cx="5544273"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In Session 2, we decided we wanted to have </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47095" y="2043502"/>
            <a:ext cx="1960524" cy="2770995"/>
          </a:xfrm>
          <a:prstGeom prst="rect">
            <a:avLst/>
          </a:prstGeom>
        </p:spPr>
      </p:pic>
      <p:pic>
        <p:nvPicPr>
          <p:cNvPr id="8" name="Picture 7">
            <a:extLst>
              <a:ext uri="{FF2B5EF4-FFF2-40B4-BE49-F238E27FC236}">
                <a16:creationId xmlns:a16="http://schemas.microsoft.com/office/drawing/2014/main" id="{712C29F6-565D-FD43-8AAD-58D037F1EE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73720" y="2255585"/>
            <a:ext cx="2674177" cy="2526420"/>
          </a:xfrm>
          <a:prstGeom prst="rect">
            <a:avLst/>
          </a:prstGeom>
        </p:spPr>
      </p:pic>
      <p:sp>
        <p:nvSpPr>
          <p:cNvPr id="10" name="TextBox 9"/>
          <p:cNvSpPr txBox="1"/>
          <p:nvPr/>
        </p:nvSpPr>
        <p:spPr>
          <a:xfrm>
            <a:off x="1103454" y="4888544"/>
            <a:ext cx="4641574" cy="400110"/>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by having a GROWTH MINDSET.</a:t>
            </a:r>
          </a:p>
        </p:txBody>
      </p:sp>
      <p:sp>
        <p:nvSpPr>
          <p:cNvPr id="11" name="TextBox 10"/>
          <p:cNvSpPr txBox="1"/>
          <p:nvPr/>
        </p:nvSpPr>
        <p:spPr>
          <a:xfrm>
            <a:off x="6226448" y="4888544"/>
            <a:ext cx="4601818" cy="400110"/>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t</a:t>
            </a:r>
            <a:r>
              <a:rPr lang="en-US" sz="2000">
                <a:solidFill>
                  <a:schemeClr val="tx1">
                    <a:lumMod val="75000"/>
                    <a:lumOff val="25000"/>
                  </a:schemeClr>
                </a:solidFill>
                <a:latin typeface="Calibri" panose="020F0502020204030204" pitchFamily="34" charset="0"/>
                <a:cs typeface="Calibri" panose="020F0502020204030204" pitchFamily="34" charset="0"/>
              </a:rPr>
              <a:t>he </a:t>
            </a:r>
            <a:r>
              <a:rPr lang="en-US" sz="2000" dirty="0">
                <a:solidFill>
                  <a:schemeClr val="tx1">
                    <a:lumMod val="75000"/>
                    <a:lumOff val="25000"/>
                  </a:schemeClr>
                </a:solidFill>
                <a:latin typeface="Calibri" panose="020F0502020204030204" pitchFamily="34" charset="0"/>
                <a:cs typeface="Calibri" panose="020F0502020204030204" pitchFamily="34" charset="0"/>
              </a:rPr>
              <a:t>answer is often a FIXED MINDSET.</a:t>
            </a:r>
          </a:p>
        </p:txBody>
      </p:sp>
      <p:sp>
        <p:nvSpPr>
          <p:cNvPr id="12" name="TextBox 11"/>
          <p:cNvSpPr txBox="1"/>
          <p:nvPr/>
        </p:nvSpPr>
        <p:spPr>
          <a:xfrm>
            <a:off x="961218" y="5651504"/>
            <a:ext cx="10530460" cy="830997"/>
          </a:xfrm>
          <a:prstGeom prst="rect">
            <a:avLst/>
          </a:prstGeom>
          <a:noFill/>
        </p:spPr>
        <p:txBody>
          <a:bodyPr wrap="square" rtlCol="0">
            <a:spAutoFit/>
          </a:bodyPr>
          <a:lstStyle/>
          <a:p>
            <a:pPr algn="ctr"/>
            <a:r>
              <a:rPr lang="en-US" sz="2400" b="1" dirty="0">
                <a:solidFill>
                  <a:srgbClr val="FF6F01"/>
                </a:solidFill>
                <a:latin typeface="Calibri" panose="020F0502020204030204" pitchFamily="34" charset="0"/>
                <a:cs typeface="Calibri" panose="020F0502020204030204" pitchFamily="34" charset="0"/>
              </a:rPr>
              <a:t>We agreed that to be AWESOME, you need to be brave and not be afraid of fear. You were going to think about what you could do to overcome a fixed mindset.</a:t>
            </a:r>
          </a:p>
        </p:txBody>
      </p:sp>
      <p:sp>
        <p:nvSpPr>
          <p:cNvPr id="4" name="TextBox 3"/>
          <p:cNvSpPr txBox="1"/>
          <p:nvPr/>
        </p:nvSpPr>
        <p:spPr>
          <a:xfrm>
            <a:off x="6647727" y="1466697"/>
            <a:ext cx="5544273" cy="400110"/>
          </a:xfrm>
          <a:prstGeom prst="rect">
            <a:avLst/>
          </a:prstGeom>
          <a:noFill/>
        </p:spPr>
        <p:txBody>
          <a:bodyPr wrap="square" rtlCol="0">
            <a:spAutoFit/>
          </a:body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And when we ask this question</a:t>
            </a:r>
            <a:r>
              <a:rPr lang="mr-IN" sz="2000" dirty="0">
                <a:solidFill>
                  <a:schemeClr val="tx1">
                    <a:lumMod val="75000"/>
                    <a:lumOff val="25000"/>
                  </a:schemeClr>
                </a:solidFill>
                <a:latin typeface="Calibri" panose="020F0502020204030204" pitchFamily="34" charset="0"/>
              </a:rPr>
              <a:t>…</a:t>
            </a: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0162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684" y="5162767"/>
            <a:ext cx="10029691" cy="1200329"/>
          </a:xfrm>
          <a:prstGeom prst="rect">
            <a:avLst/>
          </a:prstGeom>
          <a:noFill/>
        </p:spPr>
        <p:txBody>
          <a:bodyPr wrap="square" rtlCol="0">
            <a:spAutoFit/>
          </a:bodyPr>
          <a:lstStyle/>
          <a:p>
            <a:pPr algn="ctr"/>
            <a:r>
              <a:rPr lang="en-US" sz="2400" dirty="0">
                <a:solidFill>
                  <a:schemeClr val="tx1">
                    <a:lumMod val="75000"/>
                    <a:lumOff val="25000"/>
                  </a:schemeClr>
                </a:solidFill>
                <a:latin typeface="Calibri" panose="020F0502020204030204" pitchFamily="34" charset="0"/>
                <a:cs typeface="Calibri" panose="020F0502020204030204" pitchFamily="34" charset="0"/>
              </a:rPr>
              <a:t>If you are reading ‘You Are Awesome’ alongside these sessions, then read from page 94 until the end. It doesn’t matter if you don’t read it all in one go because that is a BIG chunk of text!</a:t>
            </a:r>
          </a:p>
        </p:txBody>
      </p:sp>
      <p:sp>
        <p:nvSpPr>
          <p:cNvPr id="4" name="TextBox 3"/>
          <p:cNvSpPr txBox="1"/>
          <p:nvPr/>
        </p:nvSpPr>
        <p:spPr>
          <a:xfrm>
            <a:off x="1050684" y="1612140"/>
            <a:ext cx="13138061" cy="523220"/>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Here is Matthew Syed, for one last time, to introduce today’s session:</a:t>
            </a:r>
          </a:p>
        </p:txBody>
      </p:sp>
      <p:pic>
        <p:nvPicPr>
          <p:cNvPr id="6" name="Picture 5">
            <a:hlinkClick r:id="rId2"/>
            <a:extLst>
              <a:ext uri="{FF2B5EF4-FFF2-40B4-BE49-F238E27FC236}">
                <a16:creationId xmlns:a16="http://schemas.microsoft.com/office/drawing/2014/main" id="{8FFAE6E4-14EF-CA4C-B205-BE212CE6A350}"/>
              </a:ext>
            </a:extLst>
          </p:cNvPr>
          <p:cNvPicPr>
            <a:picLocks noChangeAspect="1"/>
          </p:cNvPicPr>
          <p:nvPr/>
        </p:nvPicPr>
        <p:blipFill>
          <a:blip r:embed="rId3"/>
          <a:stretch>
            <a:fillRect/>
          </a:stretch>
        </p:blipFill>
        <p:spPr>
          <a:xfrm>
            <a:off x="3519179" y="2277463"/>
            <a:ext cx="5092700" cy="2743200"/>
          </a:xfrm>
          <a:prstGeom prst="rect">
            <a:avLst/>
          </a:prstGeom>
        </p:spPr>
      </p:pic>
      <p:pic>
        <p:nvPicPr>
          <p:cNvPr id="8" name="Picture 7">
            <a:hlinkClick r:id="rId2"/>
            <a:extLst>
              <a:ext uri="{FF2B5EF4-FFF2-40B4-BE49-F238E27FC236}">
                <a16:creationId xmlns:a16="http://schemas.microsoft.com/office/drawing/2014/main" id="{F624FA28-9841-2E49-AFE4-107305D64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950" y="2297483"/>
            <a:ext cx="2324100" cy="2654300"/>
          </a:xfrm>
          <a:prstGeom prst="rect">
            <a:avLst/>
          </a:prstGeom>
        </p:spPr>
      </p:pic>
    </p:spTree>
    <p:extLst>
      <p:ext uri="{BB962C8B-B14F-4D97-AF65-F5344CB8AC3E}">
        <p14:creationId xmlns:p14="http://schemas.microsoft.com/office/powerpoint/2010/main" val="117296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CFFD55-5CBE-4A23-A2D2-EEE84916C6A0}"/>
              </a:ext>
            </a:extLst>
          </p:cNvPr>
          <p:cNvSpPr txBox="1"/>
          <p:nvPr/>
        </p:nvSpPr>
        <p:spPr>
          <a:xfrm>
            <a:off x="1558186" y="1986583"/>
            <a:ext cx="3161886" cy="2104611"/>
          </a:xfrm>
          <a:prstGeom prst="rect">
            <a:avLst/>
          </a:prstGeom>
          <a:solidFill>
            <a:schemeClr val="bg1"/>
          </a:solidFill>
        </p:spPr>
        <p:txBody>
          <a:bodyPr vert="horz" lIns="91440" tIns="45720" rIns="91440" bIns="45720" rtlCol="0" anchor="b">
            <a:normAutofit/>
          </a:bodyPr>
          <a:lstStyle/>
          <a:p>
            <a:pPr>
              <a:lnSpc>
                <a:spcPct val="120000"/>
              </a:lnSpc>
              <a:spcBef>
                <a:spcPct val="0"/>
              </a:spcBef>
              <a:spcAft>
                <a:spcPts val="600"/>
              </a:spcAft>
            </a:pPr>
            <a:r>
              <a:rPr lang="en-US" sz="3600" i="1">
                <a:solidFill>
                  <a:schemeClr val="tx1">
                    <a:lumMod val="75000"/>
                    <a:lumOff val="25000"/>
                  </a:schemeClr>
                </a:solidFill>
                <a:latin typeface="Calibri" panose="020F0502020204030204" pitchFamily="34" charset="0"/>
                <a:ea typeface="+mj-ea"/>
                <a:cs typeface="Calibri" panose="020F0502020204030204" pitchFamily="34" charset="0"/>
              </a:rPr>
              <a:t>Have you ever had a dream? </a:t>
            </a:r>
            <a:endParaRPr lang="en-US" sz="3600" i="1"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D26246D2-BD8C-4137-A992-42B2361E80E6}"/>
              </a:ext>
            </a:extLst>
          </p:cNvPr>
          <p:cNvSpPr txBox="1"/>
          <p:nvPr/>
        </p:nvSpPr>
        <p:spPr>
          <a:xfrm>
            <a:off x="1558186" y="4233435"/>
            <a:ext cx="4023360" cy="1486778"/>
          </a:xfrm>
          <a:prstGeom prst="rect">
            <a:avLst/>
          </a:prstGeom>
          <a:solidFill>
            <a:schemeClr val="bg1"/>
          </a:solidFill>
        </p:spPr>
        <p:txBody>
          <a:bodyPr vert="horz" lIns="91440" tIns="45720" rIns="91440" bIns="45720" rtlCol="0" anchor="b">
            <a:normAutofit/>
          </a:bodyPr>
          <a:lstStyle/>
          <a:p>
            <a:pPr>
              <a:lnSpc>
                <a:spcPct val="120000"/>
              </a:lnSpc>
              <a:spcBef>
                <a:spcPct val="0"/>
              </a:spcBef>
            </a:pPr>
            <a:r>
              <a:rPr lang="en-US" sz="2800">
                <a:solidFill>
                  <a:schemeClr val="tx1">
                    <a:lumMod val="75000"/>
                    <a:lumOff val="25000"/>
                  </a:schemeClr>
                </a:solidFill>
                <a:latin typeface="Calibri" panose="020F0502020204030204" pitchFamily="34" charset="0"/>
                <a:ea typeface="+mj-ea"/>
                <a:cs typeface="Calibri" panose="020F0502020204030204" pitchFamily="34" charset="0"/>
              </a:rPr>
              <a:t>It is good to have dreams and goals in life…</a:t>
            </a:r>
            <a:endParaRPr lang="en-US" sz="2800" dirty="0">
              <a:solidFill>
                <a:schemeClr val="tx1">
                  <a:lumMod val="75000"/>
                  <a:lumOff val="25000"/>
                </a:schemeClr>
              </a:solidFill>
              <a:latin typeface="Calibri" panose="020F0502020204030204" pitchFamily="34" charset="0"/>
              <a:ea typeface="+mj-ea"/>
              <a:cs typeface="Calibri" panose="020F0502020204030204" pitchFamily="34" charset="0"/>
            </a:endParaRPr>
          </a:p>
        </p:txBody>
      </p:sp>
      <p:pic>
        <p:nvPicPr>
          <p:cNvPr id="5" name="Picture 4">
            <a:extLst>
              <a:ext uri="{FF2B5EF4-FFF2-40B4-BE49-F238E27FC236}">
                <a16:creationId xmlns:a16="http://schemas.microsoft.com/office/drawing/2014/main" id="{87A98871-3DC0-1A4E-A662-77026F18D9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201" y="1584365"/>
            <a:ext cx="4203613" cy="5013658"/>
          </a:xfrm>
          <a:prstGeom prst="rect">
            <a:avLst/>
          </a:prstGeom>
        </p:spPr>
      </p:pic>
    </p:spTree>
    <p:extLst>
      <p:ext uri="{BB962C8B-B14F-4D97-AF65-F5344CB8AC3E}">
        <p14:creationId xmlns:p14="http://schemas.microsoft.com/office/powerpoint/2010/main" val="189770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33475" y="1515296"/>
            <a:ext cx="7945244" cy="1200329"/>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Dream big and dare to fail.</a:t>
            </a:r>
          </a:p>
          <a:p>
            <a:r>
              <a:rPr lang="en-US" sz="3600" b="1" dirty="0">
                <a:solidFill>
                  <a:schemeClr val="tx1">
                    <a:lumMod val="75000"/>
                    <a:lumOff val="25000"/>
                  </a:schemeClr>
                </a:solidFill>
                <a:latin typeface="Calibri" panose="020F0502020204030204" pitchFamily="34" charset="0"/>
                <a:cs typeface="Calibri" panose="020F0502020204030204" pitchFamily="34" charset="0"/>
              </a:rPr>
              <a:t>What does it mean?</a:t>
            </a:r>
          </a:p>
        </p:txBody>
      </p:sp>
      <p:sp>
        <p:nvSpPr>
          <p:cNvPr id="6" name="Rectangle 5">
            <a:extLst>
              <a:ext uri="{FF2B5EF4-FFF2-40B4-BE49-F238E27FC236}">
                <a16:creationId xmlns:a16="http://schemas.microsoft.com/office/drawing/2014/main" id="{8F8DADCB-1314-43E3-A72B-DA675A0DF8C0}"/>
              </a:ext>
            </a:extLst>
          </p:cNvPr>
          <p:cNvSpPr/>
          <p:nvPr/>
        </p:nvSpPr>
        <p:spPr>
          <a:xfrm>
            <a:off x="565861" y="3910171"/>
            <a:ext cx="2291461"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chance.</a:t>
            </a:r>
          </a:p>
        </p:txBody>
      </p:sp>
      <p:sp>
        <p:nvSpPr>
          <p:cNvPr id="7" name="Rectangle 6">
            <a:extLst>
              <a:ext uri="{FF2B5EF4-FFF2-40B4-BE49-F238E27FC236}">
                <a16:creationId xmlns:a16="http://schemas.microsoft.com/office/drawing/2014/main" id="{4BDB832B-3407-4023-A67C-72769BC1BB37}"/>
              </a:ext>
            </a:extLst>
          </p:cNvPr>
          <p:cNvSpPr/>
          <p:nvPr/>
        </p:nvSpPr>
        <p:spPr>
          <a:xfrm>
            <a:off x="556210" y="4819950"/>
            <a:ext cx="1770486"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Take a risk.</a:t>
            </a:r>
          </a:p>
        </p:txBody>
      </p:sp>
      <p:sp>
        <p:nvSpPr>
          <p:cNvPr id="8" name="Rectangle 7">
            <a:extLst>
              <a:ext uri="{FF2B5EF4-FFF2-40B4-BE49-F238E27FC236}">
                <a16:creationId xmlns:a16="http://schemas.microsoft.com/office/drawing/2014/main" id="{AD5B4577-101C-44FA-B20B-9F92BF23DACD}"/>
              </a:ext>
            </a:extLst>
          </p:cNvPr>
          <p:cNvSpPr/>
          <p:nvPr/>
        </p:nvSpPr>
        <p:spPr>
          <a:xfrm>
            <a:off x="568619" y="5729729"/>
            <a:ext cx="1847685"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Be fearless.</a:t>
            </a:r>
          </a:p>
        </p:txBody>
      </p:sp>
      <p:sp>
        <p:nvSpPr>
          <p:cNvPr id="9" name="Rectangle 8">
            <a:extLst>
              <a:ext uri="{FF2B5EF4-FFF2-40B4-BE49-F238E27FC236}">
                <a16:creationId xmlns:a16="http://schemas.microsoft.com/office/drawing/2014/main" id="{01FBD1BC-15FC-4010-9C2E-E71E0E890E1C}"/>
              </a:ext>
            </a:extLst>
          </p:cNvPr>
          <p:cNvSpPr/>
          <p:nvPr/>
        </p:nvSpPr>
        <p:spPr>
          <a:xfrm>
            <a:off x="560635" y="3000392"/>
            <a:ext cx="3996800" cy="523220"/>
          </a:xfrm>
          <a:prstGeom prst="rect">
            <a:avLst/>
          </a:prstGeom>
          <a:noFill/>
        </p:spPr>
        <p:txBody>
          <a:bodyPr wrap="none">
            <a:spAutoFit/>
          </a:bodyPr>
          <a:lstStyle/>
          <a:p>
            <a:pPr algn="ctr"/>
            <a:r>
              <a:rPr lang="en-GB" sz="2800" dirty="0">
                <a:solidFill>
                  <a:schemeClr val="tx1">
                    <a:lumMod val="75000"/>
                    <a:lumOff val="25000"/>
                  </a:schemeClr>
                </a:solidFill>
                <a:latin typeface="Calibri" panose="020F0502020204030204" pitchFamily="34" charset="0"/>
                <a:cs typeface="Calibri" panose="020F0502020204030204" pitchFamily="34" charset="0"/>
              </a:rPr>
              <a:t>Don’t be too scared to try.</a:t>
            </a:r>
          </a:p>
        </p:txBody>
      </p:sp>
      <p:pic>
        <p:nvPicPr>
          <p:cNvPr id="4" name="Picture 3" descr="A picture containing umbrella, shirt&#10;&#10;Description automatically generated">
            <a:extLst>
              <a:ext uri="{FF2B5EF4-FFF2-40B4-BE49-F238E27FC236}">
                <a16:creationId xmlns:a16="http://schemas.microsoft.com/office/drawing/2014/main" id="{F7B6B4CA-6899-9741-ACC1-0F334D7C1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3088" y="3000392"/>
            <a:ext cx="5786412" cy="3857608"/>
          </a:xfrm>
          <a:prstGeom prst="rect">
            <a:avLst/>
          </a:prstGeom>
        </p:spPr>
      </p:pic>
    </p:spTree>
    <p:extLst>
      <p:ext uri="{BB962C8B-B14F-4D97-AF65-F5344CB8AC3E}">
        <p14:creationId xmlns:p14="http://schemas.microsoft.com/office/powerpoint/2010/main" val="57503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4156" y="1390308"/>
            <a:ext cx="10281836" cy="4194353"/>
          </a:xfrm>
          <a:prstGeom prst="rect">
            <a:avLst/>
          </a:prstGeom>
          <a:noFill/>
        </p:spPr>
        <p:txBody>
          <a:bodyPr wrap="square" rtlCol="0">
            <a:spAutoFit/>
          </a:bodyPr>
          <a:lstStyle/>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What are your hopes and dreams for secondary school?</a:t>
            </a: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dirty="0">
                <a:solidFill>
                  <a:schemeClr val="tx1">
                    <a:lumMod val="75000"/>
                    <a:lumOff val="25000"/>
                  </a:schemeClr>
                </a:solidFill>
                <a:latin typeface="Calibri" panose="020F0502020204030204" pitchFamily="34" charset="0"/>
                <a:cs typeface="Calibri" panose="020F0502020204030204" pitchFamily="34" charset="0"/>
              </a:rPr>
              <a:t>You will be there from when you’re 11 to maybe 16 or 18 years old. </a:t>
            </a:r>
            <a:br>
              <a:rPr lang="en-US" sz="2800" dirty="0">
                <a:solidFill>
                  <a:schemeClr val="tx1">
                    <a:lumMod val="75000"/>
                    <a:lumOff val="25000"/>
                  </a:schemeClr>
                </a:solidFill>
                <a:latin typeface="Calibri" panose="020F0502020204030204" pitchFamily="34" charset="0"/>
                <a:cs typeface="Calibri" panose="020F0502020204030204" pitchFamily="34" charset="0"/>
              </a:rPr>
            </a:br>
            <a:r>
              <a:rPr lang="en-US" sz="2800" dirty="0">
                <a:solidFill>
                  <a:schemeClr val="tx1">
                    <a:lumMod val="75000"/>
                    <a:lumOff val="25000"/>
                  </a:schemeClr>
                </a:solidFill>
                <a:latin typeface="Calibri" panose="020F0502020204030204" pitchFamily="34" charset="0"/>
                <a:cs typeface="Calibri" panose="020F0502020204030204" pitchFamily="34" charset="0"/>
              </a:rPr>
              <a:t>A lot will change in that time.</a:t>
            </a:r>
          </a:p>
          <a:p>
            <a:pPr>
              <a:lnSpc>
                <a:spcPct val="120000"/>
              </a:lnSpc>
            </a:pPr>
            <a:endParaRPr lang="en-US" sz="2800" dirty="0">
              <a:solidFill>
                <a:schemeClr val="tx1">
                  <a:lumMod val="75000"/>
                  <a:lumOff val="25000"/>
                </a:schemeClr>
              </a:solidFill>
              <a:latin typeface="Calibri Light" panose="020F0302020204030204" pitchFamily="34" charset="0"/>
              <a:cs typeface="Calibri Light" panose="020F0302020204030204" pitchFamily="34" charset="0"/>
            </a:endParaRPr>
          </a:p>
          <a:p>
            <a:pPr>
              <a:lnSpc>
                <a:spcPct val="120000"/>
              </a:lnSpc>
            </a:pPr>
            <a:r>
              <a:rPr lang="en-US" sz="2800" b="1" dirty="0">
                <a:solidFill>
                  <a:schemeClr val="tx1">
                    <a:lumMod val="75000"/>
                    <a:lumOff val="25000"/>
                  </a:schemeClr>
                </a:solidFill>
                <a:latin typeface="Calibri" panose="020F0502020204030204" pitchFamily="34" charset="0"/>
                <a:cs typeface="Calibri" panose="020F0502020204030204" pitchFamily="34" charset="0"/>
              </a:rPr>
              <a:t>In your workbook, write down your thoughts about the following:</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do you hope you will achieve?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What kind of person do you hope you will become?</a:t>
            </a:r>
          </a:p>
          <a:p>
            <a:pPr marL="342900" indent="-342900">
              <a:lnSpc>
                <a:spcPct val="120000"/>
              </a:lnSpc>
              <a:buFont typeface="+mj-lt"/>
              <a:buAutoNum type="arabicPeriod"/>
            </a:pPr>
            <a:r>
              <a:rPr lang="en-US" sz="2800" dirty="0">
                <a:solidFill>
                  <a:schemeClr val="tx1">
                    <a:lumMod val="75000"/>
                    <a:lumOff val="25000"/>
                  </a:schemeClr>
                </a:solidFill>
                <a:latin typeface="Calibri" panose="020F0502020204030204" pitchFamily="34" charset="0"/>
                <a:cs typeface="Calibri" panose="020F0502020204030204" pitchFamily="34" charset="0"/>
              </a:rPr>
              <a:t>Write down three words that you hope people will say about you.</a:t>
            </a:r>
          </a:p>
        </p:txBody>
      </p:sp>
    </p:spTree>
    <p:extLst>
      <p:ext uri="{BB962C8B-B14F-4D97-AF65-F5344CB8AC3E}">
        <p14:creationId xmlns:p14="http://schemas.microsoft.com/office/powerpoint/2010/main" val="579755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1131E-BC47-044E-8A35-A9C832A04B83}"/>
              </a:ext>
            </a:extLst>
          </p:cNvPr>
          <p:cNvSpPr txBox="1"/>
          <p:nvPr/>
        </p:nvSpPr>
        <p:spPr>
          <a:xfrm>
            <a:off x="544457" y="1492184"/>
            <a:ext cx="6527924" cy="646331"/>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Are you scared of failure?</a:t>
            </a:r>
          </a:p>
        </p:txBody>
      </p:sp>
      <p:sp>
        <p:nvSpPr>
          <p:cNvPr id="4" name="TextBox 3">
            <a:extLst>
              <a:ext uri="{FF2B5EF4-FFF2-40B4-BE49-F238E27FC236}">
                <a16:creationId xmlns:a16="http://schemas.microsoft.com/office/drawing/2014/main" id="{C635FD02-8F89-4B0F-B2A1-53B19B079148}"/>
              </a:ext>
            </a:extLst>
          </p:cNvPr>
          <p:cNvSpPr txBox="1"/>
          <p:nvPr/>
        </p:nvSpPr>
        <p:spPr>
          <a:xfrm>
            <a:off x="6810848" y="3084529"/>
            <a:ext cx="4563409" cy="2803433"/>
          </a:xfrm>
          <a:prstGeom prst="rect">
            <a:avLst/>
          </a:prstGeom>
          <a:noFill/>
          <a:ln>
            <a:solidFill>
              <a:srgbClr val="FF6F01"/>
            </a:solidFill>
          </a:ln>
        </p:spPr>
        <p:txBody>
          <a:bodyPr wrap="square" lIns="144000" tIns="108000" bIns="108000" rtlCol="0">
            <a:spAutoFit/>
          </a:bodyPr>
          <a:lstStyle/>
          <a:p>
            <a:pPr algn="ctr"/>
            <a:r>
              <a:rPr lang="en-GB" sz="2400">
                <a:solidFill>
                  <a:schemeClr val="tx1">
                    <a:lumMod val="75000"/>
                    <a:lumOff val="25000"/>
                  </a:schemeClr>
                </a:solidFill>
                <a:latin typeface="Calibri" panose="020F0502020204030204" pitchFamily="34" charset="0"/>
                <a:cs typeface="Calibri" panose="020F0502020204030204" pitchFamily="34" charset="0"/>
              </a:rPr>
              <a:t>Each one </a:t>
            </a:r>
            <a:r>
              <a:rPr lang="en-GB" sz="2400" dirty="0">
                <a:solidFill>
                  <a:schemeClr val="tx1">
                    <a:lumMod val="75000"/>
                    <a:lumOff val="25000"/>
                  </a:schemeClr>
                </a:solidFill>
                <a:latin typeface="Calibri" panose="020F0502020204030204" pitchFamily="34" charset="0"/>
                <a:cs typeface="Calibri" panose="020F0502020204030204" pitchFamily="34" charset="0"/>
              </a:rPr>
              <a:t>of us will be scared of failure at some point in our lives BUT sometimes fear stops us from doing things.</a:t>
            </a:r>
          </a:p>
          <a:p>
            <a:pPr algn="ct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GB" sz="2400" dirty="0">
                <a:solidFill>
                  <a:schemeClr val="tx1">
                    <a:lumMod val="75000"/>
                    <a:lumOff val="25000"/>
                  </a:schemeClr>
                </a:solidFill>
                <a:latin typeface="Calibri" panose="020F0502020204030204" pitchFamily="34" charset="0"/>
                <a:cs typeface="Calibri" panose="020F0502020204030204" pitchFamily="34" charset="0"/>
              </a:rPr>
              <a:t>It can stop you from achieving your goals and dreams. </a:t>
            </a:r>
          </a:p>
        </p:txBody>
      </p:sp>
      <p:sp>
        <p:nvSpPr>
          <p:cNvPr id="3" name="TextBox 2"/>
          <p:cNvSpPr txBox="1"/>
          <p:nvPr/>
        </p:nvSpPr>
        <p:spPr>
          <a:xfrm>
            <a:off x="544457" y="2312333"/>
            <a:ext cx="5808217" cy="3608360"/>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What are you worried about ‘failing’ in secondary school?</a:t>
            </a:r>
          </a:p>
          <a:p>
            <a:pPr>
              <a:lnSpc>
                <a:spcPct val="120000"/>
              </a:lnSpc>
            </a:pP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a:lnSpc>
                <a:spcPct val="12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Some Year 6 students say that they are worried about some of the following:</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making friends</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not being able to do the work</a:t>
            </a:r>
          </a:p>
          <a:p>
            <a:pPr marL="285750" indent="-285750">
              <a:lnSpc>
                <a:spcPct val="120000"/>
              </a:lnSpc>
              <a:buFont typeface="Arial"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that they won’t know where to go.</a:t>
            </a:r>
          </a:p>
        </p:txBody>
      </p:sp>
    </p:spTree>
    <p:extLst>
      <p:ext uri="{BB962C8B-B14F-4D97-AF65-F5344CB8AC3E}">
        <p14:creationId xmlns:p14="http://schemas.microsoft.com/office/powerpoint/2010/main" val="3432310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5D217-B0EF-481D-8413-0C1A8EE51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1305" y="1609056"/>
            <a:ext cx="6940351" cy="5139138"/>
          </a:xfrm>
          <a:prstGeom prst="rect">
            <a:avLst/>
          </a:prstGeom>
        </p:spPr>
      </p:pic>
      <p:sp>
        <p:nvSpPr>
          <p:cNvPr id="2" name="TextBox 1">
            <a:extLst>
              <a:ext uri="{FF2B5EF4-FFF2-40B4-BE49-F238E27FC236}">
                <a16:creationId xmlns:a16="http://schemas.microsoft.com/office/drawing/2014/main" id="{6791131E-BC47-044E-8A35-A9C832A04B83}"/>
              </a:ext>
            </a:extLst>
          </p:cNvPr>
          <p:cNvSpPr txBox="1"/>
          <p:nvPr/>
        </p:nvSpPr>
        <p:spPr>
          <a:xfrm>
            <a:off x="1039308" y="2200777"/>
            <a:ext cx="5646775" cy="1200329"/>
          </a:xfrm>
          <a:prstGeom prst="rect">
            <a:avLst/>
          </a:prstGeom>
          <a:noFill/>
        </p:spPr>
        <p:txBody>
          <a:bodyPr wrap="square" rtlCol="0">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Why do we fear failure?</a:t>
            </a:r>
          </a:p>
          <a:p>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0C5BA8A-F10C-45B5-A20F-4F20DEF3CC86}"/>
              </a:ext>
            </a:extLst>
          </p:cNvPr>
          <p:cNvSpPr txBox="1"/>
          <p:nvPr/>
        </p:nvSpPr>
        <p:spPr>
          <a:xfrm>
            <a:off x="7704909" y="2217711"/>
            <a:ext cx="3955868"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feel stupid.</a:t>
            </a:r>
          </a:p>
        </p:txBody>
      </p:sp>
      <p:sp>
        <p:nvSpPr>
          <p:cNvPr id="7" name="TextBox 6">
            <a:extLst>
              <a:ext uri="{FF2B5EF4-FFF2-40B4-BE49-F238E27FC236}">
                <a16:creationId xmlns:a16="http://schemas.microsoft.com/office/drawing/2014/main" id="{A78C1173-F483-4C08-B640-FD3E03B5DDB7}"/>
              </a:ext>
            </a:extLst>
          </p:cNvPr>
          <p:cNvSpPr txBox="1"/>
          <p:nvPr/>
        </p:nvSpPr>
        <p:spPr>
          <a:xfrm>
            <a:off x="7704907" y="5586753"/>
            <a:ext cx="3955869"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a ‘loser’. </a:t>
            </a:r>
          </a:p>
        </p:txBody>
      </p:sp>
      <p:sp>
        <p:nvSpPr>
          <p:cNvPr id="8" name="TextBox 7">
            <a:extLst>
              <a:ext uri="{FF2B5EF4-FFF2-40B4-BE49-F238E27FC236}">
                <a16:creationId xmlns:a16="http://schemas.microsoft.com/office/drawing/2014/main" id="{4FC888AB-F6F5-4AB6-82A9-C9E47E1963CC}"/>
              </a:ext>
            </a:extLst>
          </p:cNvPr>
          <p:cNvSpPr txBox="1"/>
          <p:nvPr/>
        </p:nvSpPr>
        <p:spPr>
          <a:xfrm>
            <a:off x="7704907" y="3108718"/>
            <a:ext cx="3955869"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be teased by others.</a:t>
            </a:r>
          </a:p>
        </p:txBody>
      </p:sp>
      <p:sp>
        <p:nvSpPr>
          <p:cNvPr id="9" name="TextBox 8">
            <a:extLst>
              <a:ext uri="{FF2B5EF4-FFF2-40B4-BE49-F238E27FC236}">
                <a16:creationId xmlns:a16="http://schemas.microsoft.com/office/drawing/2014/main" id="{0849940F-2F1D-4D4A-A5D0-348C66E67F4A}"/>
              </a:ext>
            </a:extLst>
          </p:cNvPr>
          <p:cNvSpPr txBox="1"/>
          <p:nvPr/>
        </p:nvSpPr>
        <p:spPr>
          <a:xfrm>
            <a:off x="7704907" y="4326414"/>
            <a:ext cx="4260957" cy="830997"/>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You don’t want to disappoint yourself or others.</a:t>
            </a:r>
          </a:p>
        </p:txBody>
      </p:sp>
    </p:spTree>
    <p:extLst>
      <p:ext uri="{BB962C8B-B14F-4D97-AF65-F5344CB8AC3E}">
        <p14:creationId xmlns:p14="http://schemas.microsoft.com/office/powerpoint/2010/main" val="64812783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384</TotalTime>
  <Words>1443</Words>
  <Application>Microsoft Office PowerPoint</Application>
  <PresentationFormat>Widescreen</PresentationFormat>
  <Paragraphs>127</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Avenir Next LT Pro</vt:lpstr>
      <vt:lpstr>Calibri</vt:lpstr>
      <vt:lpstr>Calibri Light</vt:lpstr>
      <vt:lpstr>Times New Roman</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S Winter</cp:lastModifiedBy>
  <cp:revision>57</cp:revision>
  <dcterms:created xsi:type="dcterms:W3CDTF">2020-05-01T19:11:50Z</dcterms:created>
  <dcterms:modified xsi:type="dcterms:W3CDTF">2020-06-18T09:27:33Z</dcterms:modified>
</cp:coreProperties>
</file>