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8" r:id="rId3"/>
    <p:sldId id="274" r:id="rId4"/>
    <p:sldId id="257" r:id="rId5"/>
    <p:sldId id="260" r:id="rId6"/>
    <p:sldId id="259" r:id="rId7"/>
    <p:sldId id="265" r:id="rId8"/>
    <p:sldId id="267" r:id="rId9"/>
    <p:sldId id="269" r:id="rId10"/>
    <p:sldId id="273" r:id="rId11"/>
    <p:sldId id="270" r:id="rId12"/>
    <p:sldId id="271" r:id="rId13"/>
    <p:sldId id="272" r:id="rId14"/>
    <p:sldId id="275" r:id="rId15"/>
    <p:sldId id="277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E426-39A8-3F4E-A542-FA1BE28A82E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F87D-DA58-3C41-B647-97E9BB7017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E426-39A8-3F4E-A542-FA1BE28A82E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F87D-DA58-3C41-B647-97E9BB7017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E426-39A8-3F4E-A542-FA1BE28A82E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F87D-DA58-3C41-B647-97E9BB7017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E426-39A8-3F4E-A542-FA1BE28A82E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F87D-DA58-3C41-B647-97E9BB7017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E426-39A8-3F4E-A542-FA1BE28A82E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F87D-DA58-3C41-B647-97E9BB7017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E426-39A8-3F4E-A542-FA1BE28A82E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F87D-DA58-3C41-B647-97E9BB7017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E426-39A8-3F4E-A542-FA1BE28A82E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F87D-DA58-3C41-B647-97E9BB7017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E426-39A8-3F4E-A542-FA1BE28A82E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F87D-DA58-3C41-B647-97E9BB7017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E426-39A8-3F4E-A542-FA1BE28A82E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F87D-DA58-3C41-B647-97E9BB7017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E426-39A8-3F4E-A542-FA1BE28A82E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56F87D-DA58-3C41-B647-97E9BB7017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E426-39A8-3F4E-A542-FA1BE28A82E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F87D-DA58-3C41-B647-97E9BB7017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BDAE426-39A8-3F4E-A542-FA1BE28A82E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B56F87D-DA58-3C41-B647-97E9BB7017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70938" y="2363732"/>
            <a:ext cx="4469260" cy="1204306"/>
          </a:xfrm>
        </p:spPr>
        <p:txBody>
          <a:bodyPr/>
          <a:lstStyle/>
          <a:p>
            <a:r>
              <a:rPr lang="en-US" dirty="0" smtClean="0"/>
              <a:t>Management and promotion roles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835419" y="2523632"/>
            <a:ext cx="7386203" cy="163300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latin typeface="Comic Sans MS" panose="030F0702030302020204" pitchFamily="66" charset="0"/>
              </a:rPr>
              <a:t>Learning Aim B:                                              </a:t>
            </a:r>
            <a:r>
              <a:rPr lang="en-GB" dirty="0" smtClean="0">
                <a:latin typeface="Comic Sans MS" panose="030F0702030302020204" pitchFamily="66" charset="0"/>
              </a:rPr>
              <a:t>Understand </a:t>
            </a:r>
            <a:r>
              <a:rPr lang="en-GB" dirty="0">
                <a:latin typeface="Comic Sans MS" panose="030F0702030302020204" pitchFamily="66" charset="0"/>
              </a:rPr>
              <a:t>job roles in the music </a:t>
            </a:r>
            <a:r>
              <a:rPr lang="en-GB" dirty="0" smtClean="0">
                <a:latin typeface="Comic Sans MS" panose="030F0702030302020204" pitchFamily="66" charset="0"/>
              </a:rPr>
              <a:t>industry</a:t>
            </a:r>
          </a:p>
          <a:p>
            <a:pPr>
              <a:defRPr/>
            </a:pPr>
            <a:endParaRPr lang="en-GB" dirty="0" smtClean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GB" dirty="0" smtClean="0">
                <a:latin typeface="Comic Sans MS" panose="030F0702030302020204" pitchFamily="66" charset="0"/>
              </a:rPr>
              <a:t>Lesson 8: </a:t>
            </a:r>
            <a:r>
              <a:rPr lang="en-GB" dirty="0" smtClean="0">
                <a:latin typeface="Comic Sans MS" panose="030F0702030302020204" pitchFamily="66" charset="0"/>
              </a:rPr>
              <a:t>15</a:t>
            </a:r>
            <a:r>
              <a:rPr lang="en-GB" baseline="30000" dirty="0" smtClean="0">
                <a:latin typeface="Comic Sans MS" panose="030F0702030302020204" pitchFamily="66" charset="0"/>
              </a:rPr>
              <a:t>th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>
                <a:latin typeface="Comic Sans MS" panose="030F0702030302020204" pitchFamily="66" charset="0"/>
              </a:rPr>
              <a:t>November </a:t>
            </a:r>
            <a:r>
              <a:rPr lang="en-GB" dirty="0" smtClean="0">
                <a:latin typeface="Comic Sans MS" panose="030F0702030302020204" pitchFamily="66" charset="0"/>
              </a:rPr>
              <a:t>2016</a:t>
            </a:r>
            <a:endParaRPr lang="en-GB" dirty="0">
              <a:latin typeface="Comic Sans MS" panose="030F0702030302020204" pitchFamily="66" charset="0"/>
            </a:endParaRPr>
          </a:p>
          <a:p>
            <a:pPr>
              <a:defRPr/>
            </a:pPr>
            <a:endParaRPr lang="en-GB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4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033" y="2430087"/>
            <a:ext cx="3766853" cy="548640"/>
          </a:xfrm>
        </p:spPr>
        <p:txBody>
          <a:bodyPr/>
          <a:lstStyle/>
          <a:p>
            <a:r>
              <a:rPr lang="en-GB" dirty="0" smtClean="0"/>
              <a:t>Guess the Job Role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433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4461290" y="603250"/>
            <a:ext cx="4810125" cy="3111500"/>
          </a:xfrm>
          <a:prstGeom prst="wedgeEllipseCallout">
            <a:avLst>
              <a:gd name="adj1" fmla="val -53285"/>
              <a:gd name="adj2" fmla="val 5967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 might work in a place </a:t>
            </a:r>
            <a:r>
              <a:rPr lang="en-US" dirty="0"/>
              <a:t>like this. </a:t>
            </a:r>
            <a:r>
              <a:rPr lang="en-US" dirty="0" smtClean="0"/>
              <a:t>I do things like book sessions and manage the maintenance of equipment and facilities.</a:t>
            </a:r>
            <a:endParaRPr lang="en-US" dirty="0"/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4748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6096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769" y="238124"/>
            <a:ext cx="22052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Peter Grant</a:t>
            </a:r>
            <a:endParaRPr lang="en-US" sz="3200" dirty="0"/>
          </a:p>
        </p:txBody>
      </p:sp>
      <p:sp>
        <p:nvSpPr>
          <p:cNvPr id="6" name="Oval Callout 5"/>
          <p:cNvSpPr/>
          <p:nvPr/>
        </p:nvSpPr>
        <p:spPr>
          <a:xfrm>
            <a:off x="454652" y="2158999"/>
            <a:ext cx="5769382" cy="4457921"/>
          </a:xfrm>
          <a:prstGeom prst="wedgeEllipseCallout">
            <a:avLst>
              <a:gd name="adj1" fmla="val 38605"/>
              <a:gd name="adj2" fmla="val -4805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I talk to bands give them advice and guidance regarding their careers. I arrange tours, liaise with record companies and negotiate appropriate fees for the bands under my guidance. 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26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1442345" y="141119"/>
            <a:ext cx="7823157" cy="4907812"/>
          </a:xfrm>
          <a:prstGeom prst="wedgeEllipseCallout">
            <a:avLst>
              <a:gd name="adj1" fmla="val -61632"/>
              <a:gd name="adj2" fmla="val 7926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1394" y="1270072"/>
            <a:ext cx="60515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My Job is to ‘Scout for Talent’ online </a:t>
            </a:r>
            <a:r>
              <a:rPr lang="en-US" sz="3200" dirty="0"/>
              <a:t>and at live events. </a:t>
            </a:r>
            <a:r>
              <a:rPr lang="en-US" sz="3200" dirty="0" smtClean="0"/>
              <a:t>Sometimes I watch what's trending YouTube and sometimes you might see me at gigs or concerts.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893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39" y="382138"/>
            <a:ext cx="6266428" cy="380772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14149" y="914399"/>
            <a:ext cx="4353636" cy="3016155"/>
          </a:xfrm>
          <a:prstGeom prst="wedgeRoundRectCallout">
            <a:avLst>
              <a:gd name="adj1" fmla="val 65181"/>
              <a:gd name="adj2" fmla="val 30867"/>
              <a:gd name="adj3" fmla="val 16667"/>
            </a:avLst>
          </a:prstGeom>
          <a:solidFill>
            <a:schemeClr val="accent6">
              <a:lumMod val="60000"/>
              <a:lumOff val="4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work at the Liverpool Echo Arena.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main responsibilities are to book events and ensure we hold necessary licenses, manage teams of staff including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organising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security for events, and ensure the health and safety for the audience and the artists is considered.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351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4" y="1245358"/>
            <a:ext cx="3314132" cy="3314132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3684896" y="668740"/>
            <a:ext cx="4763068" cy="3398293"/>
          </a:xfrm>
          <a:prstGeom prst="wedgeEllipseCallout">
            <a:avLst>
              <a:gd name="adj1" fmla="val -73229"/>
              <a:gd name="adj2" fmla="val 1054"/>
            </a:avLst>
          </a:prstGeom>
          <a:solidFill>
            <a:schemeClr val="accent6">
              <a:lumMod val="60000"/>
              <a:lumOff val="40000"/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role involves lots of research.  I have to consider the target audience and create imaginative ways to get their interest.  This sometimes involves getting their opinions about different things.  I also have to work with the artist management to create an image, and keep to budgets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02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58" y="1284985"/>
            <a:ext cx="5170796" cy="3562103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96036" y="750627"/>
            <a:ext cx="3916907" cy="2442949"/>
          </a:xfrm>
          <a:prstGeom prst="wedgeRoundRectCallout">
            <a:avLst>
              <a:gd name="adj1" fmla="val 60701"/>
              <a:gd name="adj2" fmla="val 4252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main responsibilities include looking for performance opportunities.  To do this I work with artists and venues to match them carefully.  I also take financial risks and look for funding to cover costs for events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03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63707" y="547390"/>
            <a:ext cx="5648623" cy="12043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u="sng" dirty="0" smtClean="0"/>
              <a:t>What do we mean by management and promotion roles?</a:t>
            </a:r>
            <a:endParaRPr lang="en-US" u="sng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2272" y="2549509"/>
            <a:ext cx="7054949" cy="12043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/>
              <a:t>In groups, see if you can work out what the different roles involve.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49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37231" y="547390"/>
            <a:ext cx="7042244" cy="12043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u="sng" dirty="0" smtClean="0"/>
              <a:t>Management and promotion roles</a:t>
            </a:r>
            <a:endParaRPr lang="en-US" u="sng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2272" y="1751696"/>
            <a:ext cx="7054949" cy="20021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Artistic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Venue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Studio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Promoter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Marketing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 &amp; 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739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0628" y="637901"/>
            <a:ext cx="55047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Artistic Management</a:t>
            </a:r>
            <a:endParaRPr lang="en-US" sz="32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348280" y="1505271"/>
            <a:ext cx="576212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They are responsible for:</a:t>
            </a:r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Personal and financial management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Advice and guidance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Liaising with recording companies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Arranging tours 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Negotiating fees.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46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6162" y="303449"/>
            <a:ext cx="51113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Venue Management</a:t>
            </a:r>
            <a:endParaRPr lang="en-US" sz="32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348280" y="1270071"/>
            <a:ext cx="57621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They are responsible for:</a:t>
            </a:r>
          </a:p>
          <a:p>
            <a:pPr marL="285750" indent="-285750">
              <a:buFontTx/>
              <a:buChar char="-"/>
            </a:pPr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Booking events</a:t>
            </a: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Licensing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Managing of Staff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Management of publicity for events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Organizing the security for events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Health and safety of artist 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Audience and staff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96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5218" y="595837"/>
            <a:ext cx="54501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Studio Management</a:t>
            </a:r>
            <a:endParaRPr lang="en-US" sz="32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348279" y="1505271"/>
            <a:ext cx="661328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They are responsible for:</a:t>
            </a:r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Booking sessions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Managing the maintenance of equipment and facilities.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Making sure that equipment is ‘up to date and ‘professional’, and fit for the artists to use.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0628" y="595837"/>
            <a:ext cx="55047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Promoter</a:t>
            </a:r>
            <a:endParaRPr lang="en-US" sz="32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348280" y="1505271"/>
            <a:ext cx="576212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They are responsible for:</a:t>
            </a:r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Identifying performance opportunities 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Venues and artists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Securing finance for events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Manages financial risk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Insurance and safety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84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5910" y="595837"/>
            <a:ext cx="57094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Marketing</a:t>
            </a:r>
            <a:endParaRPr lang="en-US" sz="32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752528" y="1344035"/>
            <a:ext cx="790154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They are responsible for:</a:t>
            </a:r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Managing marketing materials and strategies.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How to sell the product and in what way.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This could be through different types of advertisement and when and where they should appear -  (targeting an audience).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This is often a group of people and they help musicians promote their music through partnerships with </a:t>
            </a:r>
            <a:r>
              <a:rPr lang="en-US" sz="2400" dirty="0"/>
              <a:t>c</a:t>
            </a:r>
            <a:r>
              <a:rPr lang="en-US" sz="2400" dirty="0" smtClean="0"/>
              <a:t>oncert tours, festivals</a:t>
            </a:r>
            <a:r>
              <a:rPr lang="en-US" sz="2400" dirty="0"/>
              <a:t>/</a:t>
            </a:r>
            <a:r>
              <a:rPr lang="en-US" sz="2400" dirty="0" smtClean="0"/>
              <a:t>events and other live shows.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742950" lvl="1" indent="-285750">
              <a:buFontTx/>
              <a:buChar char="-"/>
            </a:pPr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4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616" y="595837"/>
            <a:ext cx="57367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A&amp;R</a:t>
            </a:r>
            <a:endParaRPr lang="en-US" sz="32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58462" y="1505271"/>
            <a:ext cx="73371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They are responsible for:</a:t>
            </a:r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Scouting for talent online and at live events. This might be through watching trending videos on YouTube or even at local performances .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Record Companies such as Sony or EMI will have people that are solely dedicated to searching for “the next big thing”.</a:t>
            </a:r>
          </a:p>
          <a:p>
            <a:endParaRPr lang="en-US" sz="2400" dirty="0" smtClean="0"/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582</TotalTime>
  <Words>526</Words>
  <Application>Microsoft Office PowerPoint</Application>
  <PresentationFormat>On-screen Show (4:3)</PresentationFormat>
  <Paragraphs>85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Angles</vt:lpstr>
      <vt:lpstr>Management and promotion roles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Guess the Job Role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and promotion roles</dc:title>
  <dc:creator>Sarah Cameron</dc:creator>
  <cp:lastModifiedBy>HLGC</cp:lastModifiedBy>
  <cp:revision>37</cp:revision>
  <dcterms:created xsi:type="dcterms:W3CDTF">2014-11-09T16:10:15Z</dcterms:created>
  <dcterms:modified xsi:type="dcterms:W3CDTF">2016-11-14T11:05:24Z</dcterms:modified>
</cp:coreProperties>
</file>