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6" r:id="rId8"/>
    <p:sldId id="277" r:id="rId9"/>
    <p:sldId id="260" r:id="rId10"/>
    <p:sldId id="261" r:id="rId11"/>
    <p:sldId id="262" r:id="rId12"/>
    <p:sldId id="279" r:id="rId13"/>
    <p:sldId id="263" r:id="rId14"/>
    <p:sldId id="280" r:id="rId15"/>
    <p:sldId id="265" r:id="rId16"/>
    <p:sldId id="282" r:id="rId17"/>
    <p:sldId id="266" r:id="rId18"/>
    <p:sldId id="267" r:id="rId19"/>
    <p:sldId id="268" r:id="rId20"/>
    <p:sldId id="283" r:id="rId21"/>
    <p:sldId id="269" r:id="rId22"/>
    <p:sldId id="270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81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55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0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8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28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13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18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6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6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02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79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D1E4-7B54-4FBD-9E18-3B2292B7ABAB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8107-0B10-4863-8943-58BFA13BC8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98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g"/><Relationship Id="rId3" Type="http://schemas.openxmlformats.org/officeDocument/2006/relationships/image" Target="../media/image24.jpg"/><Relationship Id="rId7" Type="http://schemas.openxmlformats.org/officeDocument/2006/relationships/image" Target="../media/image28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g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g"/><Relationship Id="rId3" Type="http://schemas.openxmlformats.org/officeDocument/2006/relationships/image" Target="../media/image31.jpg"/><Relationship Id="rId7" Type="http://schemas.openxmlformats.org/officeDocument/2006/relationships/image" Target="../media/image35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g"/><Relationship Id="rId5" Type="http://schemas.openxmlformats.org/officeDocument/2006/relationships/image" Target="../media/image33.jpg"/><Relationship Id="rId4" Type="http://schemas.openxmlformats.org/officeDocument/2006/relationships/image" Target="../media/image32.jpg"/><Relationship Id="rId9" Type="http://schemas.openxmlformats.org/officeDocument/2006/relationships/image" Target="../media/image3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jpg"/><Relationship Id="rId3" Type="http://schemas.openxmlformats.org/officeDocument/2006/relationships/image" Target="../media/image39.jpg"/><Relationship Id="rId7" Type="http://schemas.openxmlformats.org/officeDocument/2006/relationships/image" Target="../media/image43.jpg"/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jpg"/><Relationship Id="rId5" Type="http://schemas.openxmlformats.org/officeDocument/2006/relationships/image" Target="../media/image41.jpg"/><Relationship Id="rId4" Type="http://schemas.openxmlformats.org/officeDocument/2006/relationships/image" Target="../media/image40.jpg"/><Relationship Id="rId9" Type="http://schemas.openxmlformats.org/officeDocument/2006/relationships/image" Target="../media/image4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g"/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jpg"/><Relationship Id="rId5" Type="http://schemas.openxmlformats.org/officeDocument/2006/relationships/image" Target="../media/image49.jpg"/><Relationship Id="rId4" Type="http://schemas.openxmlformats.org/officeDocument/2006/relationships/image" Target="../media/image48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g"/><Relationship Id="rId2" Type="http://schemas.openxmlformats.org/officeDocument/2006/relationships/image" Target="../media/image5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g"/><Relationship Id="rId2" Type="http://schemas.openxmlformats.org/officeDocument/2006/relationships/image" Target="../media/image5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Unit 1: The Music Industry (External Exam)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564904"/>
            <a:ext cx="7344816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4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Learning Aim B:</a:t>
            </a:r>
          </a:p>
          <a:p>
            <a:pPr algn="l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Understand job roles in the music industry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43608" y="4947270"/>
            <a:ext cx="7344816" cy="1074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/>
              <a:t>Lesson 6: Performance/Creative roles</a:t>
            </a:r>
          </a:p>
          <a:p>
            <a:pPr algn="l"/>
            <a:r>
              <a:rPr lang="en-GB" sz="2000" dirty="0" smtClean="0"/>
              <a:t>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560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Musician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They may also be expected to:</a:t>
            </a:r>
          </a:p>
          <a:p>
            <a:r>
              <a:rPr lang="en-GB" dirty="0" smtClean="0"/>
              <a:t>Participate in performances/workshops to share skills and creative ideas</a:t>
            </a:r>
          </a:p>
          <a:p>
            <a:r>
              <a:rPr lang="en-GB" dirty="0" smtClean="0"/>
              <a:t>Market/promote their own work </a:t>
            </a:r>
            <a:r>
              <a:rPr lang="en-GB" dirty="0" err="1" smtClean="0"/>
              <a:t>eg</a:t>
            </a:r>
            <a:r>
              <a:rPr lang="en-GB" dirty="0" smtClean="0"/>
              <a:t> media interviews </a:t>
            </a:r>
            <a:r>
              <a:rPr lang="en-GB" dirty="0" err="1" smtClean="0"/>
              <a:t>etc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Can you think of any other tasks/activities they may be expected to do?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670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Composer/Songwriter/Producer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A </a:t>
            </a:r>
            <a:r>
              <a:rPr lang="en-GB" dirty="0" smtClean="0">
                <a:solidFill>
                  <a:srgbClr val="FF0000"/>
                </a:solidFill>
              </a:rPr>
              <a:t>composer</a:t>
            </a:r>
            <a:r>
              <a:rPr lang="en-GB" dirty="0" smtClean="0">
                <a:solidFill>
                  <a:srgbClr val="00B050"/>
                </a:solidFill>
              </a:rPr>
              <a:t> is someone who </a:t>
            </a:r>
            <a:r>
              <a:rPr lang="en-GB" dirty="0" smtClean="0">
                <a:solidFill>
                  <a:srgbClr val="FF0000"/>
                </a:solidFill>
              </a:rPr>
              <a:t>writes original </a:t>
            </a:r>
            <a:r>
              <a:rPr lang="en-GB" dirty="0" smtClean="0">
                <a:solidFill>
                  <a:srgbClr val="00B050"/>
                </a:solidFill>
              </a:rPr>
              <a:t>pieces of music.  They have detailed knowledge and understanding of </a:t>
            </a:r>
            <a:r>
              <a:rPr lang="en-GB" dirty="0" smtClean="0">
                <a:solidFill>
                  <a:srgbClr val="FF0000"/>
                </a:solidFill>
              </a:rPr>
              <a:t>different instruments</a:t>
            </a:r>
            <a:r>
              <a:rPr lang="en-GB" dirty="0" smtClean="0">
                <a:solidFill>
                  <a:srgbClr val="00B050"/>
                </a:solidFill>
              </a:rPr>
              <a:t> and can create music to their parameters – </a:t>
            </a:r>
            <a:r>
              <a:rPr lang="en-GB" dirty="0" smtClean="0">
                <a:solidFill>
                  <a:srgbClr val="FF0000"/>
                </a:solidFill>
              </a:rPr>
              <a:t>orchestrate </a:t>
            </a:r>
            <a:r>
              <a:rPr lang="en-GB" dirty="0" smtClean="0">
                <a:solidFill>
                  <a:srgbClr val="00B050"/>
                </a:solidFill>
              </a:rPr>
              <a:t>music.  A composer is usually an </a:t>
            </a:r>
            <a:r>
              <a:rPr lang="en-GB" dirty="0" smtClean="0">
                <a:solidFill>
                  <a:srgbClr val="FF0000"/>
                </a:solidFill>
              </a:rPr>
              <a:t>instrumentalist</a:t>
            </a:r>
            <a:r>
              <a:rPr lang="en-GB" dirty="0" smtClean="0">
                <a:solidFill>
                  <a:srgbClr val="00B050"/>
                </a:solidFill>
              </a:rPr>
              <a:t> – often accomplished on many instruments. </a:t>
            </a: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A </a:t>
            </a:r>
            <a:r>
              <a:rPr lang="en-GB" dirty="0" smtClean="0">
                <a:solidFill>
                  <a:srgbClr val="FF0000"/>
                </a:solidFill>
              </a:rPr>
              <a:t>beat-maker </a:t>
            </a:r>
            <a:r>
              <a:rPr lang="en-GB" dirty="0" smtClean="0">
                <a:solidFill>
                  <a:srgbClr val="00B050"/>
                </a:solidFill>
              </a:rPr>
              <a:t>is someone who uses </a:t>
            </a:r>
            <a:r>
              <a:rPr lang="en-GB" dirty="0" smtClean="0">
                <a:solidFill>
                  <a:srgbClr val="FF0000"/>
                </a:solidFill>
              </a:rPr>
              <a:t>computer software </a:t>
            </a:r>
            <a:r>
              <a:rPr lang="en-GB" dirty="0" smtClean="0">
                <a:solidFill>
                  <a:srgbClr val="00B050"/>
                </a:solidFill>
              </a:rPr>
              <a:t>to </a:t>
            </a:r>
            <a:r>
              <a:rPr lang="en-GB" dirty="0" smtClean="0">
                <a:solidFill>
                  <a:srgbClr val="FF0000"/>
                </a:solidFill>
              </a:rPr>
              <a:t>arrange samples </a:t>
            </a:r>
            <a:r>
              <a:rPr lang="en-GB" dirty="0" smtClean="0">
                <a:solidFill>
                  <a:srgbClr val="00B050"/>
                </a:solidFill>
              </a:rPr>
              <a:t>(small recorded sounds) and </a:t>
            </a:r>
            <a:r>
              <a:rPr lang="en-GB" dirty="0" smtClean="0">
                <a:solidFill>
                  <a:srgbClr val="FF0000"/>
                </a:solidFill>
              </a:rPr>
              <a:t>loops</a:t>
            </a:r>
            <a:r>
              <a:rPr lang="en-GB" dirty="0" smtClean="0">
                <a:solidFill>
                  <a:srgbClr val="00B050"/>
                </a:solidFill>
              </a:rPr>
              <a:t> them to create an </a:t>
            </a:r>
            <a:r>
              <a:rPr lang="en-GB" dirty="0" smtClean="0">
                <a:solidFill>
                  <a:srgbClr val="FF0000"/>
                </a:solidFill>
              </a:rPr>
              <a:t>instrumental track </a:t>
            </a:r>
            <a:r>
              <a:rPr lang="en-GB" dirty="0" smtClean="0">
                <a:solidFill>
                  <a:srgbClr val="00B050"/>
                </a:solidFill>
              </a:rPr>
              <a:t>– often with no intention for it to be played by live musicians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69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5527" y="3165773"/>
            <a:ext cx="20419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Composers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17410" y="4553351"/>
            <a:ext cx="11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Elton John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042997" y="2208300"/>
            <a:ext cx="15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Bjorn </a:t>
            </a:r>
            <a:r>
              <a:rPr lang="en-GB" dirty="0" err="1" smtClean="0"/>
              <a:t>Ulvaeus</a:t>
            </a:r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73" y="260648"/>
            <a:ext cx="2628900" cy="17335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33573" y="260648"/>
            <a:ext cx="1306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John Cage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2" r="7509"/>
          <a:stretch/>
        </p:blipFill>
        <p:spPr>
          <a:xfrm>
            <a:off x="191023" y="4878451"/>
            <a:ext cx="2101755" cy="174307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97"/>
          <a:stretch/>
        </p:blipFill>
        <p:spPr>
          <a:xfrm>
            <a:off x="204672" y="2198236"/>
            <a:ext cx="1838325" cy="208137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" t="-13102" r="-642" b="38915"/>
          <a:stretch/>
        </p:blipFill>
        <p:spPr>
          <a:xfrm>
            <a:off x="6944633" y="4016098"/>
            <a:ext cx="1775747" cy="24046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508104" y="5695003"/>
            <a:ext cx="207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Andrew Lloyd Webber</a:t>
            </a:r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80"/>
          <a:stretch/>
        </p:blipFill>
        <p:spPr>
          <a:xfrm>
            <a:off x="3268414" y="4640436"/>
            <a:ext cx="1743075" cy="210913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268414" y="4279609"/>
            <a:ext cx="159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John Williams</a:t>
            </a:r>
            <a:endParaRPr lang="en-GB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496" y="260648"/>
            <a:ext cx="3028950" cy="150495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716016" y="1029959"/>
            <a:ext cx="1080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Howard Shore</a:t>
            </a:r>
            <a:endParaRPr lang="en-GB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593" y="2132858"/>
            <a:ext cx="2143125" cy="214312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429243" y="2392966"/>
            <a:ext cx="154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Hans Zimmer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305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Composer/Songwriter/Producer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A songwriter is similar to a composer, although they usually don’t have the music qualifications or the ability to write intricate, lengthy instrumental pieces, and stick to </a:t>
            </a:r>
            <a:r>
              <a:rPr lang="en-GB" dirty="0" smtClean="0">
                <a:solidFill>
                  <a:srgbClr val="FF0000"/>
                </a:solidFill>
              </a:rPr>
              <a:t>writing original songs</a:t>
            </a:r>
            <a:r>
              <a:rPr lang="en-GB" dirty="0" smtClean="0">
                <a:solidFill>
                  <a:srgbClr val="00B050"/>
                </a:solidFill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32180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47864" y="2872877"/>
            <a:ext cx="2164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Songwriters</a:t>
            </a:r>
            <a:endParaRPr lang="en-GB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2286000" cy="1714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81536" y="260648"/>
            <a:ext cx="174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Adele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369" y="205040"/>
            <a:ext cx="1554401" cy="22158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05064"/>
            <a:ext cx="1819275" cy="2514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915" y="4293096"/>
            <a:ext cx="1905000" cy="2400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9" r="11531"/>
          <a:stretch/>
        </p:blipFill>
        <p:spPr>
          <a:xfrm>
            <a:off x="395536" y="2132855"/>
            <a:ext cx="1835375" cy="1743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31369" y="2420888"/>
            <a:ext cx="155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John Lennon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555745" y="3923764"/>
            <a:ext cx="1244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Jessie J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230911" y="3457652"/>
            <a:ext cx="1324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Gary Barlow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166081" y="6000439"/>
            <a:ext cx="1324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Taylor Swift</a:t>
            </a:r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47"/>
          <a:stretch/>
        </p:blipFill>
        <p:spPr>
          <a:xfrm>
            <a:off x="6804248" y="176264"/>
            <a:ext cx="2120477" cy="174307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868144" y="176264"/>
            <a:ext cx="1116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Robbie Williams</a:t>
            </a:r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196" y="2208001"/>
            <a:ext cx="2390775" cy="191452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120866" y="3749089"/>
            <a:ext cx="1494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Joni Mitchell</a:t>
            </a:r>
            <a:endParaRPr lang="en-GB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090" y="4628396"/>
            <a:ext cx="2257425" cy="202882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724128" y="5733256"/>
            <a:ext cx="953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Ed Sheeran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37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Composer/Songwriter/Producer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A </a:t>
            </a:r>
            <a:r>
              <a:rPr lang="en-GB" dirty="0" smtClean="0">
                <a:solidFill>
                  <a:srgbClr val="FF0000"/>
                </a:solidFill>
              </a:rPr>
              <a:t>producer</a:t>
            </a:r>
            <a:r>
              <a:rPr lang="en-GB" dirty="0" smtClean="0">
                <a:solidFill>
                  <a:srgbClr val="00B050"/>
                </a:solidFill>
              </a:rPr>
              <a:t> is the person who has overall responsibility for the </a:t>
            </a:r>
            <a:r>
              <a:rPr lang="en-GB" dirty="0" smtClean="0">
                <a:solidFill>
                  <a:srgbClr val="FF0000"/>
                </a:solidFill>
              </a:rPr>
              <a:t>creative mix </a:t>
            </a:r>
            <a:r>
              <a:rPr lang="en-GB" dirty="0" smtClean="0">
                <a:solidFill>
                  <a:srgbClr val="00B050"/>
                </a:solidFill>
              </a:rPr>
              <a:t>– what will be heard in the performance/on the CD.  They generally have good skills for </a:t>
            </a:r>
            <a:r>
              <a:rPr lang="en-GB" dirty="0" smtClean="0">
                <a:solidFill>
                  <a:srgbClr val="FF0000"/>
                </a:solidFill>
              </a:rPr>
              <a:t>arranging</a:t>
            </a:r>
            <a:r>
              <a:rPr lang="en-GB" dirty="0" smtClean="0">
                <a:solidFill>
                  <a:srgbClr val="00B050"/>
                </a:solidFill>
              </a:rPr>
              <a:t> music (taking an idea and using it in a different way), and using </a:t>
            </a:r>
            <a:r>
              <a:rPr lang="en-GB" dirty="0" smtClean="0">
                <a:solidFill>
                  <a:srgbClr val="FF0000"/>
                </a:solidFill>
              </a:rPr>
              <a:t>technology to realise </a:t>
            </a:r>
            <a:r>
              <a:rPr lang="en-GB" dirty="0" smtClean="0">
                <a:solidFill>
                  <a:srgbClr val="00B050"/>
                </a:solidFill>
              </a:rPr>
              <a:t>(bring to life) music.  Sometimes the producer is the same person who composed the piece/beat-maker.  Sometimes artists write their songs and then use a separate producer to make the song sound better.</a:t>
            </a:r>
          </a:p>
        </p:txBody>
      </p:sp>
    </p:spTree>
    <p:extLst>
      <p:ext uri="{BB962C8B-B14F-4D97-AF65-F5344CB8AC3E}">
        <p14:creationId xmlns:p14="http://schemas.microsoft.com/office/powerpoint/2010/main" val="259756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91880" y="2873385"/>
            <a:ext cx="1854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Producers</a:t>
            </a:r>
            <a:endParaRPr lang="en-GB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4312"/>
            <a:ext cx="2143125" cy="2143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17"/>
          <a:stretch/>
        </p:blipFill>
        <p:spPr>
          <a:xfrm>
            <a:off x="251520" y="2586621"/>
            <a:ext cx="1820017" cy="1743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7"/>
          <a:stretch/>
        </p:blipFill>
        <p:spPr>
          <a:xfrm>
            <a:off x="264417" y="4529722"/>
            <a:ext cx="2148993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66"/>
          <a:stretch/>
        </p:blipFill>
        <p:spPr>
          <a:xfrm>
            <a:off x="3603031" y="184320"/>
            <a:ext cx="1743075" cy="20675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993" y="4329696"/>
            <a:ext cx="1962150" cy="2333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84"/>
          <a:stretch/>
        </p:blipFill>
        <p:spPr>
          <a:xfrm>
            <a:off x="6960358" y="258667"/>
            <a:ext cx="2094841" cy="18478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386597"/>
            <a:ext cx="2143125" cy="21431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0" r="19749"/>
          <a:stretch/>
        </p:blipFill>
        <p:spPr>
          <a:xfrm>
            <a:off x="6811284" y="4916469"/>
            <a:ext cx="2129051" cy="15144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318626" y="258027"/>
            <a:ext cx="1091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Kanye West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979712" y="2593976"/>
            <a:ext cx="1060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Missy Elliot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64417" y="6272797"/>
            <a:ext cx="193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Justin Timberlake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627468" y="2275552"/>
            <a:ext cx="1401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Will I Am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409993" y="4005064"/>
            <a:ext cx="1618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 Dre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012160" y="3326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Eminem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186723" y="246383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Jay Z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819647" y="5013176"/>
            <a:ext cx="1159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Pharell</a:t>
            </a:r>
            <a:r>
              <a:rPr lang="en-GB" dirty="0" smtClean="0"/>
              <a:t> Williams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566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Composer/Songwriter/Producer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Each of these roles require them to: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Respond to a brief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Pitch ideas to clients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Produce scores and/or parts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Promote their own work</a:t>
            </a:r>
          </a:p>
        </p:txBody>
      </p:sp>
    </p:spTree>
    <p:extLst>
      <p:ext uri="{BB962C8B-B14F-4D97-AF65-F5344CB8AC3E}">
        <p14:creationId xmlns:p14="http://schemas.microsoft.com/office/powerpoint/2010/main" val="281503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Musical Director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The role of the musical director is to ensure that all involved in the performance know their part thoroughly to enable a performance of the </a:t>
            </a:r>
            <a:r>
              <a:rPr lang="en-GB" dirty="0" smtClean="0">
                <a:solidFill>
                  <a:srgbClr val="FF0000"/>
                </a:solidFill>
              </a:rPr>
              <a:t>highest quality</a:t>
            </a:r>
            <a:r>
              <a:rPr lang="en-GB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846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Musical Director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To do this they can be expected to: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Communicate their creative interpretation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Conduct the ensemble </a:t>
            </a:r>
            <a:r>
              <a:rPr lang="en-GB" sz="2400" dirty="0" smtClean="0">
                <a:solidFill>
                  <a:srgbClr val="7030A0"/>
                </a:solidFill>
              </a:rPr>
              <a:t>– take charge of the expressive performance by hand/body movements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Arrange music/parts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Lead rehearsals </a:t>
            </a:r>
            <a:r>
              <a:rPr lang="en-GB" sz="2400" dirty="0" smtClean="0">
                <a:solidFill>
                  <a:srgbClr val="7030A0"/>
                </a:solidFill>
              </a:rPr>
              <a:t>– ensuring accuracy in the performance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Hire musicians </a:t>
            </a:r>
            <a:r>
              <a:rPr lang="en-GB" sz="2400" dirty="0" smtClean="0">
                <a:solidFill>
                  <a:srgbClr val="7030A0"/>
                </a:solidFill>
              </a:rPr>
              <a:t>– consideration to the musical demands and ensuring suitable skill levels</a:t>
            </a:r>
          </a:p>
          <a:p>
            <a:endParaRPr lang="en-GB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6"/>
                </a:solidFill>
              </a:rPr>
              <a:t>Aims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6"/>
                </a:solidFill>
              </a:rPr>
              <a:t>Who is responsible for what activity?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Why and how are things done?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What are the advantages/disadvantages of relying on individuals for services?</a:t>
            </a:r>
          </a:p>
        </p:txBody>
      </p:sp>
    </p:spTree>
    <p:extLst>
      <p:ext uri="{BB962C8B-B14F-4D97-AF65-F5344CB8AC3E}">
        <p14:creationId xmlns:p14="http://schemas.microsoft.com/office/powerpoint/2010/main" val="185323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332656"/>
            <a:ext cx="2781300" cy="16478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29834"/>
            <a:ext cx="3168352" cy="21083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6" r="11130"/>
          <a:stretch/>
        </p:blipFill>
        <p:spPr>
          <a:xfrm>
            <a:off x="320068" y="3824946"/>
            <a:ext cx="2032875" cy="1847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2432" y="2996952"/>
            <a:ext cx="3491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Musical Directors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00050" y="1980481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Leonard Bernstein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688124" y="246464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Simon Rattle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0068" y="3397061"/>
            <a:ext cx="1867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Ennio</a:t>
            </a:r>
            <a:r>
              <a:rPr lang="en-GB" dirty="0" smtClean="0"/>
              <a:t> Morricone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1" y="4206789"/>
            <a:ext cx="3021683" cy="200350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88124" y="3824946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James Horner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050" y="4226189"/>
            <a:ext cx="1714500" cy="24098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81050" y="3830559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John Williams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264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Sound Technician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A Sound Technician is involved in the </a:t>
            </a:r>
            <a:r>
              <a:rPr lang="en-GB" dirty="0" smtClean="0">
                <a:solidFill>
                  <a:srgbClr val="FF0000"/>
                </a:solidFill>
              </a:rPr>
              <a:t>live performance</a:t>
            </a:r>
            <a:r>
              <a:rPr lang="en-GB" dirty="0" smtClean="0">
                <a:solidFill>
                  <a:srgbClr val="0070C0"/>
                </a:solidFill>
              </a:rPr>
              <a:t> on a stage.  It should not be confused with the role of a Sound Engineer who works in the Production area of the industry in a recording studio.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581128"/>
            <a:ext cx="2847975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4" r="9302"/>
          <a:stretch/>
        </p:blipFill>
        <p:spPr>
          <a:xfrm>
            <a:off x="4860032" y="4090647"/>
            <a:ext cx="2554596" cy="232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754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Sound Technician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The roles of a sound technician can include: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Stage planning (location of equipment)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Rigging/De-rigging (setting up and packing away technical equipment </a:t>
            </a:r>
            <a:r>
              <a:rPr lang="en-GB" dirty="0" err="1" smtClean="0">
                <a:solidFill>
                  <a:srgbClr val="0070C0"/>
                </a:solidFill>
              </a:rPr>
              <a:t>eg</a:t>
            </a:r>
            <a:r>
              <a:rPr lang="en-GB" dirty="0" smtClean="0">
                <a:solidFill>
                  <a:srgbClr val="0070C0"/>
                </a:solidFill>
              </a:rPr>
              <a:t> amps/</a:t>
            </a:r>
            <a:r>
              <a:rPr lang="en-GB" dirty="0" err="1" smtClean="0">
                <a:solidFill>
                  <a:srgbClr val="0070C0"/>
                </a:solidFill>
              </a:rPr>
              <a:t>mics</a:t>
            </a:r>
            <a:r>
              <a:rPr lang="en-GB" dirty="0" smtClean="0">
                <a:solidFill>
                  <a:srgbClr val="0070C0"/>
                </a:solidFill>
              </a:rPr>
              <a:t>/leads/speakers/monitors </a:t>
            </a:r>
            <a:r>
              <a:rPr lang="en-GB" dirty="0" err="1" smtClean="0">
                <a:solidFill>
                  <a:srgbClr val="0070C0"/>
                </a:solidFill>
              </a:rPr>
              <a:t>etc</a:t>
            </a:r>
            <a:r>
              <a:rPr lang="en-GB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Supervising crew members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Carry out sound checks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Ensure microphones/lines work correctly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Adjust levels as necessary during the live performance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Carry out on-stage mixes (balance sounds from different instruments/parts)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Carry out front of house (FOH) and monitor mixing (audience and performer speaker balance)</a:t>
            </a:r>
          </a:p>
          <a:p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7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Roadie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The role of a roadie is sometimes under-rated.  However their role is crucial to allow a technical rehearsal to take place and can be the difference between a fantastic or a poor performance.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25000"/>
                </a:schemeClr>
              </a:solidFill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05064"/>
            <a:ext cx="2409825" cy="1895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156753"/>
            <a:ext cx="2638425" cy="1733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8674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9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Roadie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They will:</a:t>
            </a:r>
          </a:p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Help with the ‘get-in’ and ‘get-out’ – </a:t>
            </a:r>
            <a:r>
              <a:rPr lang="en-GB" sz="2400" dirty="0">
                <a:solidFill>
                  <a:schemeClr val="bg2">
                    <a:lumMod val="25000"/>
                  </a:schemeClr>
                </a:solidFill>
              </a:rPr>
              <a:t>loading/unloading, unpacking/packing of equipment and instruments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Assist with rigging/de-rigging 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Provide specialist instrumental support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eg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guitar technician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en-GB" dirty="0" smtClean="0">
                <a:solidFill>
                  <a:srgbClr val="FF0000"/>
                </a:solidFill>
              </a:rPr>
              <a:t>drum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tech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Drive/transport equipment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41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6"/>
                </a:solidFill>
              </a:rPr>
              <a:t>Performance/Creative Roles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accent6"/>
                </a:solidFill>
              </a:rPr>
              <a:t>These are the roles that work together to make the live performance happen.  They include:</a:t>
            </a:r>
          </a:p>
          <a:p>
            <a:pPr marL="0" indent="0">
              <a:buNone/>
            </a:pPr>
            <a:endParaRPr lang="en-GB" dirty="0" smtClean="0">
              <a:solidFill>
                <a:schemeClr val="accent6"/>
              </a:solidFill>
            </a:endParaRPr>
          </a:p>
          <a:p>
            <a:r>
              <a:rPr lang="en-GB" dirty="0" smtClean="0">
                <a:solidFill>
                  <a:schemeClr val="accent6"/>
                </a:solidFill>
              </a:rPr>
              <a:t>Musician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Composer/Songwriter/Producer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Musical Director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Live Sound Technician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Roadie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Instrumental Support</a:t>
            </a:r>
          </a:p>
        </p:txBody>
      </p:sp>
    </p:spTree>
    <p:extLst>
      <p:ext uri="{BB962C8B-B14F-4D97-AF65-F5344CB8AC3E}">
        <p14:creationId xmlns:p14="http://schemas.microsoft.com/office/powerpoint/2010/main" val="6365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Musician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Musicians are the:</a:t>
            </a:r>
          </a:p>
          <a:p>
            <a:r>
              <a:rPr lang="en-GB" dirty="0" smtClean="0"/>
              <a:t>Instrumentalists</a:t>
            </a:r>
          </a:p>
          <a:p>
            <a:r>
              <a:rPr lang="en-GB" dirty="0" smtClean="0"/>
              <a:t>Vocalists</a:t>
            </a:r>
          </a:p>
          <a:p>
            <a:r>
              <a:rPr lang="en-GB" dirty="0" smtClean="0"/>
              <a:t>Accompanists</a:t>
            </a:r>
          </a:p>
          <a:p>
            <a:r>
              <a:rPr lang="en-GB" dirty="0" smtClean="0"/>
              <a:t>DJs</a:t>
            </a:r>
          </a:p>
        </p:txBody>
      </p:sp>
    </p:spTree>
    <p:extLst>
      <p:ext uri="{BB962C8B-B14F-4D97-AF65-F5344CB8AC3E}">
        <p14:creationId xmlns:p14="http://schemas.microsoft.com/office/powerpoint/2010/main" val="309943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9" r="20145"/>
          <a:stretch/>
        </p:blipFill>
        <p:spPr>
          <a:xfrm>
            <a:off x="395535" y="316440"/>
            <a:ext cx="2376250" cy="18884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14" y="2420888"/>
            <a:ext cx="2491102" cy="2143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91" y="4797152"/>
            <a:ext cx="3330645" cy="17132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419" y="316440"/>
            <a:ext cx="2847975" cy="1609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488" y="4767284"/>
            <a:ext cx="2619375" cy="17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1" r="6376"/>
          <a:stretch/>
        </p:blipFill>
        <p:spPr>
          <a:xfrm>
            <a:off x="5728477" y="2204864"/>
            <a:ext cx="3065239" cy="23341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223128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Instrumentalists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771785" y="316440"/>
            <a:ext cx="2088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Julian Lloyd Webber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067944" y="1340768"/>
            <a:ext cx="178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Wynton Marsalis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883198" y="337194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James Galway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211959" y="4005064"/>
            <a:ext cx="163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Evelyn Glennie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751136" y="4941168"/>
            <a:ext cx="1396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Escala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860032" y="60932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Vanessa Mae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81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8133"/>
            <a:ext cx="1743075" cy="26193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881" y="260648"/>
            <a:ext cx="2857500" cy="16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260648"/>
            <a:ext cx="2847975" cy="16097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15527" y="3165773"/>
            <a:ext cx="1626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Vocalists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4869160"/>
            <a:ext cx="2762250" cy="1657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799" y="4639727"/>
            <a:ext cx="3081553" cy="20882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937048"/>
            <a:ext cx="2032141" cy="2457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43510" y="260648"/>
            <a:ext cx="1512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Take That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860032" y="1340768"/>
            <a:ext cx="119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Cilla Black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38611" y="2204864"/>
            <a:ext cx="135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Beyonce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458456" y="3933056"/>
            <a:ext cx="141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Shayne Ward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157785" y="4869160"/>
            <a:ext cx="127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Tom Jones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6093296"/>
            <a:ext cx="1279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Girls Aloud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49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27909" y="3085432"/>
            <a:ext cx="2488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Accompanists</a:t>
            </a:r>
            <a:endParaRPr lang="en-GB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78" y="332656"/>
            <a:ext cx="3359354" cy="188123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59" y="2506281"/>
            <a:ext cx="2619375" cy="17430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024" y="2012927"/>
            <a:ext cx="1905000" cy="2400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149" y="4581128"/>
            <a:ext cx="2619375" cy="174307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86" y="4413227"/>
            <a:ext cx="3647185" cy="17669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371" y="332656"/>
            <a:ext cx="3453941" cy="155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16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46737" y="3085432"/>
            <a:ext cx="7252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DJs</a:t>
            </a:r>
            <a:endParaRPr lang="en-GB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2762250" cy="16573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13770" y="332656"/>
            <a:ext cx="1195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Avicii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987" y="277024"/>
            <a:ext cx="2847975" cy="1600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0" y="1484784"/>
            <a:ext cx="142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David Guetta</a:t>
            </a:r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5" y="3694805"/>
            <a:ext cx="1752600" cy="261937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037525" y="4437112"/>
            <a:ext cx="1382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Tiesto</a:t>
            </a:r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9" r="8791"/>
          <a:stretch/>
        </p:blipFill>
        <p:spPr>
          <a:xfrm>
            <a:off x="5734422" y="4480209"/>
            <a:ext cx="3104466" cy="168123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355976" y="5589240"/>
            <a:ext cx="1378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Fat Boy Slim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1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Musician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Their roles include the following types of day-to-day activities:</a:t>
            </a:r>
          </a:p>
          <a:p>
            <a:r>
              <a:rPr lang="en-GB" dirty="0" smtClean="0"/>
              <a:t>Auditions </a:t>
            </a:r>
            <a:r>
              <a:rPr lang="en-GB" sz="2400" dirty="0" smtClean="0"/>
              <a:t>– attend, do their best performance to get the job/gig</a:t>
            </a:r>
          </a:p>
          <a:p>
            <a:r>
              <a:rPr lang="en-GB" dirty="0" smtClean="0"/>
              <a:t>Rehearsals - </a:t>
            </a:r>
            <a:r>
              <a:rPr lang="en-GB" sz="2400" dirty="0" smtClean="0"/>
              <a:t>attend </a:t>
            </a:r>
            <a:r>
              <a:rPr lang="en-GB" sz="2400" dirty="0" smtClean="0">
                <a:solidFill>
                  <a:srgbClr val="FF0000"/>
                </a:solidFill>
              </a:rPr>
              <a:t>technical</a:t>
            </a:r>
            <a:r>
              <a:rPr lang="en-GB" sz="2400" dirty="0" smtClean="0"/>
              <a:t> rehearsals to practise the use of equipment as well as </a:t>
            </a:r>
            <a:r>
              <a:rPr lang="en-GB" sz="2400" dirty="0" smtClean="0">
                <a:solidFill>
                  <a:srgbClr val="FF0000"/>
                </a:solidFill>
              </a:rPr>
              <a:t>dress</a:t>
            </a:r>
            <a:r>
              <a:rPr lang="en-GB" sz="2400" dirty="0" smtClean="0"/>
              <a:t> rehearsals (full rehearsal in costume </a:t>
            </a:r>
            <a:r>
              <a:rPr lang="en-GB" sz="2400" dirty="0" err="1" smtClean="0"/>
              <a:t>etc</a:t>
            </a:r>
            <a:r>
              <a:rPr lang="en-GB" sz="2400" dirty="0" smtClean="0"/>
              <a:t>)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002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774</Words>
  <Application>Microsoft Office PowerPoint</Application>
  <PresentationFormat>On-screen Show (4:3)</PresentationFormat>
  <Paragraphs>129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Unit 1: The Music Industry (External Exam)</vt:lpstr>
      <vt:lpstr>Aims</vt:lpstr>
      <vt:lpstr>Performance/Creative Roles</vt:lpstr>
      <vt:lpstr>Musician</vt:lpstr>
      <vt:lpstr>PowerPoint Presentation</vt:lpstr>
      <vt:lpstr>PowerPoint Presentation</vt:lpstr>
      <vt:lpstr>PowerPoint Presentation</vt:lpstr>
      <vt:lpstr>PowerPoint Presentation</vt:lpstr>
      <vt:lpstr>Musician</vt:lpstr>
      <vt:lpstr>Musician</vt:lpstr>
      <vt:lpstr>Composer/Songwriter/Producer</vt:lpstr>
      <vt:lpstr>PowerPoint Presentation</vt:lpstr>
      <vt:lpstr>Composer/Songwriter/Producer</vt:lpstr>
      <vt:lpstr>PowerPoint Presentation</vt:lpstr>
      <vt:lpstr>Composer/Songwriter/Producer</vt:lpstr>
      <vt:lpstr>PowerPoint Presentation</vt:lpstr>
      <vt:lpstr>Composer/Songwriter/Producer</vt:lpstr>
      <vt:lpstr>Musical Director</vt:lpstr>
      <vt:lpstr>Musical Director</vt:lpstr>
      <vt:lpstr>PowerPoint Presentation</vt:lpstr>
      <vt:lpstr>Sound Technician</vt:lpstr>
      <vt:lpstr>Sound Technician</vt:lpstr>
      <vt:lpstr>Roadie</vt:lpstr>
      <vt:lpstr>Roadie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 The Music Industry (External Exam)</dc:title>
  <dc:creator>Win7</dc:creator>
  <cp:lastModifiedBy>HLGC</cp:lastModifiedBy>
  <cp:revision>28</cp:revision>
  <dcterms:created xsi:type="dcterms:W3CDTF">2014-03-10T16:06:55Z</dcterms:created>
  <dcterms:modified xsi:type="dcterms:W3CDTF">2016-11-01T11:20:03Z</dcterms:modified>
</cp:coreProperties>
</file>