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647D-C76A-45DA-A340-BBEE03154064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BF31BA9-EE85-45F8-9F7E-63A0E4967F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647D-C76A-45DA-A340-BBEE03154064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1BA9-EE85-45F8-9F7E-63A0E4967F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647D-C76A-45DA-A340-BBEE03154064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1BA9-EE85-45F8-9F7E-63A0E4967F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647D-C76A-45DA-A340-BBEE03154064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1BA9-EE85-45F8-9F7E-63A0E4967F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647D-C76A-45DA-A340-BBEE03154064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1BA9-EE85-45F8-9F7E-63A0E4967F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647D-C76A-45DA-A340-BBEE03154064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1BA9-EE85-45F8-9F7E-63A0E4967FD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647D-C76A-45DA-A340-BBEE03154064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1BA9-EE85-45F8-9F7E-63A0E4967FD5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647D-C76A-45DA-A340-BBEE03154064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1BA9-EE85-45F8-9F7E-63A0E4967F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647D-C76A-45DA-A340-BBEE03154064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1BA9-EE85-45F8-9F7E-63A0E4967F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647D-C76A-45DA-A340-BBEE03154064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1BA9-EE85-45F8-9F7E-63A0E4967FD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647D-C76A-45DA-A340-BBEE03154064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1BA9-EE85-45F8-9F7E-63A0E4967FD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AB7647D-C76A-45DA-A340-BBEE03154064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BBF31BA9-EE85-45F8-9F7E-63A0E4967FD5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404664"/>
            <a:ext cx="6622504" cy="1524000"/>
          </a:xfrm>
        </p:spPr>
        <p:txBody>
          <a:bodyPr>
            <a:noAutofit/>
          </a:bodyPr>
          <a:lstStyle/>
          <a:p>
            <a:pPr algn="ctr"/>
            <a:r>
              <a:rPr lang="en-GB" dirty="0" smtClean="0"/>
              <a:t>Unit 1: The Music Industry (External Exam)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2132856"/>
            <a:ext cx="3886200" cy="1825625"/>
          </a:xfrm>
        </p:spPr>
        <p:txBody>
          <a:bodyPr/>
          <a:lstStyle/>
          <a:p>
            <a:r>
              <a:rPr lang="en-GB" sz="2800" dirty="0" smtClean="0"/>
              <a:t>Learning Aim A:</a:t>
            </a:r>
          </a:p>
          <a:p>
            <a:r>
              <a:rPr lang="en-GB" dirty="0" smtClean="0"/>
              <a:t>Understand different types of organisations that make up the music industry</a:t>
            </a:r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40664" y="4266052"/>
            <a:ext cx="4063783" cy="9128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None/>
              <a:defRPr sz="2000" kern="1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Lesson 5: Unions </a:t>
            </a:r>
            <a:r>
              <a:rPr lang="en-GB" dirty="0" smtClean="0"/>
              <a:t>(18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smtClean="0"/>
              <a:t>October </a:t>
            </a:r>
            <a:r>
              <a:rPr lang="en-GB" dirty="0" smtClean="0"/>
              <a:t>2016)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47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UNION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Negotiate minimum rates of pay and working conditions.</a:t>
            </a:r>
          </a:p>
          <a:p>
            <a:pPr marL="68580" indent="0">
              <a:buNone/>
            </a:pPr>
            <a:endParaRPr lang="en-GB" sz="2800" dirty="0" smtClean="0"/>
          </a:p>
          <a:p>
            <a:pPr marL="68580" indent="0">
              <a:buNone/>
            </a:pPr>
            <a:r>
              <a:rPr lang="en-GB" sz="2800" dirty="0" smtClean="0"/>
              <a:t>Speak to your employers for you to ensure </a:t>
            </a:r>
          </a:p>
          <a:p>
            <a:r>
              <a:rPr lang="en-GB" sz="2800" dirty="0" smtClean="0"/>
              <a:t>you are paid a fair wage for your work</a:t>
            </a:r>
          </a:p>
          <a:p>
            <a:r>
              <a:rPr lang="en-GB" sz="2800" dirty="0" smtClean="0"/>
              <a:t>your hours of work are reasonable</a:t>
            </a:r>
          </a:p>
          <a:p>
            <a:r>
              <a:rPr lang="en-GB" sz="2800" dirty="0"/>
              <a:t>y</a:t>
            </a:r>
            <a:r>
              <a:rPr lang="en-GB" sz="2800" dirty="0" smtClean="0"/>
              <a:t>our working environment is safe</a:t>
            </a:r>
          </a:p>
          <a:p>
            <a:r>
              <a:rPr lang="en-GB" sz="2800" dirty="0" err="1" smtClean="0"/>
              <a:t>etc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9808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UNION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Handle disputes.</a:t>
            </a:r>
          </a:p>
          <a:p>
            <a:pPr marL="68580" indent="0">
              <a:buNone/>
            </a:pPr>
            <a:endParaRPr lang="en-GB" sz="2800" dirty="0" smtClean="0"/>
          </a:p>
          <a:p>
            <a:pPr marL="68580" indent="0">
              <a:buNone/>
            </a:pPr>
            <a:r>
              <a:rPr lang="en-GB" sz="2800" dirty="0" smtClean="0"/>
              <a:t>Listen to your concerns and advise you</a:t>
            </a:r>
          </a:p>
          <a:p>
            <a:pPr marL="68580" indent="0">
              <a:buNone/>
            </a:pPr>
            <a:r>
              <a:rPr lang="en-GB" sz="2800" dirty="0" smtClean="0"/>
              <a:t>Speak on your behalf</a:t>
            </a:r>
          </a:p>
          <a:p>
            <a:pPr marL="68580" indent="0">
              <a:buNone/>
            </a:pPr>
            <a:r>
              <a:rPr lang="en-GB" sz="2800" dirty="0" smtClean="0"/>
              <a:t>Give you legal advice/employ a solicitor to act for you</a:t>
            </a:r>
          </a:p>
          <a:p>
            <a:pPr marL="68580" indent="0">
              <a:buNone/>
            </a:pPr>
            <a:endParaRPr lang="en-GB" sz="2800" dirty="0" smtClean="0"/>
          </a:p>
          <a:p>
            <a:pPr marL="68580" indent="0">
              <a:buNone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01016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UNION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2800" dirty="0" smtClean="0"/>
              <a:t>Other services.</a:t>
            </a:r>
          </a:p>
          <a:p>
            <a:pPr marL="68580" indent="0">
              <a:buNone/>
            </a:pPr>
            <a:r>
              <a:rPr lang="en-GB" sz="2800" dirty="0" err="1" smtClean="0"/>
              <a:t>Eg</a:t>
            </a:r>
            <a:endParaRPr lang="en-GB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 smtClean="0"/>
              <a:t>Campaigning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 smtClean="0"/>
              <a:t>Provide networking opportunities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/>
              <a:t> </a:t>
            </a:r>
            <a:r>
              <a:rPr lang="en-GB" sz="2800" dirty="0" smtClean="0"/>
              <a:t>Give career/business advice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/>
              <a:t> P</a:t>
            </a:r>
            <a:r>
              <a:rPr lang="en-GB" sz="2800" dirty="0" smtClean="0"/>
              <a:t>rovide information about insurance (</a:t>
            </a:r>
            <a:r>
              <a:rPr lang="en-GB" sz="2800" dirty="0" err="1" smtClean="0"/>
              <a:t>eg</a:t>
            </a:r>
            <a:r>
              <a:rPr lang="en-GB" sz="2800" dirty="0" smtClean="0"/>
              <a:t> Accident and Sickness insurance/Public Liability insurance/Instrument or equipment protection)/pensions and pension schemes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/>
              <a:t> </a:t>
            </a:r>
            <a:r>
              <a:rPr lang="en-GB" sz="2800" dirty="0" smtClean="0"/>
              <a:t>Keep you updated  about changes to relevant legislation/laws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/>
              <a:t> </a:t>
            </a:r>
            <a:r>
              <a:rPr lang="en-GB" sz="2800" dirty="0" smtClean="0"/>
              <a:t>Provide training opportunities</a:t>
            </a:r>
          </a:p>
          <a:p>
            <a:pPr marL="68580" indent="0">
              <a:buNone/>
            </a:pPr>
            <a:endParaRPr lang="en-GB" sz="2800" dirty="0" smtClean="0"/>
          </a:p>
          <a:p>
            <a:pPr marL="68580" indent="0">
              <a:buNone/>
            </a:pPr>
            <a:endParaRPr lang="en-GB" sz="2800" dirty="0" smtClean="0"/>
          </a:p>
          <a:p>
            <a:pPr marL="68580" indent="0">
              <a:buNone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13465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93" y="-891480"/>
            <a:ext cx="9753600" cy="820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796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1480"/>
            <a:ext cx="9753600" cy="8136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51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632848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Task</a:t>
            </a:r>
          </a:p>
          <a:p>
            <a:endParaRPr lang="en-GB" dirty="0"/>
          </a:p>
          <a:p>
            <a:r>
              <a:rPr lang="en-GB" dirty="0" smtClean="0"/>
              <a:t>Use the example orchestral agreement to work out the pay for the following:</a:t>
            </a:r>
          </a:p>
          <a:p>
            <a:endParaRPr lang="en-GB" dirty="0" smtClean="0"/>
          </a:p>
          <a:p>
            <a:r>
              <a:rPr lang="en-GB" dirty="0" smtClean="0"/>
              <a:t>Principle instrumentalist in Bath Philharmonic</a:t>
            </a:r>
          </a:p>
          <a:p>
            <a:r>
              <a:rPr lang="en-GB" dirty="0" smtClean="0"/>
              <a:t>					   	</a:t>
            </a:r>
          </a:p>
          <a:p>
            <a:r>
              <a:rPr lang="en-GB" dirty="0" smtClean="0"/>
              <a:t>Extra rehearsal on another day (less than 3 </a:t>
            </a:r>
            <a:r>
              <a:rPr lang="en-GB" dirty="0" err="1" smtClean="0"/>
              <a:t>hrs</a:t>
            </a:r>
            <a:r>
              <a:rPr lang="en-GB" dirty="0" smtClean="0"/>
              <a:t>)</a:t>
            </a:r>
          </a:p>
          <a:p>
            <a:r>
              <a:rPr lang="en-GB" dirty="0" smtClean="0"/>
              <a:t>						</a:t>
            </a:r>
          </a:p>
          <a:p>
            <a:r>
              <a:rPr lang="en-GB" dirty="0" smtClean="0"/>
              <a:t>Violin and Cello required			</a:t>
            </a:r>
          </a:p>
          <a:p>
            <a:r>
              <a:rPr lang="en-GB" dirty="0"/>
              <a:t>	</a:t>
            </a:r>
            <a:r>
              <a:rPr lang="en-GB" dirty="0" smtClean="0"/>
              <a:t>					</a:t>
            </a:r>
          </a:p>
          <a:p>
            <a:r>
              <a:rPr lang="en-GB" dirty="0" smtClean="0"/>
              <a:t>Travel expenses to venue 120 miles – transport provided</a:t>
            </a:r>
          </a:p>
          <a:p>
            <a:r>
              <a:rPr lang="en-GB" dirty="0" smtClean="0"/>
              <a:t>						</a:t>
            </a:r>
          </a:p>
          <a:p>
            <a:r>
              <a:rPr lang="en-GB" dirty="0" smtClean="0"/>
              <a:t>Travel including plane journey        </a:t>
            </a:r>
          </a:p>
          <a:p>
            <a:r>
              <a:rPr lang="en-GB" dirty="0"/>
              <a:t>	</a:t>
            </a:r>
            <a:r>
              <a:rPr lang="en-GB" dirty="0" smtClean="0"/>
              <a:t>					</a:t>
            </a:r>
          </a:p>
          <a:p>
            <a:r>
              <a:rPr lang="en-GB" dirty="0" smtClean="0"/>
              <a:t>Overnight stay – accommodation provided</a:t>
            </a:r>
          </a:p>
          <a:p>
            <a:r>
              <a:rPr lang="en-GB" dirty="0"/>
              <a:t>	</a:t>
            </a:r>
            <a:r>
              <a:rPr lang="en-GB" dirty="0" smtClean="0"/>
              <a:t>					</a:t>
            </a:r>
          </a:p>
          <a:p>
            <a:r>
              <a:rPr lang="en-GB" dirty="0" err="1" smtClean="0"/>
              <a:t>Porterage</a:t>
            </a:r>
            <a:r>
              <a:rPr lang="en-GB" dirty="0" smtClean="0"/>
              <a:t> – transportation of large instrument</a:t>
            </a:r>
          </a:p>
          <a:p>
            <a:r>
              <a:rPr lang="en-GB" dirty="0"/>
              <a:t>	</a:t>
            </a:r>
            <a:r>
              <a:rPr lang="en-GB" dirty="0" smtClean="0"/>
              <a:t>					</a:t>
            </a:r>
          </a:p>
          <a:p>
            <a:endParaRPr lang="en-GB" dirty="0"/>
          </a:p>
          <a:p>
            <a:r>
              <a:rPr lang="en-GB" dirty="0" smtClean="0"/>
              <a:t>					      </a:t>
            </a:r>
            <a:r>
              <a:rPr lang="en-GB" b="1" dirty="0" smtClean="0">
                <a:solidFill>
                  <a:srgbClr val="7030A0"/>
                </a:solidFill>
              </a:rPr>
              <a:t>Total Pay           £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1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632848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Task</a:t>
            </a:r>
          </a:p>
          <a:p>
            <a:endParaRPr lang="en-GB" dirty="0"/>
          </a:p>
          <a:p>
            <a:r>
              <a:rPr lang="en-GB" dirty="0" smtClean="0"/>
              <a:t>Use the example orchestral agreement to work out the pay for the following:</a:t>
            </a:r>
          </a:p>
          <a:p>
            <a:endParaRPr lang="en-GB" dirty="0" smtClean="0"/>
          </a:p>
          <a:p>
            <a:r>
              <a:rPr lang="en-GB" dirty="0" smtClean="0"/>
              <a:t>Principle instrumentalist in Bath Philharmonic</a:t>
            </a:r>
          </a:p>
          <a:p>
            <a:r>
              <a:rPr lang="en-GB" dirty="0" smtClean="0"/>
              <a:t>					   	2a               £105.55</a:t>
            </a:r>
          </a:p>
          <a:p>
            <a:r>
              <a:rPr lang="en-GB" dirty="0" smtClean="0"/>
              <a:t>Extra rehearsal on another day (less than 3 </a:t>
            </a:r>
            <a:r>
              <a:rPr lang="en-GB" dirty="0" err="1" smtClean="0"/>
              <a:t>hrs</a:t>
            </a:r>
            <a:r>
              <a:rPr lang="en-GB" dirty="0" smtClean="0"/>
              <a:t>)</a:t>
            </a:r>
          </a:p>
          <a:p>
            <a:r>
              <a:rPr lang="en-GB" dirty="0" smtClean="0"/>
              <a:t>						3b                 £63.33</a:t>
            </a:r>
          </a:p>
          <a:p>
            <a:r>
              <a:rPr lang="en-GB" dirty="0" smtClean="0"/>
              <a:t>Violin and Cello required			</a:t>
            </a:r>
          </a:p>
          <a:p>
            <a:r>
              <a:rPr lang="en-GB" dirty="0"/>
              <a:t>	</a:t>
            </a:r>
            <a:r>
              <a:rPr lang="en-GB" dirty="0" smtClean="0"/>
              <a:t>					5                   £10.50</a:t>
            </a:r>
          </a:p>
          <a:p>
            <a:r>
              <a:rPr lang="en-GB" dirty="0" smtClean="0"/>
              <a:t>Travel expenses to venue 120 miles – transport provided</a:t>
            </a:r>
          </a:p>
          <a:p>
            <a:r>
              <a:rPr lang="en-GB" dirty="0" smtClean="0"/>
              <a:t>						6b                 £18.00</a:t>
            </a:r>
          </a:p>
          <a:p>
            <a:r>
              <a:rPr lang="en-GB" dirty="0" smtClean="0"/>
              <a:t>Travel including plane journey        </a:t>
            </a:r>
          </a:p>
          <a:p>
            <a:r>
              <a:rPr lang="en-GB" dirty="0"/>
              <a:t>	</a:t>
            </a:r>
            <a:r>
              <a:rPr lang="en-GB" dirty="0" smtClean="0"/>
              <a:t>				</a:t>
            </a:r>
            <a:r>
              <a:rPr lang="en-GB" smtClean="0"/>
              <a:t>	6c                 </a:t>
            </a:r>
            <a:r>
              <a:rPr lang="en-GB" dirty="0" smtClean="0"/>
              <a:t>£22.40</a:t>
            </a:r>
          </a:p>
          <a:p>
            <a:r>
              <a:rPr lang="en-GB" dirty="0" smtClean="0"/>
              <a:t>Overnight stay – accommodation provided</a:t>
            </a:r>
          </a:p>
          <a:p>
            <a:r>
              <a:rPr lang="en-GB" dirty="0"/>
              <a:t>	</a:t>
            </a:r>
            <a:r>
              <a:rPr lang="en-GB" dirty="0" smtClean="0"/>
              <a:t>					7a                 £61.90</a:t>
            </a:r>
          </a:p>
          <a:p>
            <a:r>
              <a:rPr lang="en-GB" dirty="0" err="1" smtClean="0"/>
              <a:t>Porterage</a:t>
            </a:r>
            <a:r>
              <a:rPr lang="en-GB" dirty="0" smtClean="0"/>
              <a:t> – transportation of large instrument</a:t>
            </a:r>
          </a:p>
          <a:p>
            <a:r>
              <a:rPr lang="en-GB" dirty="0"/>
              <a:t>	</a:t>
            </a:r>
            <a:r>
              <a:rPr lang="en-GB" dirty="0" smtClean="0"/>
              <a:t>					8                   £10.30</a:t>
            </a:r>
          </a:p>
          <a:p>
            <a:endParaRPr lang="en-GB" dirty="0"/>
          </a:p>
          <a:p>
            <a:r>
              <a:rPr lang="en-GB" dirty="0" smtClean="0"/>
              <a:t>					      </a:t>
            </a:r>
            <a:r>
              <a:rPr lang="en-GB" b="1" dirty="0" smtClean="0">
                <a:solidFill>
                  <a:srgbClr val="7030A0"/>
                </a:solidFill>
              </a:rPr>
              <a:t>Total Pay           £291.98</a:t>
            </a:r>
            <a:endParaRPr lang="en-GB" b="1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46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 trade union is formed when workers join together to pursue </a:t>
            </a:r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policies and goals beneficial to one and all</a:t>
            </a:r>
            <a:r>
              <a:rPr lang="en-GB" dirty="0"/>
              <a:t>.  In other words, a union is you and your fellow workers, acting together to better your everyday working conditions</a:t>
            </a:r>
            <a:r>
              <a:rPr lang="en-GB" dirty="0" smtClean="0"/>
              <a:t>.</a:t>
            </a:r>
          </a:p>
          <a:p>
            <a:r>
              <a:rPr lang="en-GB" dirty="0"/>
              <a:t>A union is a </a:t>
            </a:r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professional body </a:t>
            </a:r>
            <a:r>
              <a:rPr lang="en-GB" dirty="0"/>
              <a:t>that offer advice, guidance and support to their members.</a:t>
            </a:r>
          </a:p>
          <a:p>
            <a:r>
              <a:rPr lang="en-GB" dirty="0" smtClean="0"/>
              <a:t>Unions </a:t>
            </a:r>
            <a:r>
              <a:rPr lang="en-GB" dirty="0"/>
              <a:t>are </a:t>
            </a:r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democratic</a:t>
            </a:r>
            <a:r>
              <a:rPr lang="en-GB" dirty="0"/>
              <a:t> organisations representing a group of individuals who are workers in a particular industry or industries. </a:t>
            </a:r>
            <a:r>
              <a:rPr lang="en-GB" dirty="0" smtClean="0"/>
              <a:t>They aim to </a:t>
            </a:r>
            <a:r>
              <a:rPr lang="en-GB" dirty="0"/>
              <a:t>improve the working lives of its members and represent their interests at a range of levels. To achieve these aims unions may, for example: </a:t>
            </a:r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negotiate with employers, organise industrial action, set minimum pay levels, lobby government departments and ministers, take up legal claims and provide a range of services</a:t>
            </a:r>
            <a:r>
              <a:rPr lang="en-GB" dirty="0"/>
              <a:t> to their members</a:t>
            </a:r>
            <a:r>
              <a:rPr lang="en-GB" dirty="0" smtClean="0"/>
              <a:t>.</a:t>
            </a:r>
          </a:p>
          <a:p>
            <a:r>
              <a:rPr lang="en-GB" dirty="0"/>
              <a:t>You have to pay a monthly </a:t>
            </a:r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subscription</a:t>
            </a:r>
            <a:r>
              <a:rPr lang="en-GB" dirty="0"/>
              <a:t> to be a member of a union.</a:t>
            </a:r>
          </a:p>
          <a:p>
            <a:pPr marL="68580" indent="0">
              <a:buNone/>
            </a:pPr>
            <a:endParaRPr lang="en-GB" dirty="0" smtClean="0"/>
          </a:p>
          <a:p>
            <a:endParaRPr lang="en-GB" dirty="0"/>
          </a:p>
          <a:p>
            <a:pPr marL="6858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74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GB" sz="1500" dirty="0"/>
          </a:p>
          <a:p>
            <a:pPr marL="68580" indent="0">
              <a:buNone/>
            </a:pPr>
            <a:r>
              <a:rPr lang="en-GB" sz="2400" dirty="0" smtClean="0"/>
              <a:t>Examples of unions for the music industry are:</a:t>
            </a:r>
          </a:p>
          <a:p>
            <a:pPr marL="68580" indent="0">
              <a:buNone/>
            </a:pPr>
            <a:endParaRPr lang="en-GB" sz="2400" dirty="0" smtClean="0"/>
          </a:p>
          <a:p>
            <a:r>
              <a:rPr lang="en-GB" dirty="0" smtClean="0"/>
              <a:t>Musicians’ Union (MU)</a:t>
            </a:r>
          </a:p>
          <a:p>
            <a:r>
              <a:rPr lang="en-GB" dirty="0" smtClean="0"/>
              <a:t>Equity</a:t>
            </a:r>
          </a:p>
          <a:p>
            <a:r>
              <a:rPr lang="en-GB" dirty="0" smtClean="0"/>
              <a:t>Broadcast Entertainment Cinematograph Theatre Union (BECTU)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03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Musicians’ Union (MU)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3200" dirty="0" smtClean="0"/>
              <a:t>The members of this union are generally:</a:t>
            </a:r>
          </a:p>
          <a:p>
            <a:pPr marL="68580" indent="0">
              <a:buNone/>
            </a:pPr>
            <a:endParaRPr lang="en-GB" sz="3200" dirty="0" smtClean="0"/>
          </a:p>
          <a:p>
            <a:r>
              <a:rPr lang="en-GB" sz="3200" dirty="0" smtClean="0"/>
              <a:t>Musicians</a:t>
            </a:r>
          </a:p>
          <a:p>
            <a:r>
              <a:rPr lang="en-GB" sz="3200" dirty="0" smtClean="0"/>
              <a:t>Composers</a:t>
            </a:r>
          </a:p>
          <a:p>
            <a:r>
              <a:rPr lang="en-GB" sz="3200" dirty="0" smtClean="0"/>
              <a:t>Instrumental teachers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2342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Equity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3200" dirty="0" smtClean="0"/>
              <a:t>This union covers:</a:t>
            </a:r>
          </a:p>
          <a:p>
            <a:pPr marL="68580" indent="0">
              <a:buNone/>
            </a:pPr>
            <a:endParaRPr lang="en-GB" sz="3200" dirty="0" smtClean="0"/>
          </a:p>
          <a:p>
            <a:r>
              <a:rPr lang="en-GB" sz="3200" dirty="0" smtClean="0"/>
              <a:t>Actors</a:t>
            </a:r>
          </a:p>
          <a:p>
            <a:r>
              <a:rPr lang="en-GB" sz="3200" dirty="0" smtClean="0"/>
              <a:t>Dancers</a:t>
            </a:r>
          </a:p>
          <a:p>
            <a:r>
              <a:rPr lang="en-GB" sz="3200" dirty="0" smtClean="0"/>
              <a:t>Other performers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704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57018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Broadcast Entertainment Cinematograph Theatre Union (BECTU)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60847"/>
            <a:ext cx="7772400" cy="3273153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GB" sz="3200" dirty="0" smtClean="0"/>
              <a:t>This union covers people working in production and/or technical roles </a:t>
            </a:r>
            <a:r>
              <a:rPr lang="en-GB" sz="3200" dirty="0" err="1" smtClean="0"/>
              <a:t>eg</a:t>
            </a:r>
            <a:r>
              <a:rPr lang="en-GB" sz="3200" dirty="0" smtClean="0"/>
              <a:t>.</a:t>
            </a:r>
          </a:p>
          <a:p>
            <a:pPr marL="68580" indent="0">
              <a:buNone/>
            </a:pPr>
            <a:endParaRPr lang="en-GB" sz="3200" dirty="0" smtClean="0"/>
          </a:p>
          <a:p>
            <a:r>
              <a:rPr lang="en-GB" sz="3200" dirty="0" smtClean="0"/>
              <a:t>Sound technicians</a:t>
            </a:r>
          </a:p>
          <a:p>
            <a:r>
              <a:rPr lang="en-GB" sz="3200" dirty="0" smtClean="0"/>
              <a:t>Lighting technicians</a:t>
            </a:r>
          </a:p>
          <a:p>
            <a:r>
              <a:rPr lang="en-GB" sz="3200" dirty="0" smtClean="0"/>
              <a:t>Camera operators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6970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UNION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TASK</a:t>
            </a:r>
          </a:p>
          <a:p>
            <a:pPr marL="68580" indent="0">
              <a:buNone/>
            </a:pPr>
            <a:r>
              <a:rPr lang="en-GB" sz="2800" dirty="0" smtClean="0"/>
              <a:t>Work in pairs.  Create a list of ways in which you think  a union can support or help their members?</a:t>
            </a:r>
          </a:p>
          <a:p>
            <a:pPr marL="6858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792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UNION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Monitor employment conditions and contracts between employees and employers.</a:t>
            </a:r>
          </a:p>
          <a:p>
            <a:pPr marL="68580" indent="0">
              <a:buNone/>
            </a:pPr>
            <a:endParaRPr lang="en-GB" sz="2800" dirty="0"/>
          </a:p>
          <a:p>
            <a:pPr marL="68580" indent="0">
              <a:buNone/>
            </a:pPr>
            <a:r>
              <a:rPr lang="en-GB" sz="2800" dirty="0" smtClean="0"/>
              <a:t>Make sure the contract is fair/reasonable for all parties</a:t>
            </a:r>
          </a:p>
          <a:p>
            <a:pPr marL="68580" indent="0">
              <a:buNone/>
            </a:pPr>
            <a:r>
              <a:rPr lang="en-GB" sz="2800" dirty="0" smtClean="0"/>
              <a:t>Support if one party breaks the contract – doesn’t do as expected/agreed in the contract</a:t>
            </a:r>
          </a:p>
          <a:p>
            <a:pPr marL="6858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8235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UNION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Advice for freelancers on tax and National Insurance.</a:t>
            </a:r>
          </a:p>
          <a:p>
            <a:pPr marL="68580" indent="0">
              <a:buNone/>
            </a:pPr>
            <a:endParaRPr lang="en-GB" sz="2800" dirty="0"/>
          </a:p>
          <a:p>
            <a:pPr marL="68580" indent="0">
              <a:buNone/>
            </a:pPr>
            <a:r>
              <a:rPr lang="en-GB" sz="2800" dirty="0" smtClean="0"/>
              <a:t>Support in obtaining the correct paperwork</a:t>
            </a:r>
          </a:p>
          <a:p>
            <a:pPr marL="68580" indent="0">
              <a:buNone/>
            </a:pPr>
            <a:r>
              <a:rPr lang="en-GB" sz="2800" dirty="0" smtClean="0"/>
              <a:t>Support in completing paperwork</a:t>
            </a:r>
          </a:p>
          <a:p>
            <a:pPr marL="68580" indent="0">
              <a:buNone/>
            </a:pPr>
            <a:r>
              <a:rPr lang="en-GB" sz="2800" dirty="0" smtClean="0"/>
              <a:t>Guidance on what you would expect to pay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1123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226</TotalTime>
  <Words>358</Words>
  <Application>Microsoft Office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 Pop</vt:lpstr>
      <vt:lpstr>Unit 1: The Music Industry (External Exam)</vt:lpstr>
      <vt:lpstr>UNIONS</vt:lpstr>
      <vt:lpstr>UNIONS</vt:lpstr>
      <vt:lpstr>Musicians’ Union (MU)</vt:lpstr>
      <vt:lpstr>Equity</vt:lpstr>
      <vt:lpstr>Broadcast Entertainment Cinematograph Theatre Union (BECTU)</vt:lpstr>
      <vt:lpstr>UNION SUPPORT</vt:lpstr>
      <vt:lpstr>UNION SUPPORT</vt:lpstr>
      <vt:lpstr>UNION SUPPORT</vt:lpstr>
      <vt:lpstr>UNION SUPPORT</vt:lpstr>
      <vt:lpstr>UNION SUPPORT</vt:lpstr>
      <vt:lpstr>UNION SUPPORT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1: The Music Industry (External Exam)</dc:title>
  <dc:creator>Win7</dc:creator>
  <cp:lastModifiedBy>HLGC</cp:lastModifiedBy>
  <cp:revision>18</cp:revision>
  <dcterms:created xsi:type="dcterms:W3CDTF">2014-03-06T09:23:45Z</dcterms:created>
  <dcterms:modified xsi:type="dcterms:W3CDTF">2016-10-17T12:10:33Z</dcterms:modified>
</cp:coreProperties>
</file>