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57" r:id="rId3"/>
    <p:sldId id="258" r:id="rId4"/>
    <p:sldId id="259" r:id="rId5"/>
    <p:sldId id="260" r:id="rId6"/>
    <p:sldId id="261" r:id="rId7"/>
    <p:sldId id="267" r:id="rId8"/>
    <p:sldId id="266" r:id="rId9"/>
    <p:sldId id="265" r:id="rId10"/>
    <p:sldId id="268" r:id="rId11"/>
    <p:sldId id="269" r:id="rId12"/>
    <p:sldId id="262" r:id="rId13"/>
    <p:sldId id="270" r:id="rId14"/>
    <p:sldId id="271" r:id="rId15"/>
    <p:sldId id="272" r:id="rId16"/>
    <p:sldId id="273" r:id="rId17"/>
    <p:sldId id="263" r:id="rId18"/>
    <p:sldId id="264"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0" d="100"/>
          <a:sy n="70" d="100"/>
        </p:scale>
        <p:origin x="-1386"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F78A3A00-7192-4B35-B4C9-D4F5165C6678}" type="datetimeFigureOut">
              <a:rPr lang="en-GB" smtClean="0"/>
              <a:t>10/10/2016</a:t>
            </a:fld>
            <a:endParaRPr lang="en-GB"/>
          </a:p>
        </p:txBody>
      </p:sp>
      <p:sp>
        <p:nvSpPr>
          <p:cNvPr id="17" name="Footer Placeholder 16"/>
          <p:cNvSpPr>
            <a:spLocks noGrp="1"/>
          </p:cNvSpPr>
          <p:nvPr>
            <p:ph type="ftr" sz="quarter" idx="11"/>
          </p:nvPr>
        </p:nvSpPr>
        <p:spPr/>
        <p:txBody>
          <a:bodyPr/>
          <a:lstStyle/>
          <a:p>
            <a:endParaRPr lang="en-GB"/>
          </a:p>
        </p:txBody>
      </p:sp>
      <p:sp>
        <p:nvSpPr>
          <p:cNvPr id="7" name="Straight Connector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a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val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Slide Number Placeholder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FB4ADC66-841B-4E8F-95BE-0B310FF4401A}" type="slidenum">
              <a:rPr lang="en-GB" smtClean="0"/>
              <a:t>‹#›</a:t>
            </a:fld>
            <a:endParaRPr lang="en-GB"/>
          </a:p>
        </p:txBody>
      </p:sp>
      <p:sp>
        <p:nvSpPr>
          <p:cNvPr id="8" name="Titl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78A3A00-7192-4B35-B4C9-D4F5165C6678}" type="datetimeFigureOut">
              <a:rPr lang="en-GB" smtClean="0"/>
              <a:t>10/10/2016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B4ADC66-841B-4E8F-95BE-0B310FF4401A}" type="slidenum">
              <a:rPr lang="en-GB" smtClean="0"/>
              <a:t>‹#›</a:t>
            </a:fld>
            <a:endParaRPr lang="en-GB"/>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Straight Connector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Ova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6915912" y="3009901"/>
            <a:ext cx="457200" cy="441325"/>
          </a:xfrm>
        </p:spPr>
        <p:txBody>
          <a:bodyPr/>
          <a:lstStyle/>
          <a:p>
            <a:fld id="{FB4ADC66-841B-4E8F-95BE-0B310FF4401A}" type="slidenum">
              <a:rPr lang="en-GB" smtClean="0"/>
              <a:t>‹#›</a:t>
            </a:fld>
            <a:endParaRPr lang="en-GB"/>
          </a:p>
        </p:txBody>
      </p:sp>
      <p:sp>
        <p:nvSpPr>
          <p:cNvPr id="3" name="Vertical Text Placeholder 2"/>
          <p:cNvSpPr>
            <a:spLocks noGrp="1"/>
          </p:cNvSpPr>
          <p:nvPr>
            <p:ph type="body" orient="vert" idx="1"/>
          </p:nvPr>
        </p:nvSpPr>
        <p:spPr>
          <a:xfrm>
            <a:off x="304800" y="304800"/>
            <a:ext cx="6553200" cy="5821366"/>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78A3A00-7192-4B35-B4C9-D4F5165C6678}" type="datetimeFigureOut">
              <a:rPr lang="en-GB" smtClean="0"/>
              <a:t>10/10/2016</a:t>
            </a:fld>
            <a:endParaRPr lang="en-GB"/>
          </a:p>
        </p:txBody>
      </p:sp>
      <p:sp>
        <p:nvSpPr>
          <p:cNvPr id="5" name="Footer Placeholder 4"/>
          <p:cNvSpPr>
            <a:spLocks noGrp="1"/>
          </p:cNvSpPr>
          <p:nvPr>
            <p:ph type="ftr" sz="quarter" idx="11"/>
          </p:nvPr>
        </p:nvSpPr>
        <p:spPr/>
        <p:txBody>
          <a:bodyPr/>
          <a:lstStyle/>
          <a:p>
            <a:endParaRPr lang="en-GB"/>
          </a:p>
        </p:txBody>
      </p:sp>
      <p:sp>
        <p:nvSpPr>
          <p:cNvPr id="2" name="Vertical Title 1"/>
          <p:cNvSpPr>
            <a:spLocks noGrp="1"/>
          </p:cNvSpPr>
          <p:nvPr>
            <p:ph type="title" orient="vert"/>
          </p:nvPr>
        </p:nvSpPr>
        <p:spPr>
          <a:xfrm>
            <a:off x="7391400" y="304801"/>
            <a:ext cx="1447800" cy="5851525"/>
          </a:xfrm>
        </p:spPr>
        <p:txBody>
          <a:bodyPr vert="eaVert"/>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F78A3A00-7192-4B35-B4C9-D4F5165C6678}" type="datetimeFigureOut">
              <a:rPr lang="en-GB" smtClean="0"/>
              <a:t>10/10/2016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a:xfrm>
            <a:off x="4361688" y="1026372"/>
            <a:ext cx="457200" cy="441325"/>
          </a:xfrm>
        </p:spPr>
        <p:txBody>
          <a:bodyPr/>
          <a:lstStyle/>
          <a:p>
            <a:fld id="{FB4ADC66-841B-4E8F-95BE-0B310FF4401A}" type="slidenum">
              <a:rPr lang="en-GB" smtClean="0"/>
              <a:t>‹#›</a:t>
            </a:fld>
            <a:endParaRPr lang="en-GB"/>
          </a:p>
        </p:txBody>
      </p:sp>
      <p:sp>
        <p:nvSpPr>
          <p:cNvPr id="8" name="Content Placeholder 7"/>
          <p:cNvSpPr>
            <a:spLocks noGrp="1"/>
          </p:cNvSpPr>
          <p:nvPr>
            <p:ph sz="quarter" idx="1"/>
          </p:nvPr>
        </p:nvSpPr>
        <p:spPr>
          <a:xfrm>
            <a:off x="301752" y="1527048"/>
            <a:ext cx="850392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3" name="Rectangle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Footer Placeholder 4"/>
          <p:cNvSpPr>
            <a:spLocks noGrp="1"/>
          </p:cNvSpPr>
          <p:nvPr>
            <p:ph type="ftr" sz="quarter" idx="11"/>
          </p:nvPr>
        </p:nvSpPr>
        <p:spPr/>
        <p:txBody>
          <a:bodyPr/>
          <a:lstStyle/>
          <a:p>
            <a:endParaRPr lang="en-GB"/>
          </a:p>
        </p:txBody>
      </p:sp>
      <p:sp>
        <p:nvSpPr>
          <p:cNvPr id="4" name="Date Placeholder 3"/>
          <p:cNvSpPr>
            <a:spLocks noGrp="1"/>
          </p:cNvSpPr>
          <p:nvPr>
            <p:ph type="dt" sz="half" idx="10"/>
          </p:nvPr>
        </p:nvSpPr>
        <p:spPr/>
        <p:txBody>
          <a:bodyPr/>
          <a:lstStyle/>
          <a:p>
            <a:fld id="{F78A3A00-7192-4B35-B4C9-D4F5165C6678}" type="datetimeFigureOut">
              <a:rPr lang="en-GB" smtClean="0"/>
              <a:t>10/10/2016</a:t>
            </a:fld>
            <a:endParaRPr lang="en-GB"/>
          </a:p>
        </p:txBody>
      </p:sp>
      <p:sp>
        <p:nvSpPr>
          <p:cNvPr id="8" name="Straight Connector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va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FB4ADC66-841B-4E8F-95BE-0B310FF4401A}" type="slidenum">
              <a:rPr lang="en-GB" smtClean="0"/>
              <a:t>‹#›</a:t>
            </a:fld>
            <a:endParaRPr lang="en-GB"/>
          </a:p>
        </p:txBody>
      </p:sp>
      <p:sp>
        <p:nvSpPr>
          <p:cNvPr id="2" name="Titl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758952"/>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a:xfrm>
            <a:off x="5791200" y="6409944"/>
            <a:ext cx="3044952" cy="365760"/>
          </a:xfrm>
        </p:spPr>
        <p:txBody>
          <a:bodyPr/>
          <a:lstStyle/>
          <a:p>
            <a:fld id="{F78A3A00-7192-4B35-B4C9-D4F5165C6678}" type="datetimeFigureOut">
              <a:rPr lang="en-GB" smtClean="0"/>
              <a:t>10/10/2016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B4ADC66-841B-4E8F-95BE-0B310FF4401A}" type="slidenum">
              <a:rPr lang="en-GB" smtClean="0"/>
              <a:t>‹#›</a:t>
            </a:fld>
            <a:endParaRPr lang="en-GB"/>
          </a:p>
        </p:txBody>
      </p:sp>
      <p:sp>
        <p:nvSpPr>
          <p:cNvPr id="8" name="Straight Connector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F78A3A00-7192-4B35-B4C9-D4F5165C6678}" type="datetimeFigureOut">
              <a:rPr lang="en-GB" smtClean="0"/>
              <a:t>10/10/2016</a:t>
            </a:fld>
            <a:endParaRPr lang="en-GB"/>
          </a:p>
        </p:txBody>
      </p:sp>
      <p:sp>
        <p:nvSpPr>
          <p:cNvPr id="8" name="Footer Placeholder 7"/>
          <p:cNvSpPr>
            <a:spLocks noGrp="1"/>
          </p:cNvSpPr>
          <p:nvPr>
            <p:ph type="ftr" sz="quarter" idx="11"/>
          </p:nvPr>
        </p:nvSpPr>
        <p:spPr>
          <a:xfrm>
            <a:off x="304800" y="6409944"/>
            <a:ext cx="3581400" cy="365760"/>
          </a:xfrm>
        </p:spPr>
        <p:txBody>
          <a:bodyPr/>
          <a:lstStyle/>
          <a:p>
            <a:endParaRPr lang="en-GB"/>
          </a:p>
        </p:txBody>
      </p:sp>
      <p:sp>
        <p:nvSpPr>
          <p:cNvPr id="15" name="Straight Connector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Content Placeholder 23"/>
          <p:cNvSpPr>
            <a:spLocks noGrp="1"/>
          </p:cNvSpPr>
          <p:nvPr>
            <p:ph sz="quarter" idx="2"/>
          </p:nvPr>
        </p:nvSpPr>
        <p:spPr>
          <a:xfrm>
            <a:off x="301752" y="2471383"/>
            <a:ext cx="4041648" cy="3818404"/>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Content Placeholder 25"/>
          <p:cNvSpPr>
            <a:spLocks noGrp="1"/>
          </p:cNvSpPr>
          <p:nvPr>
            <p:ph sz="quarter" idx="4"/>
          </p:nvPr>
        </p:nvSpPr>
        <p:spPr>
          <a:xfrm>
            <a:off x="4800600" y="2471383"/>
            <a:ext cx="4038600" cy="382219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Ova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Oval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lide Number Placeholder 8"/>
          <p:cNvSpPr>
            <a:spLocks noGrp="1"/>
          </p:cNvSpPr>
          <p:nvPr>
            <p:ph type="sldNum" sz="quarter" idx="12"/>
          </p:nvPr>
        </p:nvSpPr>
        <p:spPr>
          <a:xfrm>
            <a:off x="4343400" y="1042416"/>
            <a:ext cx="457200" cy="441325"/>
          </a:xfrm>
        </p:spPr>
        <p:txBody>
          <a:bodyPr/>
          <a:lstStyle>
            <a:lvl1pPr algn="ctr">
              <a:defRPr/>
            </a:lvl1pPr>
          </a:lstStyle>
          <a:p>
            <a:fld id="{FB4ADC66-841B-4E8F-95BE-0B310FF4401A}" type="slidenum">
              <a:rPr lang="en-GB" smtClean="0"/>
              <a:t>‹#›</a:t>
            </a:fld>
            <a:endParaRPr lang="en-GB"/>
          </a:p>
        </p:txBody>
      </p:sp>
      <p:sp>
        <p:nvSpPr>
          <p:cNvPr id="23" name="Title 22"/>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F78A3A00-7192-4B35-B4C9-D4F5165C6678}" type="datetimeFigureOut">
              <a:rPr lang="en-GB" smtClean="0"/>
              <a:t>10/10/2016</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a:xfrm>
            <a:off x="4343400" y="1036020"/>
            <a:ext cx="457200" cy="441325"/>
          </a:xfrm>
        </p:spPr>
        <p:txBody>
          <a:bodyPr/>
          <a:lstStyle/>
          <a:p>
            <a:fld id="{FB4ADC66-841B-4E8F-95BE-0B310FF4401A}" type="slidenum">
              <a:rPr lang="en-GB" smtClean="0"/>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ctangle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Date Placeholder 1"/>
          <p:cNvSpPr>
            <a:spLocks noGrp="1"/>
          </p:cNvSpPr>
          <p:nvPr>
            <p:ph type="dt" sz="half" idx="10"/>
          </p:nvPr>
        </p:nvSpPr>
        <p:spPr/>
        <p:txBody>
          <a:bodyPr/>
          <a:lstStyle/>
          <a:p>
            <a:fld id="{F78A3A00-7192-4B35-B4C9-D4F5165C6678}" type="datetimeFigureOut">
              <a:rPr lang="en-GB" smtClean="0"/>
              <a:t>10/10/2016</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a:xfrm>
            <a:off x="4267200" y="6324600"/>
            <a:ext cx="609600" cy="441324"/>
          </a:xfrm>
        </p:spPr>
        <p:txBody>
          <a:bodyPr/>
          <a:lstStyle>
            <a:lvl1pPr>
              <a:defRPr>
                <a:solidFill>
                  <a:srgbClr val="FFFFFF"/>
                </a:solidFill>
              </a:defRPr>
            </a:lvl1pPr>
          </a:lstStyle>
          <a:p>
            <a:fld id="{FB4ADC66-841B-4E8F-95BE-0B310FF4401A}" type="slidenum">
              <a:rPr lang="en-GB" smtClean="0"/>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traight Connector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Content Placeholder 19"/>
          <p:cNvSpPr>
            <a:spLocks noGrp="1"/>
          </p:cNvSpPr>
          <p:nvPr>
            <p:ph sz="quarter" idx="1"/>
          </p:nvPr>
        </p:nvSpPr>
        <p:spPr>
          <a:xfrm>
            <a:off x="3124200" y="685800"/>
            <a:ext cx="5638800" cy="5410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Ov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FB4ADC66-841B-4E8F-95BE-0B310FF4401A}" type="slidenum">
              <a:rPr lang="en-GB" smtClean="0"/>
              <a:t>‹#›</a:t>
            </a:fld>
            <a:endParaRPr lang="en-GB"/>
          </a:p>
        </p:txBody>
      </p:sp>
      <p:sp>
        <p:nvSpPr>
          <p:cNvPr id="21" name="Rectangle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p:txBody>
          <a:bodyPr/>
          <a:lstStyle/>
          <a:p>
            <a:fld id="{F78A3A00-7192-4B35-B4C9-D4F5165C6678}" type="datetimeFigureOut">
              <a:rPr lang="en-GB" smtClean="0"/>
              <a:t>10/10/2016</a:t>
            </a:fld>
            <a:endParaRPr lang="en-GB"/>
          </a:p>
        </p:txBody>
      </p:sp>
      <p:sp>
        <p:nvSpPr>
          <p:cNvPr id="6" name="Footer Placeholder 5"/>
          <p:cNvSpPr>
            <a:spLocks noGrp="1"/>
          </p:cNvSpPr>
          <p:nvPr>
            <p:ph type="ftr" sz="quarter" idx="11"/>
          </p:nvPr>
        </p:nvSpPr>
        <p:spPr>
          <a:xfrm>
            <a:off x="301752" y="6410848"/>
            <a:ext cx="3383280" cy="365760"/>
          </a:xfrm>
        </p:spPr>
        <p:txBody>
          <a:bodyPr/>
          <a:lstStyle/>
          <a:p>
            <a:endParaRPr lang="en-GB"/>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va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p>
            <a:fld id="{FB4ADC66-841B-4E8F-95BE-0B310FF4401A}" type="slidenum">
              <a:rPr lang="en-GB" smtClean="0"/>
              <a:t>‹#›</a:t>
            </a:fld>
            <a:endParaRPr lang="en-GB"/>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3000375" y="609600"/>
            <a:ext cx="5867400" cy="4267200"/>
          </a:xfrm>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22" name="Rectangle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a:xfrm>
            <a:off x="5788152" y="6404984"/>
            <a:ext cx="3044952" cy="365760"/>
          </a:xfrm>
        </p:spPr>
        <p:txBody>
          <a:bodyPr/>
          <a:lstStyle/>
          <a:p>
            <a:fld id="{F78A3A00-7192-4B35-B4C9-D4F5165C6678}" type="datetimeFigureOut">
              <a:rPr lang="en-GB" smtClean="0"/>
              <a:t>10/10/2016</a:t>
            </a:fld>
            <a:endParaRPr lang="en-GB"/>
          </a:p>
        </p:txBody>
      </p:sp>
      <p:sp>
        <p:nvSpPr>
          <p:cNvPr id="6" name="Footer Placeholder 5"/>
          <p:cNvSpPr>
            <a:spLocks noGrp="1"/>
          </p:cNvSpPr>
          <p:nvPr>
            <p:ph type="ftr" sz="quarter" idx="11"/>
          </p:nvPr>
        </p:nvSpPr>
        <p:spPr>
          <a:xfrm>
            <a:off x="301752" y="6410848"/>
            <a:ext cx="3584448" cy="365760"/>
          </a:xfrm>
        </p:spPr>
        <p:txBody>
          <a:bodyPr/>
          <a:lstStyle/>
          <a:p>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Date Placeholder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F78A3A00-7192-4B35-B4C9-D4F5165C6678}" type="datetimeFigureOut">
              <a:rPr lang="en-GB" smtClean="0"/>
              <a:t>10/10/2016</a:t>
            </a:fld>
            <a:endParaRPr lang="en-GB"/>
          </a:p>
        </p:txBody>
      </p:sp>
      <p:sp>
        <p:nvSpPr>
          <p:cNvPr id="3" name="Footer Placeholder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en-GB"/>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Straight Connector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Ova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FB4ADC66-841B-4E8F-95BE-0B310FF4401A}" type="slidenum">
              <a:rPr lang="en-GB" smtClean="0"/>
              <a:t>‹#›</a:t>
            </a:fld>
            <a:endParaRPr lang="en-GB"/>
          </a:p>
        </p:txBody>
      </p:sp>
      <p:sp>
        <p:nvSpPr>
          <p:cNvPr id="22" name="Title Placeholder 21"/>
          <p:cNvSpPr>
            <a:spLocks noGrp="1"/>
          </p:cNvSpPr>
          <p:nvPr>
            <p:ph type="title"/>
          </p:nvPr>
        </p:nvSpPr>
        <p:spPr>
          <a:xfrm>
            <a:off x="301752" y="228600"/>
            <a:ext cx="8534400" cy="758952"/>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www.legislation.gov.uk/ukpga/1988/48/contents"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www.prsformusic.com/Pages/default.aspx"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r>
              <a:rPr lang="en-GB" sz="2800" dirty="0" smtClean="0"/>
              <a:t>Learning Aim A:</a:t>
            </a:r>
          </a:p>
          <a:p>
            <a:r>
              <a:rPr lang="en-GB" sz="2000" dirty="0" smtClean="0"/>
              <a:t>Understand different types of organisations that make up the music industry</a:t>
            </a:r>
            <a:endParaRPr lang="en-GB" sz="2000" dirty="0"/>
          </a:p>
        </p:txBody>
      </p:sp>
      <p:sp>
        <p:nvSpPr>
          <p:cNvPr id="2" name="Title 1"/>
          <p:cNvSpPr>
            <a:spLocks noGrp="1"/>
          </p:cNvSpPr>
          <p:nvPr>
            <p:ph type="ctrTitle"/>
          </p:nvPr>
        </p:nvSpPr>
        <p:spPr/>
        <p:txBody>
          <a:bodyPr>
            <a:noAutofit/>
          </a:bodyPr>
          <a:lstStyle/>
          <a:p>
            <a:r>
              <a:rPr lang="en-GB" sz="4800" dirty="0" smtClean="0"/>
              <a:t>Unit 1: The Music Industry (External Exam)</a:t>
            </a:r>
            <a:endParaRPr lang="en-GB" sz="4800" dirty="0"/>
          </a:p>
        </p:txBody>
      </p:sp>
      <p:sp>
        <p:nvSpPr>
          <p:cNvPr id="4" name="TextBox 3"/>
          <p:cNvSpPr txBox="1"/>
          <p:nvPr/>
        </p:nvSpPr>
        <p:spPr>
          <a:xfrm>
            <a:off x="1115616" y="5085184"/>
            <a:ext cx="6984776" cy="369332"/>
          </a:xfrm>
          <a:prstGeom prst="rect">
            <a:avLst/>
          </a:prstGeom>
          <a:noFill/>
        </p:spPr>
        <p:txBody>
          <a:bodyPr wrap="square" rtlCol="0">
            <a:spAutoFit/>
          </a:bodyPr>
          <a:lstStyle/>
          <a:p>
            <a:pPr algn="ctr"/>
            <a:r>
              <a:rPr lang="en-GB" dirty="0" smtClean="0"/>
              <a:t>Lesson 4:  Service Companies and Agencies </a:t>
            </a:r>
            <a:r>
              <a:rPr lang="en-GB" dirty="0" smtClean="0"/>
              <a:t>(11</a:t>
            </a:r>
            <a:r>
              <a:rPr lang="en-GB" baseline="30000" dirty="0" smtClean="0"/>
              <a:t>th</a:t>
            </a:r>
            <a:r>
              <a:rPr lang="en-GB" dirty="0" smtClean="0"/>
              <a:t> October 2016)</a:t>
            </a:r>
            <a:endParaRPr lang="en-GB" dirty="0"/>
          </a:p>
        </p:txBody>
      </p:sp>
    </p:spTree>
    <p:extLst>
      <p:ext uri="{BB962C8B-B14F-4D97-AF65-F5344CB8AC3E}">
        <p14:creationId xmlns:p14="http://schemas.microsoft.com/office/powerpoint/2010/main" val="51114481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Royalty Collection Agencies</a:t>
            </a:r>
          </a:p>
        </p:txBody>
      </p:sp>
      <p:sp>
        <p:nvSpPr>
          <p:cNvPr id="3" name="Content Placeholder 2"/>
          <p:cNvSpPr>
            <a:spLocks noGrp="1"/>
          </p:cNvSpPr>
          <p:nvPr>
            <p:ph sz="quarter" idx="1"/>
          </p:nvPr>
        </p:nvSpPr>
        <p:spPr/>
        <p:txBody>
          <a:bodyPr>
            <a:normAutofit fontScale="85000" lnSpcReduction="10000"/>
          </a:bodyPr>
          <a:lstStyle/>
          <a:p>
            <a:pPr marL="0" indent="0">
              <a:buNone/>
            </a:pPr>
            <a:r>
              <a:rPr lang="en-GB" dirty="0" smtClean="0">
                <a:latin typeface="Comic Sans MS" panose="030F0702030302020204" pitchFamily="66" charset="0"/>
              </a:rPr>
              <a:t>What happens if an organisation does not apply/buy a license?</a:t>
            </a:r>
          </a:p>
          <a:p>
            <a:pPr marL="0" indent="0">
              <a:buNone/>
            </a:pPr>
            <a:endParaRPr lang="en-GB" dirty="0" smtClean="0">
              <a:latin typeface="Comic Sans MS" panose="030F0702030302020204" pitchFamily="66" charset="0"/>
            </a:endParaRPr>
          </a:p>
          <a:p>
            <a:r>
              <a:rPr lang="en-GB" i="1" dirty="0"/>
              <a:t>PRS for Music</a:t>
            </a:r>
            <a:r>
              <a:rPr lang="en-GB" dirty="0"/>
              <a:t> </a:t>
            </a:r>
            <a:r>
              <a:rPr lang="en-GB" dirty="0" smtClean="0"/>
              <a:t>take reasonable </a:t>
            </a:r>
            <a:r>
              <a:rPr lang="en-GB" dirty="0"/>
              <a:t>steps to ensure those playing copyright music in public are made aware of the need for a licence.</a:t>
            </a:r>
          </a:p>
          <a:p>
            <a:r>
              <a:rPr lang="en-GB" dirty="0" smtClean="0"/>
              <a:t>Representatives visit </a:t>
            </a:r>
            <a:r>
              <a:rPr lang="en-GB" dirty="0"/>
              <a:t>public premises to assess potential licensing requirements and </a:t>
            </a:r>
            <a:r>
              <a:rPr lang="en-GB" dirty="0" smtClean="0"/>
              <a:t>regularly </a:t>
            </a:r>
            <a:r>
              <a:rPr lang="en-GB" dirty="0"/>
              <a:t>contact businesses to help ensure they are not infringing copyright.</a:t>
            </a:r>
          </a:p>
          <a:p>
            <a:r>
              <a:rPr lang="en-GB" dirty="0"/>
              <a:t>Failure to obtain a licence for the use of music in public may result in civil action </a:t>
            </a:r>
            <a:r>
              <a:rPr lang="en-GB" dirty="0" smtClean="0"/>
              <a:t>for copyright </a:t>
            </a:r>
            <a:r>
              <a:rPr lang="en-GB" dirty="0"/>
              <a:t>infringement and </a:t>
            </a:r>
            <a:r>
              <a:rPr lang="en-GB" dirty="0" smtClean="0"/>
              <a:t>the organisation may </a:t>
            </a:r>
            <a:r>
              <a:rPr lang="en-GB" dirty="0"/>
              <a:t>be liable to pay damages and costs.</a:t>
            </a:r>
          </a:p>
          <a:p>
            <a:pPr marL="0" indent="0">
              <a:buNone/>
            </a:pPr>
            <a:endParaRPr lang="en-GB" dirty="0">
              <a:latin typeface="Comic Sans MS" panose="030F0702030302020204" pitchFamily="66" charset="0"/>
            </a:endParaRPr>
          </a:p>
        </p:txBody>
      </p:sp>
    </p:spTree>
    <p:extLst>
      <p:ext uri="{BB962C8B-B14F-4D97-AF65-F5344CB8AC3E}">
        <p14:creationId xmlns:p14="http://schemas.microsoft.com/office/powerpoint/2010/main" val="210092007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Royalty Collection Agencies</a:t>
            </a:r>
          </a:p>
        </p:txBody>
      </p:sp>
      <p:sp>
        <p:nvSpPr>
          <p:cNvPr id="3" name="Content Placeholder 2"/>
          <p:cNvSpPr>
            <a:spLocks noGrp="1"/>
          </p:cNvSpPr>
          <p:nvPr>
            <p:ph sz="quarter" idx="1"/>
          </p:nvPr>
        </p:nvSpPr>
        <p:spPr/>
        <p:txBody>
          <a:bodyPr>
            <a:normAutofit fontScale="92500"/>
          </a:bodyPr>
          <a:lstStyle/>
          <a:p>
            <a:pPr marL="0" indent="0">
              <a:buNone/>
            </a:pPr>
            <a:r>
              <a:rPr lang="en-GB" smtClean="0">
                <a:hlinkClick r:id="rId2"/>
              </a:rPr>
              <a:t>Copyright</a:t>
            </a:r>
            <a:r>
              <a:rPr lang="en-GB" dirty="0" smtClean="0">
                <a:hlinkClick r:id="rId2"/>
              </a:rPr>
              <a:t>, Design and Patents Act 1988</a:t>
            </a:r>
            <a:endParaRPr lang="en-GB" dirty="0" smtClean="0"/>
          </a:p>
          <a:p>
            <a:pPr marL="0" indent="0">
              <a:buNone/>
            </a:pPr>
            <a:endParaRPr lang="en-GB" sz="1900" dirty="0"/>
          </a:p>
          <a:p>
            <a:pPr marL="0" indent="0">
              <a:buNone/>
            </a:pPr>
            <a:r>
              <a:rPr lang="en-GB" dirty="0" smtClean="0"/>
              <a:t>This Act was passed as law.  This allows the PRS/PPL/MCPS to take action against anyone found to be playing/reproducing music without the correct license.</a:t>
            </a:r>
          </a:p>
          <a:p>
            <a:pPr marL="0" indent="0">
              <a:buNone/>
            </a:pPr>
            <a:endParaRPr lang="en-GB" dirty="0" smtClean="0"/>
          </a:p>
          <a:p>
            <a:pPr marL="0" indent="0">
              <a:buNone/>
            </a:pPr>
            <a:r>
              <a:rPr lang="en-GB" dirty="0" smtClean="0"/>
              <a:t>Action can include:</a:t>
            </a:r>
          </a:p>
          <a:p>
            <a:r>
              <a:rPr lang="en-GB" dirty="0" smtClean="0"/>
              <a:t>Seizing equipment</a:t>
            </a:r>
          </a:p>
          <a:p>
            <a:r>
              <a:rPr lang="en-GB" dirty="0" smtClean="0"/>
              <a:t>Fine</a:t>
            </a:r>
          </a:p>
          <a:p>
            <a:r>
              <a:rPr lang="en-GB" dirty="0" smtClean="0"/>
              <a:t>Being taken to court</a:t>
            </a:r>
            <a:endParaRPr lang="en-GB" dirty="0"/>
          </a:p>
        </p:txBody>
      </p:sp>
    </p:spTree>
    <p:extLst>
      <p:ext uri="{BB962C8B-B14F-4D97-AF65-F5344CB8AC3E}">
        <p14:creationId xmlns:p14="http://schemas.microsoft.com/office/powerpoint/2010/main" val="336061377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Artists’ Representation</a:t>
            </a:r>
            <a:endParaRPr lang="en-GB" dirty="0"/>
          </a:p>
        </p:txBody>
      </p:sp>
      <p:sp>
        <p:nvSpPr>
          <p:cNvPr id="3" name="Content Placeholder 2"/>
          <p:cNvSpPr>
            <a:spLocks noGrp="1"/>
          </p:cNvSpPr>
          <p:nvPr>
            <p:ph sz="quarter" idx="1"/>
          </p:nvPr>
        </p:nvSpPr>
        <p:spPr/>
        <p:txBody>
          <a:bodyPr/>
          <a:lstStyle/>
          <a:p>
            <a:pPr marL="0" indent="0">
              <a:buNone/>
            </a:pPr>
            <a:r>
              <a:rPr lang="en-GB" dirty="0" err="1" smtClean="0"/>
              <a:t>Eg</a:t>
            </a:r>
            <a:endParaRPr lang="en-GB" dirty="0" smtClean="0"/>
          </a:p>
          <a:p>
            <a:r>
              <a:rPr lang="en-GB" dirty="0" smtClean="0">
                <a:solidFill>
                  <a:srgbClr val="7030A0"/>
                </a:solidFill>
              </a:rPr>
              <a:t>Management</a:t>
            </a:r>
          </a:p>
          <a:p>
            <a:r>
              <a:rPr lang="en-GB" dirty="0" smtClean="0">
                <a:solidFill>
                  <a:srgbClr val="00B050"/>
                </a:solidFill>
              </a:rPr>
              <a:t>Public Relations (PR)</a:t>
            </a:r>
          </a:p>
          <a:p>
            <a:r>
              <a:rPr lang="en-GB" dirty="0" smtClean="0">
                <a:solidFill>
                  <a:schemeClr val="accent6">
                    <a:lumMod val="75000"/>
                  </a:schemeClr>
                </a:solidFill>
              </a:rPr>
              <a:t>Agents</a:t>
            </a:r>
          </a:p>
          <a:p>
            <a:r>
              <a:rPr lang="en-GB" dirty="0" smtClean="0">
                <a:solidFill>
                  <a:schemeClr val="accent1">
                    <a:lumMod val="75000"/>
                  </a:schemeClr>
                </a:solidFill>
              </a:rPr>
              <a:t>Stylists</a:t>
            </a:r>
          </a:p>
          <a:p>
            <a:endParaRPr lang="en-GB" dirty="0">
              <a:solidFill>
                <a:srgbClr val="7030A0"/>
              </a:solidFill>
            </a:endParaRPr>
          </a:p>
        </p:txBody>
      </p:sp>
    </p:spTree>
    <p:extLst>
      <p:ext uri="{BB962C8B-B14F-4D97-AF65-F5344CB8AC3E}">
        <p14:creationId xmlns:p14="http://schemas.microsoft.com/office/powerpoint/2010/main" val="336943587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Artists’ Representation</a:t>
            </a:r>
            <a:endParaRPr lang="en-GB" dirty="0"/>
          </a:p>
        </p:txBody>
      </p:sp>
      <p:sp>
        <p:nvSpPr>
          <p:cNvPr id="3" name="Content Placeholder 2"/>
          <p:cNvSpPr>
            <a:spLocks noGrp="1"/>
          </p:cNvSpPr>
          <p:nvPr>
            <p:ph sz="quarter" idx="1"/>
          </p:nvPr>
        </p:nvSpPr>
        <p:spPr/>
        <p:txBody>
          <a:bodyPr>
            <a:normAutofit fontScale="70000" lnSpcReduction="20000"/>
          </a:bodyPr>
          <a:lstStyle/>
          <a:p>
            <a:pPr marL="0" indent="0">
              <a:buNone/>
            </a:pPr>
            <a:r>
              <a:rPr lang="en-GB" sz="4300" b="1" u="sng" dirty="0" smtClean="0">
                <a:solidFill>
                  <a:srgbClr val="7030A0"/>
                </a:solidFill>
              </a:rPr>
              <a:t>Management</a:t>
            </a:r>
          </a:p>
          <a:p>
            <a:r>
              <a:rPr lang="en-GB" dirty="0" smtClean="0">
                <a:solidFill>
                  <a:srgbClr val="7030A0"/>
                </a:solidFill>
              </a:rPr>
              <a:t>The band/artist management need to know their “stuff” about music and genres and have lots of contacts in the industry.  Networking skills.</a:t>
            </a:r>
          </a:p>
          <a:p>
            <a:r>
              <a:rPr lang="en-GB" dirty="0" smtClean="0">
                <a:solidFill>
                  <a:srgbClr val="7030A0"/>
                </a:solidFill>
              </a:rPr>
              <a:t>They deal with the band members/artist’s needs, this can include motivating them to do tasks (gigs/interviews </a:t>
            </a:r>
            <a:r>
              <a:rPr lang="en-GB" dirty="0" err="1" smtClean="0">
                <a:solidFill>
                  <a:srgbClr val="7030A0"/>
                </a:solidFill>
              </a:rPr>
              <a:t>etc</a:t>
            </a:r>
            <a:r>
              <a:rPr lang="en-GB" dirty="0" smtClean="0">
                <a:solidFill>
                  <a:srgbClr val="7030A0"/>
                </a:solidFill>
              </a:rPr>
              <a:t>). Interpersonal skills.</a:t>
            </a:r>
          </a:p>
          <a:p>
            <a:r>
              <a:rPr lang="en-GB" dirty="0" smtClean="0">
                <a:solidFill>
                  <a:srgbClr val="7030A0"/>
                </a:solidFill>
              </a:rPr>
              <a:t>They are the people who hold the authority for the band/artist’s music and negotiate contracts.</a:t>
            </a:r>
          </a:p>
          <a:p>
            <a:r>
              <a:rPr lang="en-GB" dirty="0" smtClean="0">
                <a:solidFill>
                  <a:srgbClr val="7030A0"/>
                </a:solidFill>
              </a:rPr>
              <a:t>They earn their money by getting a % of the profits, so they need to have a good “business-head”.</a:t>
            </a:r>
          </a:p>
          <a:p>
            <a:r>
              <a:rPr lang="en-GB" dirty="0" err="1" smtClean="0">
                <a:solidFill>
                  <a:srgbClr val="7030A0"/>
                </a:solidFill>
              </a:rPr>
              <a:t>Eg</a:t>
            </a:r>
            <a:endParaRPr lang="en-GB" dirty="0" smtClean="0">
              <a:solidFill>
                <a:srgbClr val="7030A0"/>
              </a:solidFill>
            </a:endParaRPr>
          </a:p>
          <a:p>
            <a:pPr marL="0" indent="0">
              <a:buNone/>
            </a:pPr>
            <a:r>
              <a:rPr lang="en-GB" dirty="0" smtClean="0">
                <a:solidFill>
                  <a:srgbClr val="7030A0"/>
                </a:solidFill>
              </a:rPr>
              <a:t>Crown Music Management (Jessie J)</a:t>
            </a:r>
          </a:p>
          <a:p>
            <a:pPr marL="0" indent="0">
              <a:buNone/>
            </a:pPr>
            <a:r>
              <a:rPr lang="en-GB" dirty="0" smtClean="0">
                <a:solidFill>
                  <a:srgbClr val="7030A0"/>
                </a:solidFill>
              </a:rPr>
              <a:t>September Management (Adele)</a:t>
            </a:r>
          </a:p>
          <a:p>
            <a:pPr marL="0" indent="0">
              <a:buNone/>
            </a:pPr>
            <a:r>
              <a:rPr lang="en-GB" dirty="0" smtClean="0">
                <a:solidFill>
                  <a:srgbClr val="7030A0"/>
                </a:solidFill>
              </a:rPr>
              <a:t>The Creed Company (Bruno Mars)</a:t>
            </a:r>
          </a:p>
          <a:p>
            <a:pPr marL="0" indent="0">
              <a:buNone/>
            </a:pPr>
            <a:r>
              <a:rPr lang="en-GB" dirty="0" smtClean="0">
                <a:solidFill>
                  <a:srgbClr val="7030A0"/>
                </a:solidFill>
              </a:rPr>
              <a:t>13 Management (Taylor Swift)</a:t>
            </a:r>
          </a:p>
          <a:p>
            <a:pPr marL="0" indent="0">
              <a:buNone/>
            </a:pPr>
            <a:r>
              <a:rPr lang="en-GB" dirty="0" smtClean="0">
                <a:solidFill>
                  <a:srgbClr val="7030A0"/>
                </a:solidFill>
              </a:rPr>
              <a:t>Modest Management (One Direction)</a:t>
            </a:r>
          </a:p>
        </p:txBody>
      </p:sp>
    </p:spTree>
    <p:extLst>
      <p:ext uri="{BB962C8B-B14F-4D97-AF65-F5344CB8AC3E}">
        <p14:creationId xmlns:p14="http://schemas.microsoft.com/office/powerpoint/2010/main" val="153583624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Artists’ Representation</a:t>
            </a:r>
            <a:endParaRPr lang="en-GB" dirty="0"/>
          </a:p>
        </p:txBody>
      </p:sp>
      <p:sp>
        <p:nvSpPr>
          <p:cNvPr id="3" name="Content Placeholder 2"/>
          <p:cNvSpPr>
            <a:spLocks noGrp="1"/>
          </p:cNvSpPr>
          <p:nvPr>
            <p:ph sz="quarter" idx="1"/>
          </p:nvPr>
        </p:nvSpPr>
        <p:spPr/>
        <p:txBody>
          <a:bodyPr>
            <a:normAutofit fontScale="92500" lnSpcReduction="10000"/>
          </a:bodyPr>
          <a:lstStyle/>
          <a:p>
            <a:pPr marL="0" indent="0">
              <a:buNone/>
            </a:pPr>
            <a:r>
              <a:rPr lang="en-GB" sz="4300" b="1" u="sng" dirty="0" smtClean="0">
                <a:solidFill>
                  <a:srgbClr val="00B050"/>
                </a:solidFill>
              </a:rPr>
              <a:t>PR</a:t>
            </a:r>
          </a:p>
          <a:p>
            <a:r>
              <a:rPr lang="en-GB" sz="2400" dirty="0" smtClean="0">
                <a:solidFill>
                  <a:srgbClr val="00B050"/>
                </a:solidFill>
              </a:rPr>
              <a:t>They are the middle-man between the artist and the media.</a:t>
            </a:r>
          </a:p>
          <a:p>
            <a:r>
              <a:rPr lang="en-GB" sz="2400" dirty="0" smtClean="0">
                <a:solidFill>
                  <a:srgbClr val="00B050"/>
                </a:solidFill>
              </a:rPr>
              <a:t>They create a “public image” for the band/artist</a:t>
            </a:r>
          </a:p>
          <a:p>
            <a:r>
              <a:rPr lang="en-GB" sz="2400" dirty="0" smtClean="0">
                <a:solidFill>
                  <a:srgbClr val="00B050"/>
                </a:solidFill>
              </a:rPr>
              <a:t>They deal with media coverage and press releases – info about singles/albums to be released, upcoming tours</a:t>
            </a:r>
          </a:p>
          <a:p>
            <a:r>
              <a:rPr lang="en-GB" sz="2400" dirty="0" smtClean="0">
                <a:solidFill>
                  <a:srgbClr val="00B050"/>
                </a:solidFill>
              </a:rPr>
              <a:t>Creative language skills, write reviews on live events</a:t>
            </a:r>
          </a:p>
          <a:p>
            <a:r>
              <a:rPr lang="en-GB" sz="2400" dirty="0" smtClean="0">
                <a:solidFill>
                  <a:srgbClr val="00B050"/>
                </a:solidFill>
              </a:rPr>
              <a:t>Good links with media/journalists</a:t>
            </a:r>
          </a:p>
          <a:p>
            <a:r>
              <a:rPr lang="en-GB" sz="2400" dirty="0" err="1" smtClean="0">
                <a:solidFill>
                  <a:srgbClr val="00B050"/>
                </a:solidFill>
              </a:rPr>
              <a:t>Eg</a:t>
            </a:r>
            <a:r>
              <a:rPr lang="en-GB" sz="2400" dirty="0" smtClean="0">
                <a:solidFill>
                  <a:srgbClr val="00B050"/>
                </a:solidFill>
              </a:rPr>
              <a:t> </a:t>
            </a:r>
          </a:p>
          <a:p>
            <a:pPr marL="0" indent="0">
              <a:buNone/>
            </a:pPr>
            <a:r>
              <a:rPr lang="en-GB" sz="2400" dirty="0" smtClean="0">
                <a:solidFill>
                  <a:srgbClr val="00B050"/>
                </a:solidFill>
              </a:rPr>
              <a:t>Bob Jones (PR for Michael Jackson)</a:t>
            </a:r>
          </a:p>
          <a:p>
            <a:pPr marL="0" indent="0">
              <a:buNone/>
            </a:pPr>
            <a:r>
              <a:rPr lang="en-GB" sz="2400" dirty="0" smtClean="0">
                <a:solidFill>
                  <a:srgbClr val="00B050"/>
                </a:solidFill>
              </a:rPr>
              <a:t>Purple (PR  company for many including: Adele, </a:t>
            </a:r>
            <a:r>
              <a:rPr lang="en-GB" sz="2400" dirty="0" err="1" smtClean="0">
                <a:solidFill>
                  <a:srgbClr val="00B050"/>
                </a:solidFill>
              </a:rPr>
              <a:t>Beyonce</a:t>
            </a:r>
            <a:r>
              <a:rPr lang="en-GB" sz="2400" dirty="0" smtClean="0">
                <a:solidFill>
                  <a:srgbClr val="00B050"/>
                </a:solidFill>
              </a:rPr>
              <a:t>, </a:t>
            </a:r>
            <a:r>
              <a:rPr lang="en-GB" sz="2400" dirty="0" err="1" smtClean="0">
                <a:solidFill>
                  <a:srgbClr val="00B050"/>
                </a:solidFill>
              </a:rPr>
              <a:t>Courteeners</a:t>
            </a:r>
            <a:r>
              <a:rPr lang="en-GB" sz="2400" dirty="0" smtClean="0">
                <a:solidFill>
                  <a:srgbClr val="00B050"/>
                </a:solidFill>
              </a:rPr>
              <a:t>, </a:t>
            </a:r>
            <a:r>
              <a:rPr lang="en-GB" sz="2400" dirty="0" err="1" smtClean="0">
                <a:solidFill>
                  <a:srgbClr val="00B050"/>
                </a:solidFill>
              </a:rPr>
              <a:t>Dizzee</a:t>
            </a:r>
            <a:r>
              <a:rPr lang="en-GB" sz="2400" dirty="0" smtClean="0">
                <a:solidFill>
                  <a:srgbClr val="00B050"/>
                </a:solidFill>
              </a:rPr>
              <a:t> Rascal, Jessie J, Sophie Ellis-</a:t>
            </a:r>
            <a:r>
              <a:rPr lang="en-GB" sz="2400" dirty="0" err="1" smtClean="0">
                <a:solidFill>
                  <a:srgbClr val="00B050"/>
                </a:solidFill>
              </a:rPr>
              <a:t>Bextor</a:t>
            </a:r>
            <a:r>
              <a:rPr lang="en-GB" sz="2400" dirty="0" smtClean="0">
                <a:solidFill>
                  <a:srgbClr val="00B050"/>
                </a:solidFill>
              </a:rPr>
              <a:t>, Will Young)</a:t>
            </a:r>
          </a:p>
        </p:txBody>
      </p:sp>
    </p:spTree>
    <p:extLst>
      <p:ext uri="{BB962C8B-B14F-4D97-AF65-F5344CB8AC3E}">
        <p14:creationId xmlns:p14="http://schemas.microsoft.com/office/powerpoint/2010/main" val="368342474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Artists’ Representation</a:t>
            </a:r>
            <a:endParaRPr lang="en-GB" dirty="0"/>
          </a:p>
        </p:txBody>
      </p:sp>
      <p:sp>
        <p:nvSpPr>
          <p:cNvPr id="3" name="Content Placeholder 2"/>
          <p:cNvSpPr>
            <a:spLocks noGrp="1"/>
          </p:cNvSpPr>
          <p:nvPr>
            <p:ph sz="quarter" idx="1"/>
          </p:nvPr>
        </p:nvSpPr>
        <p:spPr/>
        <p:txBody>
          <a:bodyPr>
            <a:normAutofit fontScale="92500" lnSpcReduction="10000"/>
          </a:bodyPr>
          <a:lstStyle/>
          <a:p>
            <a:pPr marL="0" indent="0">
              <a:buNone/>
            </a:pPr>
            <a:r>
              <a:rPr lang="en-GB" sz="4300" b="1" u="sng" dirty="0" smtClean="0">
                <a:solidFill>
                  <a:schemeClr val="accent6">
                    <a:lumMod val="75000"/>
                  </a:schemeClr>
                </a:solidFill>
              </a:rPr>
              <a:t>Agents</a:t>
            </a:r>
          </a:p>
          <a:p>
            <a:r>
              <a:rPr lang="en-GB" sz="2400" dirty="0" smtClean="0">
                <a:solidFill>
                  <a:schemeClr val="accent6">
                    <a:lumMod val="75000"/>
                  </a:schemeClr>
                </a:solidFill>
              </a:rPr>
              <a:t>They book shows/tours and make sure everything runs smoothly </a:t>
            </a:r>
            <a:r>
              <a:rPr lang="en-GB" sz="2400" dirty="0" err="1" smtClean="0">
                <a:solidFill>
                  <a:schemeClr val="accent6">
                    <a:lumMod val="75000"/>
                  </a:schemeClr>
                </a:solidFill>
              </a:rPr>
              <a:t>eg</a:t>
            </a:r>
            <a:r>
              <a:rPr lang="en-GB" sz="2400" dirty="0" smtClean="0">
                <a:solidFill>
                  <a:schemeClr val="accent6">
                    <a:lumMod val="75000"/>
                  </a:schemeClr>
                </a:solidFill>
              </a:rPr>
              <a:t> transport, accommodation, dressing room, equipment, sound checks </a:t>
            </a:r>
            <a:r>
              <a:rPr lang="en-GB" sz="2400" dirty="0" err="1" smtClean="0">
                <a:solidFill>
                  <a:schemeClr val="accent6">
                    <a:lumMod val="75000"/>
                  </a:schemeClr>
                </a:solidFill>
              </a:rPr>
              <a:t>etc</a:t>
            </a:r>
            <a:endParaRPr lang="en-GB" sz="2400" dirty="0" smtClean="0">
              <a:solidFill>
                <a:schemeClr val="accent6">
                  <a:lumMod val="75000"/>
                </a:schemeClr>
              </a:solidFill>
            </a:endParaRPr>
          </a:p>
          <a:p>
            <a:r>
              <a:rPr lang="en-GB" sz="2400" dirty="0" smtClean="0">
                <a:solidFill>
                  <a:schemeClr val="accent6">
                    <a:lumMod val="75000"/>
                  </a:schemeClr>
                </a:solidFill>
              </a:rPr>
              <a:t>Work closely with promoters</a:t>
            </a:r>
          </a:p>
          <a:p>
            <a:r>
              <a:rPr lang="en-GB" sz="2400" dirty="0" smtClean="0">
                <a:solidFill>
                  <a:schemeClr val="accent6">
                    <a:lumMod val="75000"/>
                  </a:schemeClr>
                </a:solidFill>
              </a:rPr>
              <a:t>They negotiate contracts for live performances</a:t>
            </a:r>
          </a:p>
          <a:p>
            <a:r>
              <a:rPr lang="en-GB" sz="2400" dirty="0" smtClean="0">
                <a:solidFill>
                  <a:schemeClr val="accent6">
                    <a:lumMod val="75000"/>
                  </a:schemeClr>
                </a:solidFill>
              </a:rPr>
              <a:t>They deal with all the needs for the band/artist back stage </a:t>
            </a:r>
            <a:r>
              <a:rPr lang="en-GB" sz="2400" dirty="0" err="1" smtClean="0">
                <a:solidFill>
                  <a:schemeClr val="accent6">
                    <a:lumMod val="75000"/>
                  </a:schemeClr>
                </a:solidFill>
              </a:rPr>
              <a:t>eg</a:t>
            </a:r>
            <a:r>
              <a:rPr lang="en-GB" sz="2400" dirty="0" smtClean="0">
                <a:solidFill>
                  <a:schemeClr val="accent6">
                    <a:lumMod val="75000"/>
                  </a:schemeClr>
                </a:solidFill>
              </a:rPr>
              <a:t> only red M&amp;Ms, red roses </a:t>
            </a:r>
            <a:r>
              <a:rPr lang="en-GB" sz="2400" dirty="0" err="1" smtClean="0">
                <a:solidFill>
                  <a:schemeClr val="accent6">
                    <a:lumMod val="75000"/>
                  </a:schemeClr>
                </a:solidFill>
              </a:rPr>
              <a:t>etc</a:t>
            </a:r>
            <a:endParaRPr lang="en-GB" sz="2400" dirty="0" smtClean="0">
              <a:solidFill>
                <a:schemeClr val="accent6">
                  <a:lumMod val="75000"/>
                </a:schemeClr>
              </a:solidFill>
            </a:endParaRPr>
          </a:p>
          <a:p>
            <a:r>
              <a:rPr lang="en-GB" sz="2400" dirty="0" err="1" smtClean="0">
                <a:solidFill>
                  <a:schemeClr val="accent6">
                    <a:lumMod val="75000"/>
                  </a:schemeClr>
                </a:solidFill>
              </a:rPr>
              <a:t>Eg</a:t>
            </a:r>
            <a:r>
              <a:rPr lang="en-GB" sz="2400" dirty="0" smtClean="0">
                <a:solidFill>
                  <a:schemeClr val="accent6">
                    <a:lumMod val="75000"/>
                  </a:schemeClr>
                </a:solidFill>
              </a:rPr>
              <a:t> </a:t>
            </a:r>
          </a:p>
          <a:p>
            <a:pPr marL="0" indent="0">
              <a:buNone/>
            </a:pPr>
            <a:r>
              <a:rPr lang="en-GB" sz="2400" dirty="0" err="1" smtClean="0">
                <a:solidFill>
                  <a:schemeClr val="accent6">
                    <a:lumMod val="75000"/>
                  </a:schemeClr>
                </a:solidFill>
              </a:rPr>
              <a:t>Syco</a:t>
            </a:r>
            <a:r>
              <a:rPr lang="en-GB" sz="2400" dirty="0" smtClean="0">
                <a:solidFill>
                  <a:schemeClr val="accent6">
                    <a:lumMod val="75000"/>
                  </a:schemeClr>
                </a:solidFill>
              </a:rPr>
              <a:t> (One Direction, Il </a:t>
            </a:r>
            <a:r>
              <a:rPr lang="en-GB" sz="2400" dirty="0" err="1" smtClean="0">
                <a:solidFill>
                  <a:schemeClr val="accent6">
                    <a:lumMod val="75000"/>
                  </a:schemeClr>
                </a:solidFill>
              </a:rPr>
              <a:t>Divo</a:t>
            </a:r>
            <a:r>
              <a:rPr lang="en-GB" sz="2400" dirty="0" smtClean="0">
                <a:solidFill>
                  <a:schemeClr val="accent6">
                    <a:lumMod val="75000"/>
                  </a:schemeClr>
                </a:solidFill>
              </a:rPr>
              <a:t>, Susan Boyle, Leona Lewis)</a:t>
            </a:r>
          </a:p>
          <a:p>
            <a:pPr marL="0" indent="0">
              <a:buNone/>
            </a:pPr>
            <a:r>
              <a:rPr lang="en-GB" sz="2400" dirty="0" smtClean="0">
                <a:solidFill>
                  <a:schemeClr val="accent6">
                    <a:lumMod val="75000"/>
                  </a:schemeClr>
                </a:solidFill>
              </a:rPr>
              <a:t>ITB – International Talent Booking (</a:t>
            </a:r>
            <a:r>
              <a:rPr lang="en-GB" sz="2400" dirty="0" err="1" smtClean="0">
                <a:solidFill>
                  <a:schemeClr val="accent6">
                    <a:lumMod val="75000"/>
                  </a:schemeClr>
                </a:solidFill>
              </a:rPr>
              <a:t>Courteeners</a:t>
            </a:r>
            <a:r>
              <a:rPr lang="en-GB" sz="2400" dirty="0" smtClean="0">
                <a:solidFill>
                  <a:schemeClr val="accent6">
                    <a:lumMod val="75000"/>
                  </a:schemeClr>
                </a:solidFill>
              </a:rPr>
              <a:t>, Adele, Mumford &amp; Sons, Aerosmith, UB40)</a:t>
            </a:r>
          </a:p>
        </p:txBody>
      </p:sp>
    </p:spTree>
    <p:extLst>
      <p:ext uri="{BB962C8B-B14F-4D97-AF65-F5344CB8AC3E}">
        <p14:creationId xmlns:p14="http://schemas.microsoft.com/office/powerpoint/2010/main" val="288711024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Artists’ Representation</a:t>
            </a:r>
            <a:endParaRPr lang="en-GB" dirty="0"/>
          </a:p>
        </p:txBody>
      </p:sp>
      <p:sp>
        <p:nvSpPr>
          <p:cNvPr id="3" name="Content Placeholder 2"/>
          <p:cNvSpPr>
            <a:spLocks noGrp="1"/>
          </p:cNvSpPr>
          <p:nvPr>
            <p:ph sz="quarter" idx="1"/>
          </p:nvPr>
        </p:nvSpPr>
        <p:spPr/>
        <p:txBody>
          <a:bodyPr>
            <a:normAutofit fontScale="85000" lnSpcReduction="10000"/>
          </a:bodyPr>
          <a:lstStyle/>
          <a:p>
            <a:pPr marL="0" indent="0">
              <a:buNone/>
            </a:pPr>
            <a:r>
              <a:rPr lang="en-GB" sz="4300" b="1" u="sng" dirty="0" smtClean="0">
                <a:solidFill>
                  <a:schemeClr val="accent1">
                    <a:lumMod val="75000"/>
                  </a:schemeClr>
                </a:solidFill>
              </a:rPr>
              <a:t>Stylists</a:t>
            </a:r>
          </a:p>
          <a:p>
            <a:r>
              <a:rPr lang="en-GB" sz="2400" dirty="0" smtClean="0">
                <a:solidFill>
                  <a:schemeClr val="accent1">
                    <a:lumMod val="75000"/>
                  </a:schemeClr>
                </a:solidFill>
              </a:rPr>
              <a:t>They work closely with the PR to create the image for the band/artist</a:t>
            </a:r>
          </a:p>
          <a:p>
            <a:r>
              <a:rPr lang="en-GB" sz="2400" dirty="0" smtClean="0">
                <a:solidFill>
                  <a:schemeClr val="accent1">
                    <a:lumMod val="75000"/>
                  </a:schemeClr>
                </a:solidFill>
              </a:rPr>
              <a:t>They work closely with the management/agents to organise costumes for shows and tours/videos </a:t>
            </a:r>
            <a:r>
              <a:rPr lang="en-GB" sz="2400" dirty="0" err="1" smtClean="0">
                <a:solidFill>
                  <a:schemeClr val="accent1">
                    <a:lumMod val="75000"/>
                  </a:schemeClr>
                </a:solidFill>
              </a:rPr>
              <a:t>etc</a:t>
            </a:r>
            <a:endParaRPr lang="en-GB" sz="2400" dirty="0" smtClean="0">
              <a:solidFill>
                <a:schemeClr val="accent1">
                  <a:lumMod val="75000"/>
                </a:schemeClr>
              </a:solidFill>
            </a:endParaRPr>
          </a:p>
          <a:p>
            <a:r>
              <a:rPr lang="en-GB" sz="2400" dirty="0" smtClean="0">
                <a:solidFill>
                  <a:schemeClr val="accent1">
                    <a:lumMod val="75000"/>
                  </a:schemeClr>
                </a:solidFill>
              </a:rPr>
              <a:t>They are responsible for wardrobe/costumes, hair, make-up, spray tans </a:t>
            </a:r>
            <a:r>
              <a:rPr lang="en-GB" sz="2400" dirty="0" err="1" smtClean="0">
                <a:solidFill>
                  <a:schemeClr val="accent1">
                    <a:lumMod val="75000"/>
                  </a:schemeClr>
                </a:solidFill>
              </a:rPr>
              <a:t>etc</a:t>
            </a:r>
            <a:endParaRPr lang="en-GB" sz="2400" dirty="0" smtClean="0">
              <a:solidFill>
                <a:schemeClr val="accent1">
                  <a:lumMod val="75000"/>
                </a:schemeClr>
              </a:solidFill>
            </a:endParaRPr>
          </a:p>
          <a:p>
            <a:r>
              <a:rPr lang="en-GB" sz="2400" dirty="0" err="1" smtClean="0">
                <a:solidFill>
                  <a:schemeClr val="accent1">
                    <a:lumMod val="75000"/>
                  </a:schemeClr>
                </a:solidFill>
              </a:rPr>
              <a:t>Eg</a:t>
            </a:r>
            <a:r>
              <a:rPr lang="en-GB" sz="2400" dirty="0" smtClean="0">
                <a:solidFill>
                  <a:schemeClr val="accent1">
                    <a:lumMod val="75000"/>
                  </a:schemeClr>
                </a:solidFill>
              </a:rPr>
              <a:t> </a:t>
            </a:r>
          </a:p>
          <a:p>
            <a:pPr marL="0" indent="0">
              <a:buNone/>
            </a:pPr>
            <a:r>
              <a:rPr lang="en-GB" sz="2400" dirty="0" smtClean="0">
                <a:solidFill>
                  <a:schemeClr val="accent1">
                    <a:lumMod val="75000"/>
                  </a:schemeClr>
                </a:solidFill>
              </a:rPr>
              <a:t>Caroline Watson (One Direction, Victoria &amp; David Beckham)</a:t>
            </a:r>
          </a:p>
          <a:p>
            <a:pPr marL="0" indent="0">
              <a:buNone/>
            </a:pPr>
            <a:r>
              <a:rPr lang="en-GB" sz="2400" dirty="0" err="1" smtClean="0">
                <a:solidFill>
                  <a:schemeClr val="accent1">
                    <a:lumMod val="75000"/>
                  </a:schemeClr>
                </a:solidFill>
              </a:rPr>
              <a:t>Cobbie</a:t>
            </a:r>
            <a:r>
              <a:rPr lang="en-GB" sz="2400" dirty="0" smtClean="0">
                <a:solidFill>
                  <a:schemeClr val="accent1">
                    <a:lumMod val="75000"/>
                  </a:schemeClr>
                </a:solidFill>
              </a:rPr>
              <a:t> Yates – Reggie Yates’ brother (Jessie J – was styled by Karl Willett)</a:t>
            </a:r>
          </a:p>
          <a:p>
            <a:pPr marL="0" indent="0">
              <a:buNone/>
            </a:pPr>
            <a:r>
              <a:rPr lang="en-GB" sz="2400" dirty="0" err="1" smtClean="0">
                <a:solidFill>
                  <a:schemeClr val="accent1">
                    <a:lumMod val="75000"/>
                  </a:schemeClr>
                </a:solidFill>
              </a:rPr>
              <a:t>Gaelle</a:t>
            </a:r>
            <a:r>
              <a:rPr lang="en-GB" sz="2400" dirty="0" smtClean="0">
                <a:solidFill>
                  <a:schemeClr val="accent1">
                    <a:lumMod val="75000"/>
                  </a:schemeClr>
                </a:solidFill>
              </a:rPr>
              <a:t> Paul (Adele)</a:t>
            </a:r>
          </a:p>
          <a:p>
            <a:pPr marL="0" indent="0">
              <a:buNone/>
            </a:pPr>
            <a:r>
              <a:rPr lang="en-GB" sz="2400" dirty="0" smtClean="0">
                <a:solidFill>
                  <a:schemeClr val="accent1">
                    <a:lumMod val="75000"/>
                  </a:schemeClr>
                </a:solidFill>
              </a:rPr>
              <a:t>Rebecca Lockwood (</a:t>
            </a:r>
            <a:r>
              <a:rPr lang="en-GB" sz="2400" dirty="0" err="1" smtClean="0">
                <a:solidFill>
                  <a:schemeClr val="accent1">
                    <a:lumMod val="75000"/>
                  </a:schemeClr>
                </a:solidFill>
              </a:rPr>
              <a:t>Courteeners</a:t>
            </a:r>
            <a:r>
              <a:rPr lang="en-GB" sz="2400" dirty="0" smtClean="0">
                <a:solidFill>
                  <a:schemeClr val="accent1">
                    <a:lumMod val="75000"/>
                  </a:schemeClr>
                </a:solidFill>
              </a:rPr>
              <a:t>)</a:t>
            </a:r>
          </a:p>
          <a:p>
            <a:pPr marL="0" indent="0">
              <a:buNone/>
            </a:pPr>
            <a:r>
              <a:rPr lang="en-GB" sz="2400" dirty="0" smtClean="0">
                <a:solidFill>
                  <a:schemeClr val="accent1">
                    <a:lumMod val="75000"/>
                  </a:schemeClr>
                </a:solidFill>
              </a:rPr>
              <a:t>Luke Day (Take That)</a:t>
            </a:r>
          </a:p>
        </p:txBody>
      </p:sp>
    </p:spTree>
    <p:extLst>
      <p:ext uri="{BB962C8B-B14F-4D97-AF65-F5344CB8AC3E}">
        <p14:creationId xmlns:p14="http://schemas.microsoft.com/office/powerpoint/2010/main" val="367943629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Hire Companies</a:t>
            </a:r>
            <a:endParaRPr lang="en-GB" dirty="0"/>
          </a:p>
        </p:txBody>
      </p:sp>
      <p:sp>
        <p:nvSpPr>
          <p:cNvPr id="3" name="Content Placeholder 2"/>
          <p:cNvSpPr>
            <a:spLocks noGrp="1"/>
          </p:cNvSpPr>
          <p:nvPr>
            <p:ph sz="quarter" idx="1"/>
          </p:nvPr>
        </p:nvSpPr>
        <p:spPr/>
        <p:txBody>
          <a:bodyPr>
            <a:normAutofit fontScale="85000" lnSpcReduction="20000"/>
          </a:bodyPr>
          <a:lstStyle/>
          <a:p>
            <a:pPr marL="0" indent="0">
              <a:buNone/>
            </a:pPr>
            <a:r>
              <a:rPr lang="en-GB" dirty="0" smtClean="0"/>
              <a:t>When planning a performance, the management team will consider the </a:t>
            </a:r>
            <a:r>
              <a:rPr lang="en-GB" dirty="0" smtClean="0">
                <a:solidFill>
                  <a:srgbClr val="FF0000"/>
                </a:solidFill>
              </a:rPr>
              <a:t>artistic/creative requirements </a:t>
            </a:r>
            <a:r>
              <a:rPr lang="en-GB" dirty="0" smtClean="0"/>
              <a:t>of the artist/band or director and the </a:t>
            </a:r>
            <a:r>
              <a:rPr lang="en-GB" dirty="0" smtClean="0">
                <a:solidFill>
                  <a:srgbClr val="FF0000"/>
                </a:solidFill>
              </a:rPr>
              <a:t>budget</a:t>
            </a:r>
            <a:r>
              <a:rPr lang="en-GB" dirty="0" smtClean="0"/>
              <a:t> to decide whether it will be more cost effective to </a:t>
            </a:r>
            <a:r>
              <a:rPr lang="en-GB" dirty="0" smtClean="0">
                <a:solidFill>
                  <a:srgbClr val="FF0000"/>
                </a:solidFill>
              </a:rPr>
              <a:t>purchase or hire </a:t>
            </a:r>
            <a:r>
              <a:rPr lang="en-GB" dirty="0" smtClean="0"/>
              <a:t>equipment.</a:t>
            </a:r>
          </a:p>
          <a:p>
            <a:pPr marL="0" indent="0">
              <a:buNone/>
            </a:pPr>
            <a:endParaRPr lang="en-GB" dirty="0"/>
          </a:p>
          <a:p>
            <a:pPr marL="0" indent="0">
              <a:buNone/>
            </a:pPr>
            <a:r>
              <a:rPr lang="en-GB" dirty="0"/>
              <a:t>Hire companies are businesses that hire equipment either for recording purposes or for live performances.  </a:t>
            </a:r>
          </a:p>
          <a:p>
            <a:pPr marL="0" indent="0">
              <a:buNone/>
            </a:pPr>
            <a:endParaRPr lang="en-GB" dirty="0" smtClean="0"/>
          </a:p>
          <a:p>
            <a:r>
              <a:rPr lang="en-GB" dirty="0" smtClean="0"/>
              <a:t>Sound and lighting equipment (</a:t>
            </a:r>
            <a:r>
              <a:rPr lang="en-GB" dirty="0" err="1" smtClean="0"/>
              <a:t>eg</a:t>
            </a:r>
            <a:r>
              <a:rPr lang="en-GB" dirty="0" smtClean="0"/>
              <a:t> </a:t>
            </a:r>
            <a:r>
              <a:rPr lang="en-GB" dirty="0" err="1" smtClean="0"/>
              <a:t>Arcsound</a:t>
            </a:r>
            <a:r>
              <a:rPr lang="en-GB" dirty="0" smtClean="0"/>
              <a:t> Ltd, London/ACE Ltd, Manchester)</a:t>
            </a:r>
          </a:p>
          <a:p>
            <a:pPr marL="0" indent="0">
              <a:buNone/>
            </a:pPr>
            <a:endParaRPr lang="en-GB" dirty="0" smtClean="0"/>
          </a:p>
          <a:p>
            <a:r>
              <a:rPr lang="en-GB" dirty="0" smtClean="0"/>
              <a:t>Rehearsal/studio space (</a:t>
            </a:r>
            <a:r>
              <a:rPr lang="en-GB" dirty="0" err="1" smtClean="0"/>
              <a:t>eg</a:t>
            </a:r>
            <a:r>
              <a:rPr lang="en-GB" dirty="0" smtClean="0"/>
              <a:t> Elevator Studios, Liverpool/The Joint Music Studios, London)</a:t>
            </a:r>
            <a:endParaRPr lang="en-GB" dirty="0"/>
          </a:p>
        </p:txBody>
      </p:sp>
    </p:spTree>
    <p:extLst>
      <p:ext uri="{BB962C8B-B14F-4D97-AF65-F5344CB8AC3E}">
        <p14:creationId xmlns:p14="http://schemas.microsoft.com/office/powerpoint/2010/main" val="216289614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Transport Companies</a:t>
            </a:r>
            <a:endParaRPr lang="en-GB" dirty="0"/>
          </a:p>
        </p:txBody>
      </p:sp>
      <p:sp>
        <p:nvSpPr>
          <p:cNvPr id="3" name="Content Placeholder 2"/>
          <p:cNvSpPr>
            <a:spLocks noGrp="1"/>
          </p:cNvSpPr>
          <p:nvPr>
            <p:ph sz="quarter" idx="1"/>
          </p:nvPr>
        </p:nvSpPr>
        <p:spPr/>
        <p:txBody>
          <a:bodyPr>
            <a:normAutofit fontScale="92500" lnSpcReduction="20000"/>
          </a:bodyPr>
          <a:lstStyle/>
          <a:p>
            <a:pPr marL="0" indent="0">
              <a:buNone/>
            </a:pPr>
            <a:r>
              <a:rPr lang="en-GB" dirty="0" smtClean="0"/>
              <a:t>Similarly to the hire companies, when planning a tour, the management need to consider how the equipment and the band/artist will travel from one venue to another.</a:t>
            </a:r>
          </a:p>
          <a:p>
            <a:pPr marL="0" indent="0">
              <a:buNone/>
            </a:pPr>
            <a:endParaRPr lang="en-GB" dirty="0" smtClean="0"/>
          </a:p>
          <a:p>
            <a:pPr marL="0" indent="0">
              <a:buNone/>
            </a:pPr>
            <a:r>
              <a:rPr lang="en-GB" dirty="0" smtClean="0"/>
              <a:t>It may be necessary to book </a:t>
            </a:r>
            <a:r>
              <a:rPr lang="en-GB" dirty="0" smtClean="0">
                <a:solidFill>
                  <a:srgbClr val="FF0000"/>
                </a:solidFill>
              </a:rPr>
              <a:t>plane</a:t>
            </a:r>
            <a:r>
              <a:rPr lang="en-GB" dirty="0" smtClean="0"/>
              <a:t> tickets for a world tour or to launch a single/album in another country.</a:t>
            </a:r>
          </a:p>
          <a:p>
            <a:pPr marL="0" indent="0">
              <a:buNone/>
            </a:pPr>
            <a:endParaRPr lang="en-GB" dirty="0" smtClean="0"/>
          </a:p>
          <a:p>
            <a:pPr marL="0" indent="0">
              <a:buNone/>
            </a:pPr>
            <a:r>
              <a:rPr lang="en-GB" dirty="0" smtClean="0"/>
              <a:t>They will often book a luxury </a:t>
            </a:r>
            <a:r>
              <a:rPr lang="en-GB" dirty="0" smtClean="0">
                <a:solidFill>
                  <a:srgbClr val="FF0000"/>
                </a:solidFill>
              </a:rPr>
              <a:t>coach</a:t>
            </a:r>
            <a:r>
              <a:rPr lang="en-GB" dirty="0" smtClean="0"/>
              <a:t> (with all the mod-cons) for the band/artist and a </a:t>
            </a:r>
            <a:r>
              <a:rPr lang="en-GB" dirty="0" smtClean="0">
                <a:solidFill>
                  <a:srgbClr val="FF0000"/>
                </a:solidFill>
              </a:rPr>
              <a:t>van/lorry</a:t>
            </a:r>
            <a:r>
              <a:rPr lang="en-GB" dirty="0" smtClean="0"/>
              <a:t> to transport the equipment.  </a:t>
            </a:r>
          </a:p>
          <a:p>
            <a:pPr marL="0" indent="0">
              <a:buNone/>
            </a:pPr>
            <a:endParaRPr lang="en-GB" smtClean="0"/>
          </a:p>
          <a:p>
            <a:pPr marL="0" indent="0">
              <a:buNone/>
            </a:pPr>
            <a:r>
              <a:rPr lang="en-GB" smtClean="0"/>
              <a:t>They </a:t>
            </a:r>
            <a:r>
              <a:rPr lang="en-GB" dirty="0" smtClean="0"/>
              <a:t>will sometime hire drivers for the rented vehicles as well.</a:t>
            </a:r>
            <a:endParaRPr lang="en-GB" dirty="0"/>
          </a:p>
        </p:txBody>
      </p:sp>
    </p:spTree>
    <p:extLst>
      <p:ext uri="{BB962C8B-B14F-4D97-AF65-F5344CB8AC3E}">
        <p14:creationId xmlns:p14="http://schemas.microsoft.com/office/powerpoint/2010/main" val="308691965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Service Companies and Agencies</a:t>
            </a:r>
            <a:endParaRPr lang="en-GB" dirty="0"/>
          </a:p>
        </p:txBody>
      </p:sp>
      <p:sp>
        <p:nvSpPr>
          <p:cNvPr id="3" name="Content Placeholder 2"/>
          <p:cNvSpPr>
            <a:spLocks noGrp="1"/>
          </p:cNvSpPr>
          <p:nvPr>
            <p:ph sz="quarter" idx="1"/>
          </p:nvPr>
        </p:nvSpPr>
        <p:spPr/>
        <p:txBody>
          <a:bodyPr/>
          <a:lstStyle/>
          <a:p>
            <a:pPr marL="0" indent="0">
              <a:buNone/>
            </a:pPr>
            <a:r>
              <a:rPr lang="en-GB" dirty="0" smtClean="0"/>
              <a:t>During this lesson we will be considering:</a:t>
            </a:r>
          </a:p>
          <a:p>
            <a:r>
              <a:rPr lang="en-GB" dirty="0" smtClean="0"/>
              <a:t>The equipment that might be needed</a:t>
            </a:r>
          </a:p>
          <a:p>
            <a:r>
              <a:rPr lang="en-GB" dirty="0" smtClean="0"/>
              <a:t>What might be available from service companies and agencies</a:t>
            </a:r>
          </a:p>
          <a:p>
            <a:r>
              <a:rPr lang="en-GB" dirty="0" smtClean="0"/>
              <a:t>How the products from service companies and agencies support the music industry and why these are important</a:t>
            </a:r>
          </a:p>
          <a:p>
            <a:r>
              <a:rPr lang="en-GB" dirty="0" smtClean="0"/>
              <a:t>The pros and cons for musicians of working with agencies</a:t>
            </a:r>
            <a:endParaRPr lang="en-GB" dirty="0"/>
          </a:p>
        </p:txBody>
      </p:sp>
    </p:spTree>
    <p:extLst>
      <p:ext uri="{BB962C8B-B14F-4D97-AF65-F5344CB8AC3E}">
        <p14:creationId xmlns:p14="http://schemas.microsoft.com/office/powerpoint/2010/main" val="37178709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Service Companies and Agencies</a:t>
            </a:r>
            <a:endParaRPr lang="en-GB" dirty="0"/>
          </a:p>
        </p:txBody>
      </p:sp>
      <p:sp>
        <p:nvSpPr>
          <p:cNvPr id="3" name="Content Placeholder 2"/>
          <p:cNvSpPr>
            <a:spLocks noGrp="1"/>
          </p:cNvSpPr>
          <p:nvPr>
            <p:ph sz="quarter" idx="1"/>
          </p:nvPr>
        </p:nvSpPr>
        <p:spPr/>
        <p:txBody>
          <a:bodyPr>
            <a:normAutofit fontScale="92500" lnSpcReduction="10000"/>
          </a:bodyPr>
          <a:lstStyle/>
          <a:p>
            <a:pPr marL="0" indent="0">
              <a:buNone/>
            </a:pPr>
            <a:r>
              <a:rPr lang="en-GB" dirty="0" smtClean="0">
                <a:latin typeface="Comic Sans MS" panose="030F0702030302020204" pitchFamily="66" charset="0"/>
              </a:rPr>
              <a:t>Even the smallest show needs the services of others to exist, and as shows get more and more technical, service companies can get more and more specialised.</a:t>
            </a:r>
          </a:p>
          <a:p>
            <a:pPr marL="0" indent="0">
              <a:buNone/>
            </a:pPr>
            <a:endParaRPr lang="en-GB" dirty="0" smtClean="0">
              <a:latin typeface="Comic Sans MS" panose="030F0702030302020204" pitchFamily="66" charset="0"/>
            </a:endParaRPr>
          </a:p>
          <a:p>
            <a:pPr marL="0" indent="0">
              <a:buNone/>
            </a:pPr>
            <a:r>
              <a:rPr lang="en-GB" b="1" dirty="0" smtClean="0">
                <a:solidFill>
                  <a:schemeClr val="accent6"/>
                </a:solidFill>
                <a:latin typeface="Comic Sans MS" panose="030F0702030302020204" pitchFamily="66" charset="0"/>
              </a:rPr>
              <a:t>TASK</a:t>
            </a:r>
            <a:endParaRPr lang="en-GB" b="1" dirty="0">
              <a:solidFill>
                <a:schemeClr val="accent6"/>
              </a:solidFill>
              <a:latin typeface="Comic Sans MS" panose="030F0702030302020204" pitchFamily="66" charset="0"/>
            </a:endParaRPr>
          </a:p>
          <a:p>
            <a:pPr marL="0" indent="0">
              <a:buNone/>
            </a:pPr>
            <a:r>
              <a:rPr lang="en-GB" dirty="0" smtClean="0">
                <a:latin typeface="Comic Sans MS" panose="030F0702030302020204" pitchFamily="66" charset="0"/>
              </a:rPr>
              <a:t>Can you suggest which services/products a small artist, performing in a local pub, may need?</a:t>
            </a:r>
          </a:p>
          <a:p>
            <a:pPr marL="0" indent="0">
              <a:buNone/>
            </a:pPr>
            <a:endParaRPr lang="en-GB" sz="1700" dirty="0" smtClean="0">
              <a:latin typeface="Comic Sans MS" panose="030F0702030302020204" pitchFamily="66" charset="0"/>
            </a:endParaRPr>
          </a:p>
          <a:p>
            <a:pPr marL="0" indent="0">
              <a:buNone/>
            </a:pPr>
            <a:r>
              <a:rPr lang="en-GB" dirty="0" smtClean="0">
                <a:latin typeface="Comic Sans MS" panose="030F0702030302020204" pitchFamily="66" charset="0"/>
              </a:rPr>
              <a:t>And then…</a:t>
            </a:r>
          </a:p>
          <a:p>
            <a:pPr marL="0" indent="0">
              <a:buNone/>
            </a:pPr>
            <a:endParaRPr lang="en-GB" sz="1700" dirty="0">
              <a:latin typeface="Comic Sans MS" panose="030F0702030302020204" pitchFamily="66" charset="0"/>
            </a:endParaRPr>
          </a:p>
          <a:p>
            <a:pPr marL="0" indent="0">
              <a:buNone/>
            </a:pPr>
            <a:r>
              <a:rPr lang="en-GB" dirty="0" smtClean="0">
                <a:latin typeface="Comic Sans MS" panose="030F0702030302020204" pitchFamily="66" charset="0"/>
              </a:rPr>
              <a:t>Can you compare this to the services/products a famous artist, performing at an arena may need?</a:t>
            </a:r>
            <a:endParaRPr lang="en-GB" dirty="0">
              <a:latin typeface="Comic Sans MS" panose="030F0702030302020204" pitchFamily="66" charset="0"/>
            </a:endParaRPr>
          </a:p>
        </p:txBody>
      </p:sp>
    </p:spTree>
    <p:extLst>
      <p:ext uri="{BB962C8B-B14F-4D97-AF65-F5344CB8AC3E}">
        <p14:creationId xmlns:p14="http://schemas.microsoft.com/office/powerpoint/2010/main" val="2426215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fade">
                                      <p:cBhvr>
                                        <p:cTn id="7" dur="1000"/>
                                        <p:tgtEl>
                                          <p:spTgt spid="3">
                                            <p:txEl>
                                              <p:pRg st="3" end="3"/>
                                            </p:txEl>
                                          </p:spTgt>
                                        </p:tgtEl>
                                      </p:cBhvr>
                                    </p:animEffect>
                                    <p:anim calcmode="lin" valueType="num">
                                      <p:cBhvr>
                                        <p:cTn id="8"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7" end="7"/>
                                            </p:txEl>
                                          </p:spTgt>
                                        </p:tgtEl>
                                        <p:attrNameLst>
                                          <p:attrName>style.visibility</p:attrName>
                                        </p:attrNameLst>
                                      </p:cBhvr>
                                      <p:to>
                                        <p:strVal val="visible"/>
                                      </p:to>
                                    </p:set>
                                    <p:animEffect transition="in" filter="fade">
                                      <p:cBhvr>
                                        <p:cTn id="14" dur="1000"/>
                                        <p:tgtEl>
                                          <p:spTgt spid="3">
                                            <p:txEl>
                                              <p:pRg st="7" end="7"/>
                                            </p:txEl>
                                          </p:spTgt>
                                        </p:tgtEl>
                                      </p:cBhvr>
                                    </p:animEffect>
                                    <p:anim calcmode="lin" valueType="num">
                                      <p:cBhvr>
                                        <p:cTn id="15"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p:txBody>
          <a:bodyPr/>
          <a:lstStyle/>
          <a:p>
            <a:r>
              <a:rPr lang="en-GB" dirty="0" smtClean="0"/>
              <a:t>Unknown artist / Local pub</a:t>
            </a:r>
            <a:endParaRPr lang="en-GB" dirty="0"/>
          </a:p>
        </p:txBody>
      </p:sp>
      <p:sp>
        <p:nvSpPr>
          <p:cNvPr id="3" name="Text Placeholder 2"/>
          <p:cNvSpPr>
            <a:spLocks noGrp="1"/>
          </p:cNvSpPr>
          <p:nvPr>
            <p:ph type="body" sz="half" idx="3"/>
          </p:nvPr>
        </p:nvSpPr>
        <p:spPr/>
        <p:txBody>
          <a:bodyPr/>
          <a:lstStyle/>
          <a:p>
            <a:pPr algn="r"/>
            <a:r>
              <a:rPr lang="en-GB" dirty="0" smtClean="0"/>
              <a:t>Famous artist / Arena</a:t>
            </a:r>
            <a:endParaRPr lang="en-GB" dirty="0"/>
          </a:p>
        </p:txBody>
      </p:sp>
      <p:sp>
        <p:nvSpPr>
          <p:cNvPr id="4" name="Content Placeholder 3"/>
          <p:cNvSpPr>
            <a:spLocks noGrp="1"/>
          </p:cNvSpPr>
          <p:nvPr>
            <p:ph sz="quarter" idx="2"/>
          </p:nvPr>
        </p:nvSpPr>
        <p:spPr/>
        <p:txBody>
          <a:bodyPr/>
          <a:lstStyle/>
          <a:p>
            <a:pPr marL="0" indent="0">
              <a:buNone/>
            </a:pPr>
            <a:endParaRPr lang="en-GB" dirty="0"/>
          </a:p>
        </p:txBody>
      </p:sp>
      <p:sp>
        <p:nvSpPr>
          <p:cNvPr id="5" name="Content Placeholder 4"/>
          <p:cNvSpPr>
            <a:spLocks noGrp="1"/>
          </p:cNvSpPr>
          <p:nvPr>
            <p:ph sz="quarter" idx="4"/>
          </p:nvPr>
        </p:nvSpPr>
        <p:spPr/>
        <p:txBody>
          <a:bodyPr/>
          <a:lstStyle/>
          <a:p>
            <a:pPr marL="0" indent="0">
              <a:buNone/>
            </a:pPr>
            <a:endParaRPr lang="en-GB" dirty="0"/>
          </a:p>
        </p:txBody>
      </p:sp>
      <p:sp>
        <p:nvSpPr>
          <p:cNvPr id="6" name="Title 5"/>
          <p:cNvSpPr>
            <a:spLocks noGrp="1"/>
          </p:cNvSpPr>
          <p:nvPr>
            <p:ph type="title"/>
          </p:nvPr>
        </p:nvSpPr>
        <p:spPr/>
        <p:txBody>
          <a:bodyPr/>
          <a:lstStyle/>
          <a:p>
            <a:r>
              <a:rPr lang="en-GB" dirty="0" smtClean="0"/>
              <a:t>Service Companies and Agencies</a:t>
            </a:r>
            <a:endParaRPr lang="en-GB" dirty="0"/>
          </a:p>
        </p:txBody>
      </p:sp>
    </p:spTree>
    <p:extLst>
      <p:ext uri="{BB962C8B-B14F-4D97-AF65-F5344CB8AC3E}">
        <p14:creationId xmlns:p14="http://schemas.microsoft.com/office/powerpoint/2010/main" val="76488235"/>
      </p:ext>
    </p:extLst>
  </p:cSld>
  <p:clrMapOvr>
    <a:masterClrMapping/>
  </p:clrMapOvr>
  <p:transition spd="slow">
    <p:push dir="u"/>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Service Companies and Agencies</a:t>
            </a:r>
            <a:endParaRPr lang="en-GB" dirty="0"/>
          </a:p>
        </p:txBody>
      </p:sp>
      <p:sp>
        <p:nvSpPr>
          <p:cNvPr id="3" name="Content Placeholder 2"/>
          <p:cNvSpPr>
            <a:spLocks noGrp="1"/>
          </p:cNvSpPr>
          <p:nvPr>
            <p:ph sz="quarter" idx="1"/>
          </p:nvPr>
        </p:nvSpPr>
        <p:spPr/>
        <p:txBody>
          <a:bodyPr/>
          <a:lstStyle/>
          <a:p>
            <a:pPr marL="0" indent="0">
              <a:buNone/>
            </a:pPr>
            <a:r>
              <a:rPr lang="en-GB" dirty="0" smtClean="0"/>
              <a:t>Companies that provide services to artists, venues and production companies include:</a:t>
            </a:r>
          </a:p>
          <a:p>
            <a:pPr marL="0" indent="0">
              <a:buNone/>
            </a:pPr>
            <a:endParaRPr lang="en-GB" dirty="0"/>
          </a:p>
          <a:p>
            <a:r>
              <a:rPr lang="en-GB" dirty="0" smtClean="0"/>
              <a:t>Royalty collection agencies</a:t>
            </a:r>
          </a:p>
          <a:p>
            <a:r>
              <a:rPr lang="en-GB" dirty="0" smtClean="0"/>
              <a:t>Artists’ representation</a:t>
            </a:r>
          </a:p>
          <a:p>
            <a:r>
              <a:rPr lang="en-GB" dirty="0" smtClean="0"/>
              <a:t>Hire companies</a:t>
            </a:r>
          </a:p>
          <a:p>
            <a:r>
              <a:rPr lang="en-GB" dirty="0" smtClean="0"/>
              <a:t>Transport companies</a:t>
            </a:r>
            <a:endParaRPr lang="en-GB" dirty="0"/>
          </a:p>
        </p:txBody>
      </p:sp>
    </p:spTree>
    <p:extLst>
      <p:ext uri="{BB962C8B-B14F-4D97-AF65-F5344CB8AC3E}">
        <p14:creationId xmlns:p14="http://schemas.microsoft.com/office/powerpoint/2010/main" val="8195578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p:cTn id="7"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2" end="2"/>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2" end="2"/>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 calcmode="lin" valueType="num">
                                      <p:cBhvr>
                                        <p:cTn id="15" dur="1000" fill="hold"/>
                                        <p:tgtEl>
                                          <p:spTgt spid="3">
                                            <p:txEl>
                                              <p:pRg st="3" end="3"/>
                                            </p:txEl>
                                          </p:spTgt>
                                        </p:tgtEl>
                                        <p:attrNameLst>
                                          <p:attrName>ppt_w</p:attrName>
                                        </p:attrNameLst>
                                      </p:cBhvr>
                                      <p:tavLst>
                                        <p:tav tm="0">
                                          <p:val>
                                            <p:fltVal val="0"/>
                                          </p:val>
                                        </p:tav>
                                        <p:tav tm="100000">
                                          <p:val>
                                            <p:strVal val="#ppt_w"/>
                                          </p:val>
                                        </p:tav>
                                      </p:tavLst>
                                    </p:anim>
                                    <p:anim calcmode="lin" valueType="num">
                                      <p:cBhvr>
                                        <p:cTn id="16" dur="1000" fill="hold"/>
                                        <p:tgtEl>
                                          <p:spTgt spid="3">
                                            <p:txEl>
                                              <p:pRg st="3" end="3"/>
                                            </p:txEl>
                                          </p:spTgt>
                                        </p:tgtEl>
                                        <p:attrNameLst>
                                          <p:attrName>ppt_h</p:attrName>
                                        </p:attrNameLst>
                                      </p:cBhvr>
                                      <p:tavLst>
                                        <p:tav tm="0">
                                          <p:val>
                                            <p:fltVal val="0"/>
                                          </p:val>
                                        </p:tav>
                                        <p:tav tm="100000">
                                          <p:val>
                                            <p:strVal val="#ppt_h"/>
                                          </p:val>
                                        </p:tav>
                                      </p:tavLst>
                                    </p:anim>
                                    <p:anim calcmode="lin" valueType="num">
                                      <p:cBhvr>
                                        <p:cTn id="17" dur="1000" fill="hold"/>
                                        <p:tgtEl>
                                          <p:spTgt spid="3">
                                            <p:txEl>
                                              <p:pRg st="3" end="3"/>
                                            </p:txEl>
                                          </p:spTgt>
                                        </p:tgtEl>
                                        <p:attrNameLst>
                                          <p:attrName>style.rotation</p:attrName>
                                        </p:attrNameLst>
                                      </p:cBhvr>
                                      <p:tavLst>
                                        <p:tav tm="0">
                                          <p:val>
                                            <p:fltVal val="90"/>
                                          </p:val>
                                        </p:tav>
                                        <p:tav tm="100000">
                                          <p:val>
                                            <p:fltVal val="0"/>
                                          </p:val>
                                        </p:tav>
                                      </p:tavLst>
                                    </p:anim>
                                    <p:animEffect transition="in" filter="fade">
                                      <p:cBhvr>
                                        <p:cTn id="18" dur="1000"/>
                                        <p:tgtEl>
                                          <p:spTgt spid="3">
                                            <p:txEl>
                                              <p:pRg st="3" end="3"/>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3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 calcmode="lin" valueType="num">
                                      <p:cBhvr>
                                        <p:cTn id="23" dur="1000" fill="hold"/>
                                        <p:tgtEl>
                                          <p:spTgt spid="3">
                                            <p:txEl>
                                              <p:pRg st="4" end="4"/>
                                            </p:txEl>
                                          </p:spTgt>
                                        </p:tgtEl>
                                        <p:attrNameLst>
                                          <p:attrName>ppt_w</p:attrName>
                                        </p:attrNameLst>
                                      </p:cBhvr>
                                      <p:tavLst>
                                        <p:tav tm="0">
                                          <p:val>
                                            <p:fltVal val="0"/>
                                          </p:val>
                                        </p:tav>
                                        <p:tav tm="100000">
                                          <p:val>
                                            <p:strVal val="#ppt_w"/>
                                          </p:val>
                                        </p:tav>
                                      </p:tavLst>
                                    </p:anim>
                                    <p:anim calcmode="lin" valueType="num">
                                      <p:cBhvr>
                                        <p:cTn id="24" dur="1000" fill="hold"/>
                                        <p:tgtEl>
                                          <p:spTgt spid="3">
                                            <p:txEl>
                                              <p:pRg st="4" end="4"/>
                                            </p:txEl>
                                          </p:spTgt>
                                        </p:tgtEl>
                                        <p:attrNameLst>
                                          <p:attrName>ppt_h</p:attrName>
                                        </p:attrNameLst>
                                      </p:cBhvr>
                                      <p:tavLst>
                                        <p:tav tm="0">
                                          <p:val>
                                            <p:fltVal val="0"/>
                                          </p:val>
                                        </p:tav>
                                        <p:tav tm="100000">
                                          <p:val>
                                            <p:strVal val="#ppt_h"/>
                                          </p:val>
                                        </p:tav>
                                      </p:tavLst>
                                    </p:anim>
                                    <p:anim calcmode="lin" valueType="num">
                                      <p:cBhvr>
                                        <p:cTn id="25" dur="1000" fill="hold"/>
                                        <p:tgtEl>
                                          <p:spTgt spid="3">
                                            <p:txEl>
                                              <p:pRg st="4" end="4"/>
                                            </p:txEl>
                                          </p:spTgt>
                                        </p:tgtEl>
                                        <p:attrNameLst>
                                          <p:attrName>style.rotation</p:attrName>
                                        </p:attrNameLst>
                                      </p:cBhvr>
                                      <p:tavLst>
                                        <p:tav tm="0">
                                          <p:val>
                                            <p:fltVal val="90"/>
                                          </p:val>
                                        </p:tav>
                                        <p:tav tm="100000">
                                          <p:val>
                                            <p:fltVal val="0"/>
                                          </p:val>
                                        </p:tav>
                                      </p:tavLst>
                                    </p:anim>
                                    <p:animEffect transition="in" filter="fade">
                                      <p:cBhvr>
                                        <p:cTn id="26" dur="1000"/>
                                        <p:tgtEl>
                                          <p:spTgt spid="3">
                                            <p:txEl>
                                              <p:pRg st="4" end="4"/>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31" presetClass="entr" presetSubtype="0" fill="hold"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p:cTn id="31" dur="1000" fill="hold"/>
                                        <p:tgtEl>
                                          <p:spTgt spid="3">
                                            <p:txEl>
                                              <p:pRg st="5" end="5"/>
                                            </p:txEl>
                                          </p:spTgt>
                                        </p:tgtEl>
                                        <p:attrNameLst>
                                          <p:attrName>ppt_w</p:attrName>
                                        </p:attrNameLst>
                                      </p:cBhvr>
                                      <p:tavLst>
                                        <p:tav tm="0">
                                          <p:val>
                                            <p:fltVal val="0"/>
                                          </p:val>
                                        </p:tav>
                                        <p:tav tm="100000">
                                          <p:val>
                                            <p:strVal val="#ppt_w"/>
                                          </p:val>
                                        </p:tav>
                                      </p:tavLst>
                                    </p:anim>
                                    <p:anim calcmode="lin" valueType="num">
                                      <p:cBhvr>
                                        <p:cTn id="32" dur="1000" fill="hold"/>
                                        <p:tgtEl>
                                          <p:spTgt spid="3">
                                            <p:txEl>
                                              <p:pRg st="5" end="5"/>
                                            </p:txEl>
                                          </p:spTgt>
                                        </p:tgtEl>
                                        <p:attrNameLst>
                                          <p:attrName>ppt_h</p:attrName>
                                        </p:attrNameLst>
                                      </p:cBhvr>
                                      <p:tavLst>
                                        <p:tav tm="0">
                                          <p:val>
                                            <p:fltVal val="0"/>
                                          </p:val>
                                        </p:tav>
                                        <p:tav tm="100000">
                                          <p:val>
                                            <p:strVal val="#ppt_h"/>
                                          </p:val>
                                        </p:tav>
                                      </p:tavLst>
                                    </p:anim>
                                    <p:anim calcmode="lin" valueType="num">
                                      <p:cBhvr>
                                        <p:cTn id="33" dur="1000" fill="hold"/>
                                        <p:tgtEl>
                                          <p:spTgt spid="3">
                                            <p:txEl>
                                              <p:pRg st="5" end="5"/>
                                            </p:txEl>
                                          </p:spTgt>
                                        </p:tgtEl>
                                        <p:attrNameLst>
                                          <p:attrName>style.rotation</p:attrName>
                                        </p:attrNameLst>
                                      </p:cBhvr>
                                      <p:tavLst>
                                        <p:tav tm="0">
                                          <p:val>
                                            <p:fltVal val="90"/>
                                          </p:val>
                                        </p:tav>
                                        <p:tav tm="100000">
                                          <p:val>
                                            <p:fltVal val="0"/>
                                          </p:val>
                                        </p:tav>
                                      </p:tavLst>
                                    </p:anim>
                                    <p:animEffect transition="in" filter="fade">
                                      <p:cBhvr>
                                        <p:cTn id="34" dur="1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Royalty Collection Agencies</a:t>
            </a:r>
            <a:endParaRPr lang="en-GB" dirty="0"/>
          </a:p>
        </p:txBody>
      </p:sp>
      <p:sp>
        <p:nvSpPr>
          <p:cNvPr id="3" name="Content Placeholder 2"/>
          <p:cNvSpPr>
            <a:spLocks noGrp="1"/>
          </p:cNvSpPr>
          <p:nvPr>
            <p:ph sz="quarter" idx="1"/>
          </p:nvPr>
        </p:nvSpPr>
        <p:spPr/>
        <p:txBody>
          <a:bodyPr>
            <a:normAutofit fontScale="62500" lnSpcReduction="20000"/>
          </a:bodyPr>
          <a:lstStyle/>
          <a:p>
            <a:r>
              <a:rPr lang="en-GB" sz="5100" dirty="0" smtClean="0"/>
              <a:t>PRS for Music </a:t>
            </a:r>
            <a:r>
              <a:rPr lang="en-GB" sz="3800" dirty="0" smtClean="0"/>
              <a:t>(Performing Rights Society)</a:t>
            </a:r>
          </a:p>
          <a:p>
            <a:r>
              <a:rPr lang="en-GB" sz="5100" dirty="0" smtClean="0"/>
              <a:t>PPL </a:t>
            </a:r>
            <a:r>
              <a:rPr lang="en-GB" sz="3800" dirty="0" smtClean="0"/>
              <a:t>(Phonographic Performance Ltd)</a:t>
            </a:r>
          </a:p>
          <a:p>
            <a:r>
              <a:rPr lang="en-GB" sz="5100" dirty="0"/>
              <a:t>MCPS </a:t>
            </a:r>
            <a:r>
              <a:rPr lang="en-GB" sz="3800" dirty="0"/>
              <a:t>(Mechanical Copyright Protection Society)</a:t>
            </a:r>
          </a:p>
          <a:p>
            <a:pPr marL="0" indent="0">
              <a:buNone/>
            </a:pPr>
            <a:endParaRPr lang="en-GB" sz="5800" dirty="0" smtClean="0"/>
          </a:p>
          <a:p>
            <a:pPr marL="0" indent="0">
              <a:buNone/>
            </a:pPr>
            <a:r>
              <a:rPr lang="en-GB" sz="5800" b="1" u="sng" dirty="0" smtClean="0">
                <a:solidFill>
                  <a:srgbClr val="0070C0"/>
                </a:solidFill>
                <a:latin typeface="Arial" panose="020B0604020202020204" pitchFamily="34" charset="0"/>
                <a:cs typeface="Arial" panose="020B0604020202020204" pitchFamily="34" charset="0"/>
              </a:rPr>
              <a:t>What do they do?</a:t>
            </a:r>
          </a:p>
          <a:p>
            <a:pPr marL="0" indent="0">
              <a:buNone/>
            </a:pPr>
            <a:r>
              <a:rPr lang="en-GB" sz="4500" dirty="0" smtClean="0">
                <a:solidFill>
                  <a:srgbClr val="0070C0"/>
                </a:solidFill>
                <a:latin typeface="Arial" panose="020B0604020202020204" pitchFamily="34" charset="0"/>
                <a:cs typeface="Arial" panose="020B0604020202020204" pitchFamily="34" charset="0"/>
              </a:rPr>
              <a:t>Provide a license for organisations </a:t>
            </a:r>
            <a:r>
              <a:rPr lang="en-GB" sz="4500" dirty="0">
                <a:solidFill>
                  <a:srgbClr val="0070C0"/>
                </a:solidFill>
                <a:latin typeface="Arial" panose="020B0604020202020204" pitchFamily="34" charset="0"/>
                <a:cs typeface="Arial" panose="020B0604020202020204" pitchFamily="34" charset="0"/>
              </a:rPr>
              <a:t>to play, perform or make available copyright music on behalf of </a:t>
            </a:r>
            <a:r>
              <a:rPr lang="en-GB" sz="4500" dirty="0" smtClean="0">
                <a:solidFill>
                  <a:srgbClr val="0070C0"/>
                </a:solidFill>
                <a:latin typeface="Arial" panose="020B0604020202020204" pitchFamily="34" charset="0"/>
                <a:cs typeface="Arial" panose="020B0604020202020204" pitchFamily="34" charset="0"/>
              </a:rPr>
              <a:t>their </a:t>
            </a:r>
            <a:r>
              <a:rPr lang="en-GB" sz="4500" dirty="0">
                <a:solidFill>
                  <a:srgbClr val="0070C0"/>
                </a:solidFill>
                <a:latin typeface="Arial" panose="020B0604020202020204" pitchFamily="34" charset="0"/>
                <a:cs typeface="Arial" panose="020B0604020202020204" pitchFamily="34" charset="0"/>
              </a:rPr>
              <a:t>members and those of overseas societies, distributing the royalties to them fairly and efficiently. </a:t>
            </a:r>
            <a:r>
              <a:rPr lang="en-GB" sz="4500" dirty="0" smtClean="0">
                <a:solidFill>
                  <a:srgbClr val="0070C0"/>
                </a:solidFill>
                <a:latin typeface="Arial" panose="020B0604020202020204" pitchFamily="34" charset="0"/>
                <a:cs typeface="Arial" panose="020B0604020202020204" pitchFamily="34" charset="0"/>
              </a:rPr>
              <a:t>They </a:t>
            </a:r>
            <a:r>
              <a:rPr lang="en-GB" sz="4500" dirty="0">
                <a:solidFill>
                  <a:srgbClr val="0070C0"/>
                </a:solidFill>
                <a:latin typeface="Arial" panose="020B0604020202020204" pitchFamily="34" charset="0"/>
                <a:cs typeface="Arial" panose="020B0604020202020204" pitchFamily="34" charset="0"/>
              </a:rPr>
              <a:t>promote and protect the value of copyright</a:t>
            </a:r>
            <a:r>
              <a:rPr lang="en-GB" sz="4500" dirty="0" smtClean="0">
                <a:solidFill>
                  <a:srgbClr val="0070C0"/>
                </a:solidFill>
                <a:latin typeface="Arial" panose="020B0604020202020204" pitchFamily="34" charset="0"/>
                <a:cs typeface="Arial" panose="020B0604020202020204" pitchFamily="34" charset="0"/>
              </a:rPr>
              <a:t>.</a:t>
            </a:r>
          </a:p>
          <a:p>
            <a:pPr marL="0" indent="0">
              <a:buNone/>
            </a:pPr>
            <a:endParaRPr lang="en-GB" sz="4500" dirty="0" smtClean="0"/>
          </a:p>
        </p:txBody>
      </p:sp>
    </p:spTree>
    <p:extLst>
      <p:ext uri="{BB962C8B-B14F-4D97-AF65-F5344CB8AC3E}">
        <p14:creationId xmlns:p14="http://schemas.microsoft.com/office/powerpoint/2010/main" val="8242704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animEffect transition="in" filter="fade">
                                      <p:cBhvr>
                                        <p:cTn id="7"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Royalty Collection Agencies</a:t>
            </a:r>
            <a:endParaRPr lang="en-GB" dirty="0"/>
          </a:p>
        </p:txBody>
      </p:sp>
      <p:sp>
        <p:nvSpPr>
          <p:cNvPr id="3" name="Content Placeholder 2"/>
          <p:cNvSpPr>
            <a:spLocks noGrp="1"/>
          </p:cNvSpPr>
          <p:nvPr>
            <p:ph sz="quarter" idx="1"/>
          </p:nvPr>
        </p:nvSpPr>
        <p:spPr/>
        <p:txBody>
          <a:bodyPr>
            <a:normAutofit fontScale="40000" lnSpcReduction="20000"/>
          </a:bodyPr>
          <a:lstStyle/>
          <a:p>
            <a:pPr marL="0" indent="0">
              <a:buNone/>
            </a:pPr>
            <a:r>
              <a:rPr lang="en-GB" sz="5000" dirty="0" smtClean="0">
                <a:solidFill>
                  <a:srgbClr val="00B050"/>
                </a:solidFill>
                <a:latin typeface="Arial" panose="020B0604020202020204" pitchFamily="34" charset="0"/>
                <a:cs typeface="Arial" panose="020B0604020202020204" pitchFamily="34" charset="0"/>
              </a:rPr>
              <a:t>The </a:t>
            </a:r>
            <a:r>
              <a:rPr lang="en-GB" sz="5000" dirty="0">
                <a:solidFill>
                  <a:srgbClr val="00B050"/>
                </a:solidFill>
                <a:latin typeface="Arial" panose="020B0604020202020204" pitchFamily="34" charset="0"/>
                <a:cs typeface="Arial" panose="020B0604020202020204" pitchFamily="34" charset="0"/>
              </a:rPr>
              <a:t>fees generated by </a:t>
            </a:r>
            <a:r>
              <a:rPr lang="en-GB" sz="5000" dirty="0" smtClean="0">
                <a:solidFill>
                  <a:srgbClr val="00B050"/>
                </a:solidFill>
                <a:latin typeface="Arial" panose="020B0604020202020204" pitchFamily="34" charset="0"/>
                <a:cs typeface="Arial" panose="020B0604020202020204" pitchFamily="34" charset="0"/>
              </a:rPr>
              <a:t>the </a:t>
            </a:r>
            <a:r>
              <a:rPr lang="en-GB" sz="5000" dirty="0">
                <a:solidFill>
                  <a:srgbClr val="00B050"/>
                </a:solidFill>
                <a:latin typeface="Arial" panose="020B0604020202020204" pitchFamily="34" charset="0"/>
                <a:cs typeface="Arial" panose="020B0604020202020204" pitchFamily="34" charset="0"/>
              </a:rPr>
              <a:t>music licences ensure that </a:t>
            </a:r>
            <a:r>
              <a:rPr lang="en-GB" sz="5000" dirty="0" smtClean="0">
                <a:solidFill>
                  <a:srgbClr val="00B050"/>
                </a:solidFill>
                <a:latin typeface="Arial" panose="020B0604020202020204" pitchFamily="34" charset="0"/>
                <a:cs typeface="Arial" panose="020B0604020202020204" pitchFamily="34" charset="0"/>
              </a:rPr>
              <a:t>their members - many </a:t>
            </a:r>
            <a:r>
              <a:rPr lang="en-GB" sz="5000" dirty="0">
                <a:solidFill>
                  <a:srgbClr val="00B050"/>
                </a:solidFill>
                <a:latin typeface="Arial" panose="020B0604020202020204" pitchFamily="34" charset="0"/>
                <a:cs typeface="Arial" panose="020B0604020202020204" pitchFamily="34" charset="0"/>
              </a:rPr>
              <a:t>of whom are small businesses themselves – are paid when their music is used.  </a:t>
            </a:r>
          </a:p>
          <a:p>
            <a:pPr marL="0" indent="0">
              <a:buNone/>
            </a:pPr>
            <a:r>
              <a:rPr lang="en-GB" sz="5000" dirty="0" smtClean="0">
                <a:solidFill>
                  <a:srgbClr val="00B050"/>
                </a:solidFill>
                <a:latin typeface="Arial" panose="020B0604020202020204" pitchFamily="34" charset="0"/>
                <a:cs typeface="Arial" panose="020B0604020202020204" pitchFamily="34" charset="0"/>
              </a:rPr>
              <a:t>They </a:t>
            </a:r>
            <a:r>
              <a:rPr lang="en-GB" sz="5000" dirty="0">
                <a:solidFill>
                  <a:srgbClr val="00B050"/>
                </a:solidFill>
                <a:latin typeface="Arial" panose="020B0604020202020204" pitchFamily="34" charset="0"/>
                <a:cs typeface="Arial" panose="020B0604020202020204" pitchFamily="34" charset="0"/>
              </a:rPr>
              <a:t>distribute </a:t>
            </a:r>
            <a:r>
              <a:rPr lang="en-GB" sz="5000" dirty="0" smtClean="0">
                <a:solidFill>
                  <a:srgbClr val="00B050"/>
                </a:solidFill>
                <a:latin typeface="Arial" panose="020B0604020202020204" pitchFamily="34" charset="0"/>
                <a:cs typeface="Arial" panose="020B0604020202020204" pitchFamily="34" charset="0"/>
              </a:rPr>
              <a:t>a percentage </a:t>
            </a:r>
            <a:r>
              <a:rPr lang="en-GB" sz="5000" dirty="0">
                <a:solidFill>
                  <a:srgbClr val="00B050"/>
                </a:solidFill>
                <a:latin typeface="Arial" panose="020B0604020202020204" pitchFamily="34" charset="0"/>
                <a:cs typeface="Arial" panose="020B0604020202020204" pitchFamily="34" charset="0"/>
              </a:rPr>
              <a:t>of the licence fees </a:t>
            </a:r>
            <a:r>
              <a:rPr lang="en-GB" sz="5000" dirty="0" smtClean="0">
                <a:solidFill>
                  <a:srgbClr val="00B050"/>
                </a:solidFill>
                <a:latin typeface="Arial" panose="020B0604020202020204" pitchFamily="34" charset="0"/>
                <a:cs typeface="Arial" panose="020B0604020202020204" pitchFamily="34" charset="0"/>
              </a:rPr>
              <a:t>they </a:t>
            </a:r>
            <a:r>
              <a:rPr lang="en-GB" sz="5000" dirty="0">
                <a:solidFill>
                  <a:srgbClr val="00B050"/>
                </a:solidFill>
                <a:latin typeface="Arial" panose="020B0604020202020204" pitchFamily="34" charset="0"/>
                <a:cs typeface="Arial" panose="020B0604020202020204" pitchFamily="34" charset="0"/>
              </a:rPr>
              <a:t>collect back to </a:t>
            </a:r>
            <a:r>
              <a:rPr lang="en-GB" sz="5000" dirty="0" smtClean="0">
                <a:solidFill>
                  <a:srgbClr val="00B050"/>
                </a:solidFill>
                <a:latin typeface="Arial" panose="020B0604020202020204" pitchFamily="34" charset="0"/>
                <a:cs typeface="Arial" panose="020B0604020202020204" pitchFamily="34" charset="0"/>
              </a:rPr>
              <a:t>their </a:t>
            </a:r>
            <a:r>
              <a:rPr lang="en-GB" sz="5000" dirty="0">
                <a:solidFill>
                  <a:srgbClr val="00B050"/>
                </a:solidFill>
                <a:latin typeface="Arial" panose="020B0604020202020204" pitchFamily="34" charset="0"/>
                <a:cs typeface="Arial" panose="020B0604020202020204" pitchFamily="34" charset="0"/>
              </a:rPr>
              <a:t>members in the form of royalties and only deduct </a:t>
            </a:r>
            <a:r>
              <a:rPr lang="en-GB" sz="5000" dirty="0" smtClean="0">
                <a:solidFill>
                  <a:srgbClr val="00B050"/>
                </a:solidFill>
                <a:latin typeface="Arial" panose="020B0604020202020204" pitchFamily="34" charset="0"/>
                <a:cs typeface="Arial" panose="020B0604020202020204" pitchFamily="34" charset="0"/>
              </a:rPr>
              <a:t>their </a:t>
            </a:r>
            <a:r>
              <a:rPr lang="en-GB" sz="5000" dirty="0">
                <a:solidFill>
                  <a:srgbClr val="00B050"/>
                </a:solidFill>
                <a:latin typeface="Arial" panose="020B0604020202020204" pitchFamily="34" charset="0"/>
                <a:cs typeface="Arial" panose="020B0604020202020204" pitchFamily="34" charset="0"/>
              </a:rPr>
              <a:t>administration cost.</a:t>
            </a:r>
          </a:p>
          <a:p>
            <a:pPr marL="0" indent="0">
              <a:buNone/>
            </a:pPr>
            <a:r>
              <a:rPr lang="en-GB" sz="5000" dirty="0" smtClean="0">
                <a:solidFill>
                  <a:srgbClr val="00B050"/>
                </a:solidFill>
                <a:latin typeface="Arial" panose="020B0604020202020204" pitchFamily="34" charset="0"/>
                <a:cs typeface="Arial" panose="020B0604020202020204" pitchFamily="34" charset="0"/>
              </a:rPr>
              <a:t>Royalties </a:t>
            </a:r>
            <a:r>
              <a:rPr lang="en-GB" sz="5000" dirty="0">
                <a:solidFill>
                  <a:srgbClr val="00B050"/>
                </a:solidFill>
                <a:latin typeface="Arial" panose="020B0604020202020204" pitchFamily="34" charset="0"/>
                <a:cs typeface="Arial" panose="020B0604020202020204" pitchFamily="34" charset="0"/>
              </a:rPr>
              <a:t>help ensure </a:t>
            </a:r>
            <a:r>
              <a:rPr lang="en-GB" sz="5000" dirty="0" smtClean="0">
                <a:solidFill>
                  <a:srgbClr val="00B050"/>
                </a:solidFill>
                <a:latin typeface="Arial" panose="020B0604020202020204" pitchFamily="34" charset="0"/>
                <a:cs typeface="Arial" panose="020B0604020202020204" pitchFamily="34" charset="0"/>
              </a:rPr>
              <a:t>their </a:t>
            </a:r>
            <a:r>
              <a:rPr lang="en-GB" sz="5000" dirty="0">
                <a:solidFill>
                  <a:srgbClr val="00B050"/>
                </a:solidFill>
                <a:latin typeface="Arial" panose="020B0604020202020204" pitchFamily="34" charset="0"/>
                <a:cs typeface="Arial" panose="020B0604020202020204" pitchFamily="34" charset="0"/>
              </a:rPr>
              <a:t>members can make a livelihood from their music </a:t>
            </a:r>
            <a:r>
              <a:rPr lang="en-GB" sz="5000" dirty="0" smtClean="0">
                <a:solidFill>
                  <a:srgbClr val="00B050"/>
                </a:solidFill>
                <a:latin typeface="Arial" panose="020B0604020202020204" pitchFamily="34" charset="0"/>
                <a:cs typeface="Arial" panose="020B0604020202020204" pitchFamily="34" charset="0"/>
              </a:rPr>
              <a:t>enabling them to continue to make music.</a:t>
            </a:r>
            <a:r>
              <a:rPr lang="en-GB" sz="4500" dirty="0">
                <a:solidFill>
                  <a:srgbClr val="00B050"/>
                </a:solidFill>
                <a:latin typeface="Arial" panose="020B0604020202020204" pitchFamily="34" charset="0"/>
                <a:cs typeface="Arial" panose="020B0604020202020204" pitchFamily="34" charset="0"/>
              </a:rPr>
              <a:t> </a:t>
            </a:r>
            <a:r>
              <a:rPr lang="en-GB" sz="4500" dirty="0"/>
              <a:t> </a:t>
            </a:r>
            <a:endParaRPr lang="en-GB" sz="4500" dirty="0" smtClean="0"/>
          </a:p>
          <a:p>
            <a:pPr marL="0" indent="0">
              <a:buNone/>
            </a:pPr>
            <a:endParaRPr lang="en-GB" sz="4500" dirty="0"/>
          </a:p>
          <a:p>
            <a:pPr marL="0" indent="0">
              <a:buNone/>
            </a:pPr>
            <a:r>
              <a:rPr lang="en-GB" sz="6000" dirty="0" smtClean="0"/>
              <a:t>In the UK </a:t>
            </a:r>
            <a:r>
              <a:rPr lang="en-GB" sz="6000" dirty="0" smtClean="0">
                <a:solidFill>
                  <a:srgbClr val="FF0000"/>
                </a:solidFill>
              </a:rPr>
              <a:t>copyright</a:t>
            </a:r>
            <a:r>
              <a:rPr lang="en-GB" sz="6000" dirty="0" smtClean="0"/>
              <a:t> protection generally lasts for a period of </a:t>
            </a:r>
            <a:r>
              <a:rPr lang="en-GB" sz="6000" dirty="0" smtClean="0">
                <a:solidFill>
                  <a:srgbClr val="FF0000"/>
                </a:solidFill>
              </a:rPr>
              <a:t>70 years</a:t>
            </a:r>
            <a:r>
              <a:rPr lang="en-GB" sz="6000" dirty="0" smtClean="0"/>
              <a:t> from the end of the year the composer dies.  After this period, the music is classed as being in the “public domain” and you would not need the licenses to use the music.</a:t>
            </a:r>
          </a:p>
          <a:p>
            <a:pPr marL="0" indent="0">
              <a:buNone/>
            </a:pPr>
            <a:endParaRPr lang="en-GB" dirty="0" smtClean="0"/>
          </a:p>
          <a:p>
            <a:pPr marL="0" indent="0">
              <a:buNone/>
            </a:pPr>
            <a:r>
              <a:rPr lang="en-GB" sz="4500" dirty="0" smtClean="0">
                <a:hlinkClick r:id="rId2"/>
              </a:rPr>
              <a:t>PRS Website</a:t>
            </a:r>
            <a:endParaRPr lang="en-GB" sz="4500" dirty="0"/>
          </a:p>
        </p:txBody>
      </p:sp>
    </p:spTree>
    <p:extLst>
      <p:ext uri="{BB962C8B-B14F-4D97-AF65-F5344CB8AC3E}">
        <p14:creationId xmlns:p14="http://schemas.microsoft.com/office/powerpoint/2010/main" val="17049512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additive="base">
                                        <p:cTn id="1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fade">
                                      <p:cBhvr>
                                        <p:cTn id="21" dur="1000"/>
                                        <p:tgtEl>
                                          <p:spTgt spid="3">
                                            <p:txEl>
                                              <p:pRg st="4" end="4"/>
                                            </p:txEl>
                                          </p:spTgt>
                                        </p:tgtEl>
                                      </p:cBhvr>
                                    </p:animEffect>
                                    <p:anim calcmode="lin" valueType="num">
                                      <p:cBhvr>
                                        <p:cTn id="22"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4" end="4"/>
                                            </p:txEl>
                                          </p:spTgt>
                                        </p:tgtEl>
                                        <p:attrNameLst>
                                          <p:attrName>ppt_y</p:attrName>
                                        </p:attrNameLst>
                                      </p:cBhvr>
                                      <p:tavLst>
                                        <p:tav tm="0">
                                          <p:val>
                                            <p:strVal val="#ppt_y+.1"/>
                                          </p:val>
                                        </p:tav>
                                        <p:tav tm="100000">
                                          <p:val>
                                            <p:strVal val="#ppt_y"/>
                                          </p:val>
                                        </p:tav>
                                      </p:tavLst>
                                    </p:anim>
                                  </p:childTnLst>
                                </p:cTn>
                              </p:par>
                              <p:par>
                                <p:cTn id="24" presetID="42" presetClass="entr" presetSubtype="0" fill="hold" nodeType="withEffect">
                                  <p:stCondLst>
                                    <p:cond delay="0"/>
                                  </p:stCondLst>
                                  <p:childTnLst>
                                    <p:set>
                                      <p:cBhvr>
                                        <p:cTn id="25" dur="1" fill="hold">
                                          <p:stCondLst>
                                            <p:cond delay="0"/>
                                          </p:stCondLst>
                                        </p:cTn>
                                        <p:tgtEl>
                                          <p:spTgt spid="3">
                                            <p:txEl>
                                              <p:pRg st="6" end="6"/>
                                            </p:txEl>
                                          </p:spTgt>
                                        </p:tgtEl>
                                        <p:attrNameLst>
                                          <p:attrName>style.visibility</p:attrName>
                                        </p:attrNameLst>
                                      </p:cBhvr>
                                      <p:to>
                                        <p:strVal val="visible"/>
                                      </p:to>
                                    </p:set>
                                    <p:animEffect transition="in" filter="fade">
                                      <p:cBhvr>
                                        <p:cTn id="26" dur="1000"/>
                                        <p:tgtEl>
                                          <p:spTgt spid="3">
                                            <p:txEl>
                                              <p:pRg st="6" end="6"/>
                                            </p:txEl>
                                          </p:spTgt>
                                        </p:tgtEl>
                                      </p:cBhvr>
                                    </p:animEffect>
                                    <p:anim calcmode="lin" valueType="num">
                                      <p:cBhvr>
                                        <p:cTn id="27"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Royalty Collection Agencies</a:t>
            </a:r>
            <a:endParaRPr lang="en-GB" dirty="0"/>
          </a:p>
        </p:txBody>
      </p:sp>
      <p:sp>
        <p:nvSpPr>
          <p:cNvPr id="3" name="Content Placeholder 2"/>
          <p:cNvSpPr>
            <a:spLocks noGrp="1"/>
          </p:cNvSpPr>
          <p:nvPr>
            <p:ph sz="quarter" idx="1"/>
          </p:nvPr>
        </p:nvSpPr>
        <p:spPr/>
        <p:txBody>
          <a:bodyPr>
            <a:normAutofit fontScale="92500" lnSpcReduction="10000"/>
          </a:bodyPr>
          <a:lstStyle/>
          <a:p>
            <a:pPr marL="0" indent="0">
              <a:buNone/>
            </a:pPr>
            <a:r>
              <a:rPr lang="en-GB" sz="2600" b="1" u="sng" dirty="0" smtClean="0">
                <a:latin typeface="Comic Sans MS" panose="030F0702030302020204" pitchFamily="66" charset="0"/>
              </a:rPr>
              <a:t>What is the difference between PRS, PPL and MCPS?</a:t>
            </a:r>
          </a:p>
          <a:p>
            <a:pPr marL="0" indent="0">
              <a:buNone/>
            </a:pPr>
            <a:endParaRPr lang="en-GB" sz="2800" dirty="0">
              <a:latin typeface="Comic Sans MS" panose="030F0702030302020204" pitchFamily="66" charset="0"/>
            </a:endParaRPr>
          </a:p>
          <a:p>
            <a:pPr marL="0" indent="0">
              <a:buNone/>
            </a:pPr>
            <a:r>
              <a:rPr lang="en-GB" dirty="0" smtClean="0">
                <a:solidFill>
                  <a:srgbClr val="FF0000"/>
                </a:solidFill>
                <a:latin typeface="Arial" panose="020B0604020202020204" pitchFamily="34" charset="0"/>
                <a:cs typeface="Arial" panose="020B0604020202020204" pitchFamily="34" charset="0"/>
              </a:rPr>
              <a:t>PRS</a:t>
            </a:r>
            <a:r>
              <a:rPr lang="en-GB" dirty="0" smtClean="0">
                <a:latin typeface="Arial" panose="020B0604020202020204" pitchFamily="34" charset="0"/>
                <a:cs typeface="Arial" panose="020B0604020202020204" pitchFamily="34" charset="0"/>
              </a:rPr>
              <a:t> collects money on behalf of the songwriters, composers and publishers.</a:t>
            </a:r>
          </a:p>
          <a:p>
            <a:pPr marL="0" indent="0">
              <a:buNone/>
            </a:pPr>
            <a:endParaRPr lang="en-GB" dirty="0">
              <a:latin typeface="Arial" panose="020B0604020202020204" pitchFamily="34" charset="0"/>
              <a:cs typeface="Arial" panose="020B0604020202020204" pitchFamily="34" charset="0"/>
            </a:endParaRPr>
          </a:p>
          <a:p>
            <a:pPr marL="0" indent="0">
              <a:buNone/>
            </a:pPr>
            <a:r>
              <a:rPr lang="en-GB" dirty="0" smtClean="0">
                <a:solidFill>
                  <a:srgbClr val="FFFF00"/>
                </a:solidFill>
                <a:latin typeface="Arial" panose="020B0604020202020204" pitchFamily="34" charset="0"/>
                <a:cs typeface="Arial" panose="020B0604020202020204" pitchFamily="34" charset="0"/>
              </a:rPr>
              <a:t>PPL</a:t>
            </a:r>
            <a:r>
              <a:rPr lang="en-GB" dirty="0" smtClean="0">
                <a:latin typeface="Arial" panose="020B0604020202020204" pitchFamily="34" charset="0"/>
                <a:cs typeface="Arial" panose="020B0604020202020204" pitchFamily="34" charset="0"/>
              </a:rPr>
              <a:t> collects money on behalf of record companies and performers.</a:t>
            </a:r>
          </a:p>
          <a:p>
            <a:pPr marL="0" indent="0">
              <a:buNone/>
            </a:pPr>
            <a:endParaRPr lang="en-GB" dirty="0">
              <a:latin typeface="Arial" panose="020B0604020202020204" pitchFamily="34" charset="0"/>
              <a:cs typeface="Arial" panose="020B0604020202020204" pitchFamily="34" charset="0"/>
            </a:endParaRPr>
          </a:p>
          <a:p>
            <a:pPr marL="0" indent="0">
              <a:buNone/>
            </a:pPr>
            <a:r>
              <a:rPr lang="en-GB" dirty="0" smtClean="0">
                <a:solidFill>
                  <a:srgbClr val="00B0F0"/>
                </a:solidFill>
                <a:latin typeface="Arial" panose="020B0604020202020204" pitchFamily="34" charset="0"/>
                <a:cs typeface="Arial" panose="020B0604020202020204" pitchFamily="34" charset="0"/>
              </a:rPr>
              <a:t>MCPS </a:t>
            </a:r>
            <a:r>
              <a:rPr lang="en-GB" dirty="0" smtClean="0">
                <a:latin typeface="Arial" panose="020B0604020202020204" pitchFamily="34" charset="0"/>
                <a:cs typeface="Arial" panose="020B0604020202020204" pitchFamily="34" charset="0"/>
              </a:rPr>
              <a:t>covers the mechanical and reproduction rights used to manufacture CDs/cassettes/minidisks/vinyl/DAT/DVD/ Blu-ray/VHS/</a:t>
            </a:r>
            <a:r>
              <a:rPr lang="en-GB" dirty="0" err="1" smtClean="0">
                <a:latin typeface="Arial" panose="020B0604020202020204" pitchFamily="34" charset="0"/>
                <a:cs typeface="Arial" panose="020B0604020202020204" pitchFamily="34" charset="0"/>
              </a:rPr>
              <a:t>CD-Rom</a:t>
            </a:r>
            <a:r>
              <a:rPr lang="en-GB" dirty="0" smtClean="0">
                <a:latin typeface="Arial" panose="020B0604020202020204" pitchFamily="34" charset="0"/>
                <a:cs typeface="Arial" panose="020B0604020202020204" pitchFamily="34" charset="0"/>
              </a:rPr>
              <a:t> etc.</a:t>
            </a:r>
            <a:endParaRPr lang="en-GB" dirty="0" smtClean="0">
              <a:solidFill>
                <a:srgbClr val="00B0F0"/>
              </a:solidFill>
              <a:latin typeface="Arial" panose="020B0604020202020204" pitchFamily="34" charset="0"/>
              <a:cs typeface="Arial" panose="020B0604020202020204" pitchFamily="34" charset="0"/>
            </a:endParaRPr>
          </a:p>
          <a:p>
            <a:endParaRPr lang="en-GB" dirty="0"/>
          </a:p>
        </p:txBody>
      </p:sp>
    </p:spTree>
    <p:extLst>
      <p:ext uri="{BB962C8B-B14F-4D97-AF65-F5344CB8AC3E}">
        <p14:creationId xmlns:p14="http://schemas.microsoft.com/office/powerpoint/2010/main" val="36996701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accent1">
            <a:alpha val="50000"/>
          </a:schemeClr>
        </a:solidFill>
        <a:effectLst/>
      </p:bgPr>
    </p:bg>
    <p:spTree>
      <p:nvGrpSpPr>
        <p:cNvPr id="1" name=""/>
        <p:cNvGrpSpPr/>
        <p:nvPr/>
      </p:nvGrpSpPr>
      <p:grpSpPr>
        <a:xfrm>
          <a:off x="0" y="0"/>
          <a:ext cx="0" cy="0"/>
          <a:chOff x="0" y="0"/>
          <a:chExt cx="0" cy="0"/>
        </a:xfrm>
      </p:grpSpPr>
      <p:sp>
        <p:nvSpPr>
          <p:cNvPr id="3" name="Rectangle 2"/>
          <p:cNvSpPr/>
          <p:nvPr/>
        </p:nvSpPr>
        <p:spPr>
          <a:xfrm>
            <a:off x="323528" y="332656"/>
            <a:ext cx="8568952" cy="6063198"/>
          </a:xfrm>
          <a:prstGeom prst="rect">
            <a:avLst/>
          </a:prstGeom>
        </p:spPr>
        <p:txBody>
          <a:bodyPr wrap="square">
            <a:spAutoFit/>
          </a:bodyPr>
          <a:lstStyle/>
          <a:p>
            <a:pPr algn="ctr"/>
            <a:r>
              <a:rPr lang="en-GB" sz="3200" b="1" dirty="0" smtClean="0">
                <a:latin typeface="Arial" panose="020B0604020202020204" pitchFamily="34" charset="0"/>
                <a:cs typeface="Arial" panose="020B0604020202020204" pitchFamily="34" charset="0"/>
              </a:rPr>
              <a:t>Licences for Playing Music in Public</a:t>
            </a:r>
          </a:p>
          <a:p>
            <a:endParaRPr lang="en-GB" sz="3200" dirty="0"/>
          </a:p>
          <a:p>
            <a:r>
              <a:rPr lang="en-GB" dirty="0" smtClean="0">
                <a:latin typeface="Arial" panose="020B0604020202020204" pitchFamily="34" charset="0"/>
                <a:cs typeface="Arial" panose="020B0604020202020204" pitchFamily="34" charset="0"/>
              </a:rPr>
              <a:t>If an individual or an organisation wishes to play a song or piece of music in public (i.e.to a wider group of people - for example on their business or organisations premises) it is classed as a public performance and permission must be obtained from the copyright owner, record company and performer of that song or piece of music before doing so. These permissions are known as music licences.</a:t>
            </a:r>
          </a:p>
          <a:p>
            <a:endParaRPr lang="en-GB" dirty="0">
              <a:latin typeface="Arial" panose="020B0604020202020204" pitchFamily="34" charset="0"/>
              <a:cs typeface="Arial" panose="020B0604020202020204" pitchFamily="34" charset="0"/>
            </a:endParaRPr>
          </a:p>
          <a:p>
            <a:r>
              <a:rPr lang="en-GB" sz="2400" b="1" dirty="0" smtClean="0">
                <a:latin typeface="Arial" panose="020B0604020202020204" pitchFamily="34" charset="0"/>
                <a:cs typeface="Arial" panose="020B0604020202020204" pitchFamily="34" charset="0"/>
              </a:rPr>
              <a:t>Who has to have music licences?</a:t>
            </a:r>
          </a:p>
          <a:p>
            <a:endParaRPr lang="en-GB" sz="1200" dirty="0" smtClean="0">
              <a:latin typeface="Arial" panose="020B0604020202020204" pitchFamily="34" charset="0"/>
              <a:cs typeface="Arial" panose="020B0604020202020204" pitchFamily="34" charset="0"/>
            </a:endParaRPr>
          </a:p>
          <a:p>
            <a:r>
              <a:rPr lang="en-GB" dirty="0" smtClean="0">
                <a:latin typeface="Arial" panose="020B0604020202020204" pitchFamily="34" charset="0"/>
                <a:cs typeface="Arial" panose="020B0604020202020204" pitchFamily="34" charset="0"/>
              </a:rPr>
              <a:t>Any location or premises, outside of home, where music is played from clubs to concert halls, from discos to dentists' waiting rooms and from trains and taxis to takeaways. The owner/proprietor of the premises or vehicle is normally responsible for obtaining a music licence for the public performance of copyright music. If the person does not obtain the required licence they may risk infringing copyright and performers' rights.</a:t>
            </a:r>
          </a:p>
          <a:p>
            <a:endParaRPr lang="en-GB" sz="1200" dirty="0">
              <a:latin typeface="Arial" panose="020B0604020202020204" pitchFamily="34" charset="0"/>
              <a:cs typeface="Arial" panose="020B0604020202020204" pitchFamily="34" charset="0"/>
            </a:endParaRPr>
          </a:p>
          <a:p>
            <a:r>
              <a:rPr lang="en-GB" dirty="0" smtClean="0">
                <a:latin typeface="Arial" panose="020B0604020202020204" pitchFamily="34" charset="0"/>
                <a:cs typeface="Arial" panose="020B0604020202020204" pitchFamily="34" charset="0"/>
              </a:rPr>
              <a:t>PPL and PRS for Music are two different music licensing organisations with a single aim - to ensure music creators and performers are fairly paid for the public use of their music. </a:t>
            </a:r>
            <a:endParaRPr lang="en-GB"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82491998"/>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c">
  <a:themeElements>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Foundry">
      <a:majorFont>
        <a:latin typeface="Rockwell"/>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Rockwell"/>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513</TotalTime>
  <Words>1195</Words>
  <Application>Microsoft Office PowerPoint</Application>
  <PresentationFormat>On-screen Show (4:3)</PresentationFormat>
  <Paragraphs>140</Paragraphs>
  <Slides>18</Slides>
  <Notes>0</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Civic</vt:lpstr>
      <vt:lpstr>Unit 1: The Music Industry (External Exam)</vt:lpstr>
      <vt:lpstr>Service Companies and Agencies</vt:lpstr>
      <vt:lpstr>Service Companies and Agencies</vt:lpstr>
      <vt:lpstr>Service Companies and Agencies</vt:lpstr>
      <vt:lpstr>Service Companies and Agencies</vt:lpstr>
      <vt:lpstr>Royalty Collection Agencies</vt:lpstr>
      <vt:lpstr>Royalty Collection Agencies</vt:lpstr>
      <vt:lpstr>Royalty Collection Agencies</vt:lpstr>
      <vt:lpstr>PowerPoint Presentation</vt:lpstr>
      <vt:lpstr>Royalty Collection Agencies</vt:lpstr>
      <vt:lpstr>Royalty Collection Agencies</vt:lpstr>
      <vt:lpstr>Artists’ Representation</vt:lpstr>
      <vt:lpstr>Artists’ Representation</vt:lpstr>
      <vt:lpstr>Artists’ Representation</vt:lpstr>
      <vt:lpstr>Artists’ Representation</vt:lpstr>
      <vt:lpstr>Artists’ Representation</vt:lpstr>
      <vt:lpstr>Hire Companies</vt:lpstr>
      <vt:lpstr>Transport Companies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Unit 1: The Music Industry (External Exam)</dc:title>
  <dc:creator>Win7</dc:creator>
  <cp:lastModifiedBy>HLGC</cp:lastModifiedBy>
  <cp:revision>27</cp:revision>
  <dcterms:created xsi:type="dcterms:W3CDTF">2014-02-28T10:01:06Z</dcterms:created>
  <dcterms:modified xsi:type="dcterms:W3CDTF">2016-10-10T12:37:13Z</dcterms:modified>
</cp:coreProperties>
</file>