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3" r:id="rId2"/>
    <p:sldId id="256" r:id="rId3"/>
    <p:sldId id="257" r:id="rId4"/>
    <p:sldId id="258" r:id="rId5"/>
    <p:sldId id="259" r:id="rId6"/>
    <p:sldId id="260" r:id="rId7"/>
    <p:sldId id="261" r:id="rId8"/>
    <p:sldId id="265" r:id="rId9"/>
    <p:sldId id="26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66"/>
    <a:srgbClr val="CCECFF"/>
    <a:srgbClr val="003300"/>
    <a:srgbClr val="800000"/>
    <a:srgbClr val="000099"/>
    <a:srgbClr val="00FF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varScale="1">
        <p:scale>
          <a:sx n="71" d="100"/>
          <a:sy n="71" d="100"/>
        </p:scale>
        <p:origin x="-48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15D0F84-2759-4191-8982-EFBC4C9C1C7D}" type="datetimeFigureOut">
              <a:rPr lang="en-GB"/>
              <a:pPr>
                <a:defRPr/>
              </a:pPr>
              <a:t>04/10/2016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078F730-200A-4153-9A2D-91E4812CD35C}" type="slidenum">
              <a:rPr lang="en-GB"/>
              <a:pPr>
                <a:defRPr/>
              </a:pPr>
              <a:t>‹#›</a:t>
            </a:fld>
            <a:endParaRPr lang="en-GB"/>
          </a:p>
        </p:txBody>
      </p:sp>
    </p:spTree>
    <p:extLst>
      <p:ext uri="{BB962C8B-B14F-4D97-AF65-F5344CB8AC3E}">
        <p14:creationId xmlns:p14="http://schemas.microsoft.com/office/powerpoint/2010/main" val="280566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8F598AF-8D1A-4569-8675-78A664980773}" type="datetimeFigureOut">
              <a:rPr lang="en-GB"/>
              <a:pPr>
                <a:defRPr/>
              </a:pPr>
              <a:t>04/10/2016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76E9B0A-FBEE-460C-B5BB-9670AB40DE85}" type="slidenum">
              <a:rPr lang="en-GB"/>
              <a:pPr>
                <a:defRPr/>
              </a:pPr>
              <a:t>‹#›</a:t>
            </a:fld>
            <a:endParaRPr lang="en-GB"/>
          </a:p>
        </p:txBody>
      </p:sp>
    </p:spTree>
    <p:extLst>
      <p:ext uri="{BB962C8B-B14F-4D97-AF65-F5344CB8AC3E}">
        <p14:creationId xmlns:p14="http://schemas.microsoft.com/office/powerpoint/2010/main" val="35266662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DA1F328-C2A3-4F92-99FF-938A0E0E6515}" type="datetimeFigureOut">
              <a:rPr lang="en-GB"/>
              <a:pPr>
                <a:defRPr/>
              </a:pPr>
              <a:t>04/10/2016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DF95423-F11B-47AA-9167-27E57080789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5558763-1F07-478D-8D69-E9D3FABDEAAC}" type="datetimeFigureOut">
              <a:rPr lang="en-GB"/>
              <a:pPr>
                <a:defRPr/>
              </a:pPr>
              <a:t>04/10/2016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C89F2CB-0370-4C61-88B5-BFA9F3B2AEB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488E8B6-D5A1-4A61-B59D-51992B3029B9}" type="datetimeFigureOut">
              <a:rPr lang="en-GB"/>
              <a:pPr>
                <a:defRPr/>
              </a:pPr>
              <a:t>04/10/2016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EA0350E-DECC-49CD-B60D-B00336597B3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F92735E-EABC-4111-A8F0-EC261B505412}" type="datetimeFigureOut">
              <a:rPr lang="en-GB"/>
              <a:pPr>
                <a:defRPr/>
              </a:pPr>
              <a:t>04/10/2016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107997F-1969-4FB5-94F5-C8D4F8C735F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DE8AA2-E476-426B-BE31-106F0BB0FA3E}" type="datetimeFigureOut">
              <a:rPr lang="en-GB"/>
              <a:pPr>
                <a:defRPr/>
              </a:pPr>
              <a:t>04/10/2016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06B940F-CB21-4D34-B72D-F60E307A18F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38DF188-5B1C-449E-A8DC-73AB18495532}" type="datetimeFigureOut">
              <a:rPr lang="en-GB"/>
              <a:pPr>
                <a:defRPr/>
              </a:pPr>
              <a:t>04/10/2016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A7A3A41-D9B9-4EE1-A69B-CB5C81AFA75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B4426D3-F435-4833-B984-A30E3EABCDA6}" type="datetimeFigureOut">
              <a:rPr lang="en-GB"/>
              <a:pPr>
                <a:defRPr/>
              </a:pPr>
              <a:t>04/10/2016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1FFFD44-3C0A-4FC1-A6D9-326BD63F181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2ACB8E7-FF79-4C72-9A8F-D6CC889C84BB}" type="datetimeFigureOut">
              <a:rPr lang="en-GB"/>
              <a:pPr>
                <a:defRPr/>
              </a:pPr>
              <a:t>04/10/2016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F84AEA8-1633-4BA9-B509-5794F20BCE9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9B7D32-8833-47EB-BBD4-0891EFD2F6ED}" type="datetimeFigureOut">
              <a:rPr lang="en-GB"/>
              <a:pPr>
                <a:defRPr/>
              </a:pPr>
              <a:t>04/10/2016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2044277-0A0A-448F-A7CE-AEC13F0D112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81FD5F-3A83-4F67-A924-6D3FF8F6B551}" type="datetimeFigureOut">
              <a:rPr lang="en-GB"/>
              <a:pPr>
                <a:defRPr/>
              </a:pPr>
              <a:t>04/10/2016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3FCAAD8-EB50-4EAC-B6DC-DAEC3ABB783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48EF034-8429-4424-9515-5F3996B68A5A}" type="datetimeFigureOut">
              <a:rPr lang="en-GB"/>
              <a:pPr>
                <a:defRPr/>
              </a:pPr>
              <a:t>04/10/2016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6C58183-642B-48F0-B324-71A11095FAF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D1C9858-E8F6-4E45-AA6B-59641098AF02}" type="datetimeFigureOut">
              <a:rPr lang="en-GB"/>
              <a:pPr>
                <a:defRPr/>
              </a:pPr>
              <a:t>04/10/2016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7408806-5C68-4F93-A511-8AF5AB554BA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48680"/>
            <a:ext cx="7772400" cy="1470025"/>
          </a:xfrm>
        </p:spPr>
        <p:txBody>
          <a:bodyPr/>
          <a:lstStyle/>
          <a:p>
            <a:r>
              <a:rPr lang="en-GB" dirty="0" smtClean="0"/>
              <a:t>Unit 1: The Music Industry (External Exam)</a:t>
            </a:r>
            <a:endParaRPr lang="en-GB" dirty="0"/>
          </a:p>
        </p:txBody>
      </p:sp>
      <p:sp>
        <p:nvSpPr>
          <p:cNvPr id="3" name="Subtitle 2"/>
          <p:cNvSpPr>
            <a:spLocks noGrp="1"/>
          </p:cNvSpPr>
          <p:nvPr>
            <p:ph type="subTitle" idx="1"/>
          </p:nvPr>
        </p:nvSpPr>
        <p:spPr>
          <a:xfrm>
            <a:off x="683568" y="2996952"/>
            <a:ext cx="7848872" cy="3024336"/>
          </a:xfrm>
        </p:spPr>
        <p:txBody>
          <a:bodyPr/>
          <a:lstStyle/>
          <a:p>
            <a:pPr algn="l"/>
            <a:r>
              <a:rPr lang="en-GB" dirty="0" smtClean="0">
                <a:solidFill>
                  <a:schemeClr val="tx1"/>
                </a:solidFill>
              </a:rPr>
              <a:t>Learning Aim A:</a:t>
            </a:r>
          </a:p>
          <a:p>
            <a:pPr algn="l"/>
            <a:r>
              <a:rPr lang="en-GB" dirty="0" smtClean="0">
                <a:solidFill>
                  <a:schemeClr val="tx1"/>
                </a:solidFill>
              </a:rPr>
              <a:t>Understand different types of organisations that make up the music industry</a:t>
            </a:r>
          </a:p>
          <a:p>
            <a:pPr algn="l"/>
            <a:endParaRPr lang="en-GB" dirty="0" smtClean="0">
              <a:solidFill>
                <a:schemeClr val="tx1"/>
              </a:solidFill>
            </a:endParaRPr>
          </a:p>
          <a:p>
            <a:pPr algn="l"/>
            <a:r>
              <a:rPr lang="en-GB" sz="2400" dirty="0" smtClean="0">
                <a:solidFill>
                  <a:schemeClr val="tx1"/>
                </a:solidFill>
              </a:rPr>
              <a:t>Lesson 3: Production &amp; Promotion </a:t>
            </a:r>
            <a:r>
              <a:rPr lang="en-GB" sz="2400" dirty="0" smtClean="0">
                <a:solidFill>
                  <a:schemeClr val="tx1"/>
                </a:solidFill>
              </a:rPr>
              <a:t>(5</a:t>
            </a:r>
            <a:r>
              <a:rPr lang="en-GB" sz="2400" baseline="30000" dirty="0" smtClean="0">
                <a:solidFill>
                  <a:schemeClr val="tx1"/>
                </a:solidFill>
              </a:rPr>
              <a:t>th</a:t>
            </a:r>
            <a:r>
              <a:rPr lang="en-GB" sz="2400" dirty="0" smtClean="0">
                <a:solidFill>
                  <a:schemeClr val="tx1"/>
                </a:solidFill>
              </a:rPr>
              <a:t> October 2016)</a:t>
            </a:r>
            <a:endParaRPr lang="en-GB" sz="2400" dirty="0">
              <a:solidFill>
                <a:schemeClr val="tx1"/>
              </a:solidFill>
            </a:endParaRPr>
          </a:p>
        </p:txBody>
      </p:sp>
    </p:spTree>
    <p:extLst>
      <p:ext uri="{BB962C8B-B14F-4D97-AF65-F5344CB8AC3E}">
        <p14:creationId xmlns:p14="http://schemas.microsoft.com/office/powerpoint/2010/main" val="4274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908175" y="260350"/>
            <a:ext cx="5292725" cy="50482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400">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Production and Promotion</a:t>
            </a:r>
          </a:p>
          <a:p>
            <a:pPr algn="ct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p:txBody>
      </p:sp>
      <p:sp>
        <p:nvSpPr>
          <p:cNvPr id="2" name="Rounded Rectangle 5"/>
          <p:cNvSpPr/>
          <p:nvPr/>
        </p:nvSpPr>
        <p:spPr>
          <a:xfrm>
            <a:off x="1187450" y="981075"/>
            <a:ext cx="6480175" cy="1871663"/>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400">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No musician can survive without the support of others.  The production and promotion teams are crucial to a successful career in the music industry.</a:t>
            </a:r>
          </a:p>
          <a:p>
            <a:pPr algn="ct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p:txBody>
      </p:sp>
      <p:sp>
        <p:nvSpPr>
          <p:cNvPr id="15366" name="Rectangle 6"/>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
        <p:nvSpPr>
          <p:cNvPr id="3" name="Rounded Rectangle 5"/>
          <p:cNvSpPr/>
          <p:nvPr/>
        </p:nvSpPr>
        <p:spPr>
          <a:xfrm>
            <a:off x="1331913" y="3213100"/>
            <a:ext cx="6408737" cy="12954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400">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Production teams help the musician make and record their music to a high standard.</a:t>
            </a:r>
          </a:p>
          <a:p>
            <a:pPr algn="ctr">
              <a:buFont typeface="Arial" charset="0"/>
              <a:buChar char="•"/>
            </a:pP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p:txBody>
      </p:sp>
      <p:sp>
        <p:nvSpPr>
          <p:cNvPr id="4" name="Rounded Rectangle 5"/>
          <p:cNvSpPr/>
          <p:nvPr/>
        </p:nvSpPr>
        <p:spPr>
          <a:xfrm>
            <a:off x="900113" y="4797425"/>
            <a:ext cx="7345362" cy="129698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400">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Promotion teams help the musician advertise their music so that people buy it.</a:t>
            </a:r>
          </a:p>
          <a:p>
            <a:pPr algn="ctr">
              <a:buFont typeface="Arial" charset="0"/>
              <a:buChar char="•"/>
            </a:pPr>
            <a:endParaRPr lang="en-GB" sz="2400">
              <a:solidFill>
                <a:srgbClr val="000099"/>
              </a:solidFill>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692150"/>
            <a:ext cx="8713788" cy="532923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400">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endParaRPr lang="en-GB" sz="2400" u="sng">
              <a:solidFill>
                <a:srgbClr val="000099"/>
              </a:solidFill>
              <a:latin typeface="Comic Sans MS" pitchFamily="66" charset="0"/>
              <a:cs typeface="Arial" charset="0"/>
            </a:endParaRPr>
          </a:p>
          <a:p>
            <a:pPr algn="ctr"/>
            <a:r>
              <a:rPr lang="en-GB" sz="2400" u="sng">
                <a:solidFill>
                  <a:srgbClr val="000099"/>
                </a:solidFill>
                <a:latin typeface="Comic Sans MS" pitchFamily="66" charset="0"/>
                <a:cs typeface="Arial" charset="0"/>
              </a:rPr>
              <a:t>Recording companies:</a:t>
            </a: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These can be big or ‘major’ companies or smaller ‘independent’ companies.</a:t>
            </a:r>
          </a:p>
          <a:p>
            <a:pPr algn="ctr"/>
            <a:endParaRPr lang="en-GB" sz="2400">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These ‘production’ companies are sometimes called ‘Record labels’ and they ‘sign up’ and artist to help them:</a:t>
            </a:r>
          </a:p>
          <a:p>
            <a:pPr algn="ctr"/>
            <a:endParaRPr lang="en-GB" sz="2400">
              <a:solidFill>
                <a:srgbClr val="000099"/>
              </a:solidFill>
              <a:latin typeface="Comic Sans MS" pitchFamily="66" charset="0"/>
              <a:cs typeface="Arial" charset="0"/>
            </a:endParaRPr>
          </a:p>
          <a:p>
            <a:pPr algn="ctr">
              <a:buFontTx/>
              <a:buChar char="•"/>
            </a:pPr>
            <a:r>
              <a:rPr lang="en-GB" sz="2400">
                <a:solidFill>
                  <a:srgbClr val="000099"/>
                </a:solidFill>
                <a:latin typeface="Comic Sans MS" pitchFamily="66" charset="0"/>
                <a:cs typeface="Arial" charset="0"/>
              </a:rPr>
              <a:t> Write or improve songs/pieces, </a:t>
            </a:r>
          </a:p>
          <a:p>
            <a:pPr algn="ctr">
              <a:buFontTx/>
              <a:buChar char="•"/>
            </a:pPr>
            <a:r>
              <a:rPr lang="en-GB" sz="2400">
                <a:solidFill>
                  <a:srgbClr val="000099"/>
                </a:solidFill>
                <a:latin typeface="Comic Sans MS" pitchFamily="66" charset="0"/>
                <a:cs typeface="Arial" charset="0"/>
              </a:rPr>
              <a:t> Choose suitable pieces,</a:t>
            </a:r>
          </a:p>
          <a:p>
            <a:pPr algn="ctr">
              <a:buFontTx/>
              <a:buChar char="•"/>
            </a:pPr>
            <a:r>
              <a:rPr lang="en-GB" sz="2400">
                <a:solidFill>
                  <a:srgbClr val="000099"/>
                </a:solidFill>
                <a:latin typeface="Comic Sans MS" pitchFamily="66" charset="0"/>
                <a:cs typeface="Arial" charset="0"/>
              </a:rPr>
              <a:t> Record their music in a professional studio</a:t>
            </a:r>
          </a:p>
          <a:p>
            <a:pPr algn="ctr">
              <a:buFont typeface="Arial" charset="0"/>
              <a:buChar char="•"/>
            </a:pPr>
            <a:endParaRPr lang="en-GB" sz="2400">
              <a:solidFill>
                <a:srgbClr val="000099"/>
              </a:solidFill>
              <a:latin typeface="Comic Sans MS" pitchFamily="66" charset="0"/>
              <a:cs typeface="Arial" charset="0"/>
            </a:endParaRPr>
          </a:p>
          <a:p>
            <a:pPr algn="ctr">
              <a:buFont typeface="Arial" charset="0"/>
              <a:buChar char="•"/>
            </a:pPr>
            <a:endParaRPr lang="en-GB" sz="2400">
              <a:solidFill>
                <a:srgbClr val="000099"/>
              </a:solidFill>
              <a:latin typeface="Comic Sans MS" pitchFamily="66" charset="0"/>
              <a:cs typeface="Arial" charset="0"/>
            </a:endParaRPr>
          </a:p>
        </p:txBody>
      </p:sp>
      <p:sp>
        <p:nvSpPr>
          <p:cNvPr id="27652" name="Rectangle 4"/>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692150"/>
            <a:ext cx="8713788" cy="532923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2400" b="1" u="sng" dirty="0">
                <a:solidFill>
                  <a:srgbClr val="000099"/>
                </a:solidFill>
                <a:latin typeface="Comic Sans MS" pitchFamily="66" charset="0"/>
                <a:cs typeface="Arial" charset="0"/>
              </a:rPr>
              <a:t>Music Publishing companies</a:t>
            </a:r>
            <a:r>
              <a:rPr lang="en-GB" sz="2400" u="sng" dirty="0">
                <a:solidFill>
                  <a:srgbClr val="000099"/>
                </a:solidFill>
                <a:latin typeface="Comic Sans MS" pitchFamily="66" charset="0"/>
                <a:cs typeface="Arial" charset="0"/>
              </a:rPr>
              <a:t>:</a:t>
            </a:r>
          </a:p>
          <a:p>
            <a:pPr algn="ctr"/>
            <a:endParaRPr lang="en-GB" sz="2400" u="sng" dirty="0">
              <a:solidFill>
                <a:srgbClr val="000099"/>
              </a:solidFill>
              <a:latin typeface="Comic Sans MS" pitchFamily="66" charset="0"/>
              <a:cs typeface="Arial" charset="0"/>
            </a:endParaRPr>
          </a:p>
          <a:p>
            <a:pPr algn="ctr"/>
            <a:r>
              <a:rPr lang="en-GB" sz="2400" dirty="0">
                <a:solidFill>
                  <a:srgbClr val="000099"/>
                </a:solidFill>
                <a:latin typeface="Comic Sans MS" pitchFamily="66" charset="0"/>
                <a:cs typeface="Arial" charset="0"/>
              </a:rPr>
              <a:t>These can be big companies who make thousands of copies of CDs, DVDs etc. and have factories all over the globe.  They charge huge amounts of money for this usually paid for by the Recording company/record label.</a:t>
            </a:r>
          </a:p>
          <a:p>
            <a:pPr algn="ctr"/>
            <a:endParaRPr lang="en-GB" sz="2400" dirty="0">
              <a:solidFill>
                <a:srgbClr val="000099"/>
              </a:solidFill>
              <a:latin typeface="Comic Sans MS" pitchFamily="66" charset="0"/>
              <a:cs typeface="Arial" charset="0"/>
            </a:endParaRPr>
          </a:p>
          <a:p>
            <a:pPr algn="ctr"/>
            <a:r>
              <a:rPr lang="en-GB" sz="2400" b="1" u="sng">
                <a:solidFill>
                  <a:srgbClr val="000099"/>
                </a:solidFill>
                <a:latin typeface="Comic Sans MS" pitchFamily="66" charset="0"/>
                <a:cs typeface="Arial" charset="0"/>
              </a:rPr>
              <a:t>OR…</a:t>
            </a:r>
            <a:r>
              <a:rPr lang="en-GB" sz="2400">
                <a:solidFill>
                  <a:srgbClr val="000099"/>
                </a:solidFill>
                <a:latin typeface="Comic Sans MS" pitchFamily="66" charset="0"/>
                <a:cs typeface="Arial" charset="0"/>
              </a:rPr>
              <a:t> A musician can go down the ‘self-publishing’ route where they pay to have the CD/DVD made themselves in smaller companies (only making a few copies of a </a:t>
            </a:r>
            <a:r>
              <a:rPr lang="en-GB" sz="2400" smtClean="0">
                <a:solidFill>
                  <a:srgbClr val="000099"/>
                </a:solidFill>
                <a:latin typeface="Comic Sans MS" pitchFamily="66" charset="0"/>
                <a:cs typeface="Arial" charset="0"/>
              </a:rPr>
              <a:t>CD/DVD</a:t>
            </a:r>
            <a:r>
              <a:rPr lang="en-GB" sz="2400">
                <a:solidFill>
                  <a:srgbClr val="000099"/>
                </a:solidFill>
                <a:latin typeface="Comic Sans MS" pitchFamily="66" charset="0"/>
                <a:cs typeface="Arial" charset="0"/>
              </a:rPr>
              <a:t>) or even making them in their own home/school.</a:t>
            </a:r>
          </a:p>
          <a:p>
            <a:pPr algn="ctr">
              <a:buFont typeface="Arial" charset="0"/>
              <a:buChar char="•"/>
            </a:pPr>
            <a:endParaRPr lang="en-GB" sz="2400" dirty="0">
              <a:solidFill>
                <a:srgbClr val="000099"/>
              </a:solidFill>
              <a:latin typeface="Comic Sans MS" pitchFamily="66" charset="0"/>
              <a:cs typeface="Arial" charset="0"/>
            </a:endParaRPr>
          </a:p>
        </p:txBody>
      </p:sp>
      <p:sp>
        <p:nvSpPr>
          <p:cNvPr id="28675" name="Rectangle 3"/>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692150"/>
            <a:ext cx="8713788" cy="532923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2400" b="1" u="sng">
                <a:solidFill>
                  <a:srgbClr val="000099"/>
                </a:solidFill>
                <a:latin typeface="Comic Sans MS" pitchFamily="66" charset="0"/>
                <a:cs typeface="Arial" charset="0"/>
              </a:rPr>
              <a:t>Promoters</a:t>
            </a:r>
            <a:r>
              <a:rPr lang="en-GB" sz="2400" u="sng">
                <a:solidFill>
                  <a:srgbClr val="000099"/>
                </a:solidFill>
                <a:latin typeface="Comic Sans MS" pitchFamily="66" charset="0"/>
                <a:cs typeface="Arial" charset="0"/>
              </a:rPr>
              <a:t>:</a:t>
            </a: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These companies can be big or small and they arrange events for musicians to showcase their music, for example:</a:t>
            </a:r>
          </a:p>
          <a:p>
            <a:pPr algn="ctr"/>
            <a:endParaRPr lang="en-GB" sz="2400">
              <a:solidFill>
                <a:srgbClr val="000099"/>
              </a:solidFill>
              <a:latin typeface="Comic Sans MS" pitchFamily="66" charset="0"/>
              <a:cs typeface="Arial" charset="0"/>
            </a:endParaRPr>
          </a:p>
          <a:p>
            <a:pPr algn="ctr">
              <a:buFontTx/>
              <a:buChar char="•"/>
            </a:pPr>
            <a:r>
              <a:rPr lang="en-GB" sz="2400">
                <a:solidFill>
                  <a:srgbClr val="000099"/>
                </a:solidFill>
                <a:latin typeface="Comic Sans MS" pitchFamily="66" charset="0"/>
                <a:cs typeface="Arial" charset="0"/>
              </a:rPr>
              <a:t> Concerts</a:t>
            </a:r>
          </a:p>
          <a:p>
            <a:pPr algn="ctr">
              <a:buFontTx/>
              <a:buChar char="•"/>
            </a:pPr>
            <a:r>
              <a:rPr lang="en-GB" sz="2400">
                <a:solidFill>
                  <a:srgbClr val="000099"/>
                </a:solidFill>
                <a:latin typeface="Comic Sans MS" pitchFamily="66" charset="0"/>
                <a:cs typeface="Arial" charset="0"/>
              </a:rPr>
              <a:t> Clubs</a:t>
            </a:r>
          </a:p>
          <a:p>
            <a:pPr algn="ctr">
              <a:buFontTx/>
              <a:buChar char="•"/>
            </a:pPr>
            <a:r>
              <a:rPr lang="en-GB" sz="2400">
                <a:solidFill>
                  <a:srgbClr val="000099"/>
                </a:solidFill>
                <a:latin typeface="Comic Sans MS" pitchFamily="66" charset="0"/>
                <a:cs typeface="Arial" charset="0"/>
              </a:rPr>
              <a:t> Festivals</a:t>
            </a:r>
          </a:p>
        </p:txBody>
      </p:sp>
      <p:sp>
        <p:nvSpPr>
          <p:cNvPr id="29699" name="Rectangle 3"/>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692150"/>
            <a:ext cx="8713788" cy="532923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2400" b="1" u="sng">
                <a:solidFill>
                  <a:srgbClr val="000099"/>
                </a:solidFill>
                <a:latin typeface="Comic Sans MS" pitchFamily="66" charset="0"/>
                <a:cs typeface="Arial" charset="0"/>
              </a:rPr>
              <a:t>Broadcasting companies</a:t>
            </a:r>
            <a:r>
              <a:rPr lang="en-GB" sz="2400" u="sng">
                <a:solidFill>
                  <a:srgbClr val="000099"/>
                </a:solidFill>
                <a:latin typeface="Comic Sans MS" pitchFamily="66" charset="0"/>
                <a:cs typeface="Arial" charset="0"/>
              </a:rPr>
              <a:t>:</a:t>
            </a:r>
          </a:p>
          <a:p>
            <a:pPr algn="ctr"/>
            <a:endParaRPr lang="en-GB" sz="2400" u="sng">
              <a:solidFill>
                <a:srgbClr val="000099"/>
              </a:solidFill>
              <a:latin typeface="Comic Sans MS" pitchFamily="66" charset="0"/>
              <a:cs typeface="Arial" charset="0"/>
            </a:endParaRPr>
          </a:p>
          <a:p>
            <a:pPr algn="ctr"/>
            <a:r>
              <a:rPr lang="en-GB" sz="2400">
                <a:solidFill>
                  <a:srgbClr val="000099"/>
                </a:solidFill>
                <a:latin typeface="Comic Sans MS" pitchFamily="66" charset="0"/>
                <a:cs typeface="Arial" charset="0"/>
              </a:rPr>
              <a:t>These companies can be big or small and they are like promoters, arranging events for musicians to showcase their music, but usually on a bigger scale reaching a bigger audience.  Examples of broadcasting companies include:</a:t>
            </a:r>
          </a:p>
          <a:p>
            <a:pPr algn="ctr"/>
            <a:endParaRPr lang="en-GB" sz="2400">
              <a:solidFill>
                <a:srgbClr val="000099"/>
              </a:solidFill>
              <a:latin typeface="Comic Sans MS" pitchFamily="66" charset="0"/>
              <a:cs typeface="Arial" charset="0"/>
            </a:endParaRPr>
          </a:p>
          <a:p>
            <a:pPr algn="ctr">
              <a:buFontTx/>
              <a:buChar char="•"/>
            </a:pPr>
            <a:r>
              <a:rPr lang="en-GB" sz="2400">
                <a:solidFill>
                  <a:srgbClr val="000099"/>
                </a:solidFill>
                <a:latin typeface="Comic Sans MS" pitchFamily="66" charset="0"/>
                <a:cs typeface="Arial" charset="0"/>
              </a:rPr>
              <a:t> TV companies</a:t>
            </a:r>
          </a:p>
          <a:p>
            <a:pPr algn="ctr">
              <a:buFontTx/>
              <a:buChar char="•"/>
            </a:pPr>
            <a:r>
              <a:rPr lang="en-GB" sz="2400">
                <a:solidFill>
                  <a:srgbClr val="000099"/>
                </a:solidFill>
                <a:latin typeface="Comic Sans MS" pitchFamily="66" charset="0"/>
                <a:cs typeface="Arial" charset="0"/>
              </a:rPr>
              <a:t> Radio stations</a:t>
            </a:r>
          </a:p>
          <a:p>
            <a:pPr algn="ctr">
              <a:buFontTx/>
              <a:buChar char="•"/>
            </a:pPr>
            <a:r>
              <a:rPr lang="en-GB" sz="2400">
                <a:solidFill>
                  <a:srgbClr val="000099"/>
                </a:solidFill>
                <a:latin typeface="Comic Sans MS" pitchFamily="66" charset="0"/>
                <a:cs typeface="Arial" charset="0"/>
              </a:rPr>
              <a:t> Internet sites</a:t>
            </a:r>
          </a:p>
        </p:txBody>
      </p:sp>
      <p:sp>
        <p:nvSpPr>
          <p:cNvPr id="30723" name="Rectangle 3"/>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188913"/>
            <a:ext cx="8713788" cy="648017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2000" b="1" u="sng">
              <a:solidFill>
                <a:srgbClr val="000099"/>
              </a:solidFill>
              <a:latin typeface="Comic Sans MS" pitchFamily="66" charset="0"/>
              <a:cs typeface="Arial" charset="0"/>
            </a:endParaRPr>
          </a:p>
          <a:p>
            <a:pPr algn="ctr"/>
            <a:endParaRPr lang="en-GB" sz="2000" b="1" u="sng">
              <a:solidFill>
                <a:srgbClr val="000099"/>
              </a:solidFill>
              <a:latin typeface="Comic Sans MS" pitchFamily="66" charset="0"/>
              <a:cs typeface="Arial" charset="0"/>
            </a:endParaRPr>
          </a:p>
          <a:p>
            <a:pPr algn="ctr"/>
            <a:r>
              <a:rPr lang="en-GB" sz="2000" b="1" u="sng">
                <a:solidFill>
                  <a:srgbClr val="000099"/>
                </a:solidFill>
                <a:latin typeface="Comic Sans MS" pitchFamily="66" charset="0"/>
                <a:cs typeface="Arial" charset="0"/>
              </a:rPr>
              <a:t>Marketing and Distribution companies</a:t>
            </a:r>
            <a:r>
              <a:rPr lang="en-GB" sz="2000" u="sng">
                <a:solidFill>
                  <a:srgbClr val="000099"/>
                </a:solidFill>
                <a:latin typeface="Comic Sans MS" pitchFamily="66" charset="0"/>
                <a:cs typeface="Arial" charset="0"/>
              </a:rPr>
              <a:t>:</a:t>
            </a:r>
          </a:p>
          <a:p>
            <a:pPr algn="ctr"/>
            <a:endParaRPr lang="en-GB" sz="2000" u="sng">
              <a:solidFill>
                <a:srgbClr val="000099"/>
              </a:solidFill>
              <a:latin typeface="Comic Sans MS" pitchFamily="66" charset="0"/>
              <a:cs typeface="Arial" charset="0"/>
            </a:endParaRPr>
          </a:p>
          <a:p>
            <a:pPr algn="ctr"/>
            <a:r>
              <a:rPr lang="en-GB" sz="2000">
                <a:solidFill>
                  <a:srgbClr val="000099"/>
                </a:solidFill>
                <a:latin typeface="Comic Sans MS" pitchFamily="66" charset="0"/>
                <a:cs typeface="Arial" charset="0"/>
              </a:rPr>
              <a:t>Marketing companies advertise your music in any way they can.  This could include:</a:t>
            </a:r>
          </a:p>
          <a:p>
            <a:pPr algn="ctr"/>
            <a:endParaRPr lang="en-GB" sz="2000">
              <a:solidFill>
                <a:srgbClr val="000099"/>
              </a:solidFill>
              <a:latin typeface="Comic Sans MS" pitchFamily="66" charset="0"/>
              <a:cs typeface="Arial" charset="0"/>
            </a:endParaRPr>
          </a:p>
          <a:p>
            <a:pPr algn="ctr">
              <a:buFontTx/>
              <a:buChar char="•"/>
            </a:pPr>
            <a:r>
              <a:rPr lang="en-GB" sz="2000">
                <a:solidFill>
                  <a:srgbClr val="000099"/>
                </a:solidFill>
                <a:latin typeface="Comic Sans MS" pitchFamily="66" charset="0"/>
                <a:cs typeface="Arial" charset="0"/>
              </a:rPr>
              <a:t>  Posters</a:t>
            </a:r>
          </a:p>
          <a:p>
            <a:pPr algn="ctr">
              <a:buFontTx/>
              <a:buChar char="•"/>
            </a:pPr>
            <a:r>
              <a:rPr lang="en-GB" sz="2000">
                <a:solidFill>
                  <a:srgbClr val="000099"/>
                </a:solidFill>
                <a:latin typeface="Comic Sans MS" pitchFamily="66" charset="0"/>
                <a:cs typeface="Arial" charset="0"/>
              </a:rPr>
              <a:t> TV/Radio/Internet adverts</a:t>
            </a:r>
          </a:p>
          <a:p>
            <a:pPr algn="ctr">
              <a:buFontTx/>
              <a:buChar char="•"/>
            </a:pPr>
            <a:r>
              <a:rPr lang="en-GB" sz="2000">
                <a:solidFill>
                  <a:srgbClr val="000099"/>
                </a:solidFill>
                <a:latin typeface="Comic Sans MS" pitchFamily="66" charset="0"/>
                <a:cs typeface="Arial" charset="0"/>
              </a:rPr>
              <a:t> Websites/Social media</a:t>
            </a:r>
          </a:p>
          <a:p>
            <a:pPr algn="ctr">
              <a:buFontTx/>
              <a:buChar char="•"/>
            </a:pPr>
            <a:r>
              <a:rPr lang="en-GB" sz="2000">
                <a:solidFill>
                  <a:srgbClr val="000099"/>
                </a:solidFill>
                <a:latin typeface="Comic Sans MS" pitchFamily="66" charset="0"/>
                <a:cs typeface="Arial" charset="0"/>
              </a:rPr>
              <a:t> Stunts eg. a flash-mob</a:t>
            </a:r>
          </a:p>
          <a:p>
            <a:pPr algn="ctr">
              <a:buFontTx/>
              <a:buChar char="•"/>
            </a:pPr>
            <a:r>
              <a:rPr lang="en-GB" sz="2000">
                <a:solidFill>
                  <a:srgbClr val="000099"/>
                </a:solidFill>
                <a:latin typeface="Comic Sans MS" pitchFamily="66" charset="0"/>
                <a:cs typeface="Arial" charset="0"/>
              </a:rPr>
              <a:t> Face-to-face chatting to public</a:t>
            </a:r>
          </a:p>
          <a:p>
            <a:pPr algn="ctr">
              <a:buFontTx/>
              <a:buChar char="•"/>
            </a:pPr>
            <a:endParaRPr lang="en-GB" sz="2000">
              <a:solidFill>
                <a:srgbClr val="000099"/>
              </a:solidFill>
              <a:latin typeface="Comic Sans MS" pitchFamily="66" charset="0"/>
              <a:cs typeface="Arial" charset="0"/>
            </a:endParaRPr>
          </a:p>
          <a:p>
            <a:pPr algn="ctr"/>
            <a:r>
              <a:rPr lang="en-GB" sz="2000">
                <a:solidFill>
                  <a:srgbClr val="000099"/>
                </a:solidFill>
                <a:latin typeface="Comic Sans MS" pitchFamily="66" charset="0"/>
                <a:cs typeface="Arial" charset="0"/>
              </a:rPr>
              <a:t>Distribution companies deliver the music product to the customer.  They are usually big companies and have to persuade shops to stock their product and then transport it to the shops.</a:t>
            </a:r>
          </a:p>
          <a:p>
            <a:pPr algn="ctr"/>
            <a:endParaRPr lang="en-GB" sz="2000">
              <a:solidFill>
                <a:srgbClr val="000099"/>
              </a:solidFill>
              <a:latin typeface="Comic Sans MS" pitchFamily="66" charset="0"/>
              <a:cs typeface="Arial" charset="0"/>
            </a:endParaRPr>
          </a:p>
          <a:p>
            <a:pPr algn="ctr"/>
            <a:r>
              <a:rPr lang="en-GB" sz="2000">
                <a:solidFill>
                  <a:srgbClr val="000099"/>
                </a:solidFill>
                <a:latin typeface="Comic Sans MS" pitchFamily="66" charset="0"/>
                <a:cs typeface="Arial" charset="0"/>
              </a:rPr>
              <a:t>This could be:</a:t>
            </a:r>
          </a:p>
          <a:p>
            <a:pPr algn="ctr">
              <a:buFontTx/>
              <a:buChar char="•"/>
            </a:pPr>
            <a:r>
              <a:rPr lang="en-GB" sz="2000">
                <a:solidFill>
                  <a:srgbClr val="000099"/>
                </a:solidFill>
                <a:latin typeface="Comic Sans MS" pitchFamily="66" charset="0"/>
                <a:cs typeface="Arial" charset="0"/>
              </a:rPr>
              <a:t> High street stores/supermarkets</a:t>
            </a:r>
          </a:p>
          <a:p>
            <a:pPr algn="ctr">
              <a:buFontTx/>
              <a:buChar char="•"/>
            </a:pPr>
            <a:r>
              <a:rPr lang="en-GB" sz="2000">
                <a:solidFill>
                  <a:srgbClr val="000099"/>
                </a:solidFill>
                <a:latin typeface="Comic Sans MS" pitchFamily="66" charset="0"/>
                <a:cs typeface="Arial" charset="0"/>
              </a:rPr>
              <a:t> Online shops (eg, CDs from Amazon or downloads from iTunes)</a:t>
            </a:r>
          </a:p>
          <a:p>
            <a:pPr algn="ctr">
              <a:buFontTx/>
              <a:buChar char="•"/>
            </a:pPr>
            <a:r>
              <a:rPr lang="en-GB" sz="2000">
                <a:solidFill>
                  <a:srgbClr val="000099"/>
                </a:solidFill>
                <a:latin typeface="Comic Sans MS" pitchFamily="66" charset="0"/>
                <a:cs typeface="Arial" charset="0"/>
              </a:rPr>
              <a:t> Social media</a:t>
            </a:r>
          </a:p>
          <a:p>
            <a:pPr algn="ctr">
              <a:buFontTx/>
              <a:buChar char="•"/>
            </a:pPr>
            <a:endParaRPr lang="en-GB" sz="2000">
              <a:solidFill>
                <a:srgbClr val="000099"/>
              </a:solidFill>
              <a:latin typeface="Comic Sans MS" pitchFamily="66" charset="0"/>
              <a:cs typeface="Arial" charset="0"/>
            </a:endParaRPr>
          </a:p>
          <a:p>
            <a:pPr algn="ctr">
              <a:buFontTx/>
              <a:buChar char="•"/>
            </a:pPr>
            <a:endParaRPr lang="en-GB" sz="2000">
              <a:solidFill>
                <a:srgbClr val="000099"/>
              </a:solidFill>
              <a:latin typeface="Comic Sans MS" pitchFamily="66" charset="0"/>
              <a:cs typeface="Arial" charset="0"/>
            </a:endParaRPr>
          </a:p>
          <a:p>
            <a:pPr algn="ctr"/>
            <a:endParaRPr lang="en-GB" sz="2000">
              <a:solidFill>
                <a:srgbClr val="000099"/>
              </a:solidFill>
              <a:latin typeface="Comic Sans MS" pitchFamily="66" charset="0"/>
              <a:cs typeface="Arial" charset="0"/>
            </a:endParaRPr>
          </a:p>
        </p:txBody>
      </p:sp>
      <p:sp>
        <p:nvSpPr>
          <p:cNvPr id="31747" name="Rectangle 3"/>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0825" y="188913"/>
            <a:ext cx="8713788" cy="648017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t"/>
          <a:lstStyle/>
          <a:p>
            <a:r>
              <a:rPr lang="en-GB" sz="4800" b="1" u="sng" dirty="0" smtClean="0">
                <a:solidFill>
                  <a:srgbClr val="FF0000"/>
                </a:solidFill>
                <a:latin typeface="Comic Sans MS" pitchFamily="66" charset="0"/>
                <a:cs typeface="Arial" charset="0"/>
              </a:rPr>
              <a:t>Task:</a:t>
            </a:r>
          </a:p>
          <a:p>
            <a:endParaRPr lang="en-GB" sz="3200" dirty="0" smtClean="0">
              <a:solidFill>
                <a:srgbClr val="000099"/>
              </a:solidFill>
              <a:latin typeface="Comic Sans MS" pitchFamily="66" charset="0"/>
              <a:cs typeface="Arial" charset="0"/>
            </a:endParaRPr>
          </a:p>
          <a:p>
            <a:r>
              <a:rPr lang="en-GB" sz="2800" dirty="0" smtClean="0">
                <a:solidFill>
                  <a:srgbClr val="000099"/>
                </a:solidFill>
                <a:latin typeface="Comic Sans MS" pitchFamily="66" charset="0"/>
                <a:cs typeface="Arial" charset="0"/>
              </a:rPr>
              <a:t>Design a flow chart to show how a piece of music (CD/Album) is created and made available to purchase by consumers.</a:t>
            </a:r>
          </a:p>
          <a:p>
            <a:endParaRPr lang="en-GB" sz="2800" dirty="0">
              <a:solidFill>
                <a:srgbClr val="000099"/>
              </a:solidFill>
              <a:latin typeface="Comic Sans MS" pitchFamily="66" charset="0"/>
              <a:cs typeface="Arial" charset="0"/>
            </a:endParaRPr>
          </a:p>
          <a:p>
            <a:endParaRPr lang="en-GB" sz="2800" dirty="0">
              <a:solidFill>
                <a:srgbClr val="000099"/>
              </a:solidFill>
              <a:latin typeface="Comic Sans MS" pitchFamily="66" charset="0"/>
              <a:cs typeface="Arial" charset="0"/>
            </a:endParaRPr>
          </a:p>
        </p:txBody>
      </p:sp>
      <p:sp>
        <p:nvSpPr>
          <p:cNvPr id="31747" name="Rectangle 3"/>
          <p:cNvSpPr>
            <a:spLocks noChangeArrowheads="1"/>
          </p:cNvSpPr>
          <p:nvPr/>
        </p:nvSpPr>
        <p:spPr bwMode="auto">
          <a:xfrm>
            <a:off x="2286000" y="2971800"/>
            <a:ext cx="4572000" cy="914400"/>
          </a:xfrm>
          <a:prstGeom prst="rect">
            <a:avLst/>
          </a:prstGeom>
          <a:noFill/>
          <a:ln w="9525">
            <a:noFill/>
            <a:miter lim="800000"/>
            <a:headEnd/>
            <a:tailEnd/>
          </a:ln>
          <a:effectLst/>
        </p:spPr>
        <p:txBody>
          <a:bodyPr>
            <a:spAutoFit/>
          </a:bodyPr>
          <a:lstStyle/>
          <a:p>
            <a:pPr>
              <a:spcBef>
                <a:spcPct val="50000"/>
              </a:spcBef>
            </a:pPr>
            <a:endParaRPr lang="en-GB">
              <a:solidFill>
                <a:srgbClr val="000099"/>
              </a:solidFill>
            </a:endParaRPr>
          </a:p>
          <a:p>
            <a:pPr>
              <a:spcBef>
                <a:spcPct val="50000"/>
              </a:spcBef>
            </a:pPr>
            <a:endParaRPr lang="en-GB" sz="2400" u="sng">
              <a:solidFill>
                <a:srgbClr val="000099"/>
              </a:solidFill>
              <a:latin typeface="Comic Sans MS" pitchFamily="66" charset="0"/>
            </a:endParaRPr>
          </a:p>
        </p:txBody>
      </p:sp>
      <p:sp>
        <p:nvSpPr>
          <p:cNvPr id="2" name="Right Arrow 1"/>
          <p:cNvSpPr/>
          <p:nvPr/>
        </p:nvSpPr>
        <p:spPr>
          <a:xfrm>
            <a:off x="611560" y="3886200"/>
            <a:ext cx="2160240" cy="1847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p:cNvSpPr/>
          <p:nvPr/>
        </p:nvSpPr>
        <p:spPr>
          <a:xfrm>
            <a:off x="3203848" y="3886200"/>
            <a:ext cx="2160240" cy="1847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p:cNvSpPr/>
          <p:nvPr/>
        </p:nvSpPr>
        <p:spPr>
          <a:xfrm>
            <a:off x="5777880" y="3886200"/>
            <a:ext cx="2160240" cy="1847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94697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otched Right Arrow 9"/>
          <p:cNvSpPr/>
          <p:nvPr/>
        </p:nvSpPr>
        <p:spPr>
          <a:xfrm>
            <a:off x="3113715" y="44624"/>
            <a:ext cx="3280190" cy="2304256"/>
          </a:xfrm>
          <a:prstGeom prst="notchedRight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tx2"/>
              </a:solidFill>
              <a:latin typeface="Comic Sans MS" panose="030F0702030302020204" pitchFamily="66" charset="0"/>
            </a:endParaRPr>
          </a:p>
          <a:p>
            <a:pPr algn="ctr"/>
            <a:r>
              <a:rPr lang="en-GB" dirty="0" smtClean="0">
                <a:solidFill>
                  <a:schemeClr val="tx2"/>
                </a:solidFill>
                <a:latin typeface="Comic Sans MS" panose="030F0702030302020204" pitchFamily="66" charset="0"/>
              </a:rPr>
              <a:t>Production </a:t>
            </a:r>
            <a:r>
              <a:rPr lang="en-GB" dirty="0">
                <a:solidFill>
                  <a:schemeClr val="tx2"/>
                </a:solidFill>
                <a:latin typeface="Comic Sans MS" panose="030F0702030302020204" pitchFamily="66" charset="0"/>
              </a:rPr>
              <a:t>company or Record label</a:t>
            </a:r>
          </a:p>
          <a:p>
            <a:pPr algn="ctr"/>
            <a:endParaRPr lang="en-GB" dirty="0">
              <a:solidFill>
                <a:schemeClr val="tx2"/>
              </a:solidFill>
              <a:latin typeface="Comic Sans MS" panose="030F0702030302020204" pitchFamily="66" charset="0"/>
            </a:endParaRPr>
          </a:p>
        </p:txBody>
      </p:sp>
      <p:sp>
        <p:nvSpPr>
          <p:cNvPr id="12" name="Notched Right Arrow 11"/>
          <p:cNvSpPr/>
          <p:nvPr/>
        </p:nvSpPr>
        <p:spPr>
          <a:xfrm rot="3034862">
            <a:off x="6176379" y="1579769"/>
            <a:ext cx="3062793" cy="2016224"/>
          </a:xfrm>
          <a:prstGeom prst="notchedRight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tx2"/>
              </a:solidFill>
              <a:latin typeface="Comic Sans MS" panose="030F0702030302020204" pitchFamily="66" charset="0"/>
            </a:endParaRPr>
          </a:p>
          <a:p>
            <a:pPr algn="ctr"/>
            <a:r>
              <a:rPr lang="en-GB" dirty="0" smtClean="0">
                <a:solidFill>
                  <a:schemeClr val="tx2"/>
                </a:solidFill>
                <a:latin typeface="Comic Sans MS" panose="030F0702030302020204" pitchFamily="66" charset="0"/>
              </a:rPr>
              <a:t>Publishing </a:t>
            </a:r>
            <a:r>
              <a:rPr lang="en-GB" dirty="0">
                <a:solidFill>
                  <a:schemeClr val="tx2"/>
                </a:solidFill>
                <a:latin typeface="Comic Sans MS" panose="030F0702030302020204" pitchFamily="66" charset="0"/>
              </a:rPr>
              <a:t>company</a:t>
            </a:r>
          </a:p>
          <a:p>
            <a:pPr algn="ctr"/>
            <a:endParaRPr lang="en-GB" dirty="0">
              <a:solidFill>
                <a:schemeClr val="tx2"/>
              </a:solidFill>
              <a:latin typeface="Comic Sans MS" panose="030F0702030302020204" pitchFamily="66" charset="0"/>
            </a:endParaRPr>
          </a:p>
        </p:txBody>
      </p:sp>
      <p:sp>
        <p:nvSpPr>
          <p:cNvPr id="13" name="Left Arrow 12"/>
          <p:cNvSpPr/>
          <p:nvPr/>
        </p:nvSpPr>
        <p:spPr>
          <a:xfrm>
            <a:off x="6614440" y="4164602"/>
            <a:ext cx="2186670" cy="1800200"/>
          </a:xfrm>
          <a:prstGeom prst="left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solidFill>
                <a:latin typeface="Comic Sans MS" panose="030F0702030302020204" pitchFamily="66" charset="0"/>
              </a:rPr>
              <a:t>Promoters and Broadcasting companies</a:t>
            </a:r>
            <a:endParaRPr lang="en-GB" dirty="0">
              <a:solidFill>
                <a:schemeClr val="tx2"/>
              </a:solidFill>
              <a:latin typeface="Comic Sans MS" panose="030F0702030302020204" pitchFamily="66" charset="0"/>
            </a:endParaRPr>
          </a:p>
        </p:txBody>
      </p:sp>
      <p:sp>
        <p:nvSpPr>
          <p:cNvPr id="14" name="Left Arrow 13"/>
          <p:cNvSpPr/>
          <p:nvPr/>
        </p:nvSpPr>
        <p:spPr>
          <a:xfrm>
            <a:off x="4231144" y="4186162"/>
            <a:ext cx="2178356" cy="1800200"/>
          </a:xfrm>
          <a:prstGeom prst="left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solidFill>
                <a:latin typeface="Comic Sans MS" panose="030F0702030302020204" pitchFamily="66" charset="0"/>
              </a:rPr>
              <a:t>Marketing companies</a:t>
            </a:r>
            <a:endParaRPr lang="en-GB" dirty="0">
              <a:solidFill>
                <a:schemeClr val="tx2"/>
              </a:solidFill>
              <a:latin typeface="Comic Sans MS" panose="030F0702030302020204" pitchFamily="66" charset="0"/>
            </a:endParaRPr>
          </a:p>
        </p:txBody>
      </p:sp>
      <p:sp>
        <p:nvSpPr>
          <p:cNvPr id="15" name="Left Arrow 14"/>
          <p:cNvSpPr/>
          <p:nvPr/>
        </p:nvSpPr>
        <p:spPr>
          <a:xfrm>
            <a:off x="1907704" y="4170479"/>
            <a:ext cx="2178356" cy="1800200"/>
          </a:xfrm>
          <a:prstGeom prst="leftArrow">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solidFill>
                <a:latin typeface="Comic Sans MS" panose="030F0702030302020204" pitchFamily="66" charset="0"/>
              </a:rPr>
              <a:t>Distribution companies</a:t>
            </a:r>
            <a:endParaRPr lang="en-GB" dirty="0">
              <a:solidFill>
                <a:schemeClr val="tx2"/>
              </a:solidFill>
              <a:latin typeface="Comic Sans MS" panose="030F0702030302020204" pitchFamily="66" charset="0"/>
            </a:endParaRPr>
          </a:p>
        </p:txBody>
      </p:sp>
      <p:sp>
        <p:nvSpPr>
          <p:cNvPr id="18" name="Rounded Rectangle 17"/>
          <p:cNvSpPr/>
          <p:nvPr/>
        </p:nvSpPr>
        <p:spPr>
          <a:xfrm>
            <a:off x="589846" y="477842"/>
            <a:ext cx="2088232" cy="143782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latin typeface="Comic Sans MS" panose="030F0702030302020204" pitchFamily="66" charset="0"/>
              </a:rPr>
              <a:t>Performer</a:t>
            </a:r>
            <a:endParaRPr lang="en-GB" dirty="0">
              <a:latin typeface="Comic Sans MS" panose="030F0702030302020204" pitchFamily="66" charset="0"/>
            </a:endParaRPr>
          </a:p>
        </p:txBody>
      </p:sp>
      <p:sp>
        <p:nvSpPr>
          <p:cNvPr id="19" name="Rounded Rectangle 18"/>
          <p:cNvSpPr/>
          <p:nvPr/>
        </p:nvSpPr>
        <p:spPr>
          <a:xfrm>
            <a:off x="179512" y="4514702"/>
            <a:ext cx="1454450" cy="114312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solidFill>
                <a:latin typeface="Comic Sans MS" panose="030F0702030302020204" pitchFamily="66" charset="0"/>
              </a:rPr>
              <a:t>Successful Artist</a:t>
            </a:r>
            <a:endParaRPr lang="en-GB" dirty="0">
              <a:latin typeface="Comic Sans MS" panose="030F0702030302020204" pitchFamily="66" charset="0"/>
            </a:endParaRPr>
          </a:p>
        </p:txBody>
      </p:sp>
    </p:spTree>
    <p:extLst>
      <p:ext uri="{BB962C8B-B14F-4D97-AF65-F5344CB8AC3E}">
        <p14:creationId xmlns:p14="http://schemas.microsoft.com/office/powerpoint/2010/main" val="373988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464</Words>
  <Application>Microsoft Office PowerPoint</Application>
  <PresentationFormat>On-screen Show (4:3)</PresentationFormat>
  <Paragraphs>82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Unit 1: The Music Industry (External Exam)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HLGC</cp:lastModifiedBy>
  <cp:revision>49</cp:revision>
  <cp:lastPrinted>2013-01-09T09:38:02Z</cp:lastPrinted>
  <dcterms:created xsi:type="dcterms:W3CDTF">2012-11-28T09:04:31Z</dcterms:created>
  <dcterms:modified xsi:type="dcterms:W3CDTF">2016-10-04T11:08:36Z</dcterms:modified>
</cp:coreProperties>
</file>