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sldIdLst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66" autoAdjust="0"/>
    <p:restoredTop sz="94660"/>
  </p:normalViewPr>
  <p:slideViewPr>
    <p:cSldViewPr>
      <p:cViewPr varScale="1">
        <p:scale>
          <a:sx n="70" d="100"/>
          <a:sy n="70" d="100"/>
        </p:scale>
        <p:origin x="-12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48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07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93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6598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65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356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405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9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4064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218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72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7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988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787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40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298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497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897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7601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36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739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81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64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730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222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6875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197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81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034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925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4907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6153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0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067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750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6269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426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270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1667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40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225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910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0643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4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4674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8744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026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6115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747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740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5405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649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347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683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5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10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2785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2600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6258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084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975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6246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737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899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652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082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001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3873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14580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43866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5601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2982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698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39616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76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488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7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49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8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8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7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50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91F72F-387F-4348-A060-0044FE9581FD}" type="datetimeFigureOut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20/09/2016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CE2898-A297-4544-BFD6-98BAFF34829F}" type="slidenum">
              <a:rPr lang="en-GB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51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988840"/>
            <a:ext cx="7628384" cy="2808312"/>
          </a:xfrm>
        </p:spPr>
        <p:txBody>
          <a:bodyPr>
            <a:normAutofit/>
          </a:bodyPr>
          <a:lstStyle/>
          <a:p>
            <a:r>
              <a:rPr lang="en-GB" dirty="0" smtClean="0"/>
              <a:t>Learning Aim A: </a:t>
            </a:r>
            <a:br>
              <a:rPr lang="en-GB" dirty="0" smtClean="0"/>
            </a:br>
            <a:r>
              <a:rPr lang="en-GB" sz="2800" dirty="0" smtClean="0">
                <a:latin typeface="Comic Sans MS" panose="030F0702030302020204" pitchFamily="66" charset="0"/>
              </a:rPr>
              <a:t>Understand different types of organisations that make up the music industry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4839" y="4797152"/>
            <a:ext cx="6557601" cy="816496"/>
          </a:xfrm>
        </p:spPr>
        <p:txBody>
          <a:bodyPr/>
          <a:lstStyle/>
          <a:p>
            <a:r>
              <a:rPr lang="en-GB" dirty="0" smtClean="0"/>
              <a:t>Lesson 2: H &amp; S </a:t>
            </a:r>
            <a:r>
              <a:rPr lang="en-GB" dirty="0" smtClean="0"/>
              <a:t>(27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smtClean="0"/>
              <a:t>September </a:t>
            </a:r>
            <a:r>
              <a:rPr lang="en-GB" dirty="0" smtClean="0"/>
              <a:t>2016)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74839" y="476672"/>
            <a:ext cx="6552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prstClr val="white"/>
                </a:solidFill>
                <a:latin typeface="Arial Black" panose="020B0A04020102020204" pitchFamily="34" charset="0"/>
              </a:rPr>
              <a:t>Unit 1: The Music Industry (External Exam)</a:t>
            </a:r>
          </a:p>
        </p:txBody>
      </p:sp>
    </p:spTree>
    <p:extLst>
      <p:ext uri="{BB962C8B-B14F-4D97-AF65-F5344CB8AC3E}">
        <p14:creationId xmlns:p14="http://schemas.microsoft.com/office/powerpoint/2010/main" val="329493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Health, Safety and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Regardless of venue size, the </a:t>
            </a:r>
            <a:r>
              <a:rPr lang="en-GB" dirty="0" smtClean="0">
                <a:solidFill>
                  <a:srgbClr val="FF0000"/>
                </a:solidFill>
              </a:rPr>
              <a:t>health and safety </a:t>
            </a:r>
            <a:r>
              <a:rPr lang="en-GB" dirty="0" smtClean="0">
                <a:solidFill>
                  <a:srgbClr val="0070C0"/>
                </a:solidFill>
              </a:rPr>
              <a:t>and the </a:t>
            </a:r>
            <a:r>
              <a:rPr lang="en-GB" dirty="0" smtClean="0">
                <a:solidFill>
                  <a:srgbClr val="FF0000"/>
                </a:solidFill>
              </a:rPr>
              <a:t>security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0070C0"/>
                </a:solidFill>
              </a:rPr>
              <a:t>of the </a:t>
            </a:r>
            <a:r>
              <a:rPr lang="en-GB" b="1" u="sng" dirty="0" smtClean="0">
                <a:solidFill>
                  <a:schemeClr val="accent1"/>
                </a:solidFill>
              </a:rPr>
              <a:t>audience, performers </a:t>
            </a:r>
            <a:r>
              <a:rPr lang="en-GB" dirty="0" smtClean="0">
                <a:solidFill>
                  <a:srgbClr val="0070C0"/>
                </a:solidFill>
              </a:rPr>
              <a:t>and</a:t>
            </a:r>
            <a:r>
              <a:rPr lang="en-GB" dirty="0" smtClean="0"/>
              <a:t> </a:t>
            </a:r>
            <a:r>
              <a:rPr lang="en-GB" b="1" u="sng" dirty="0" smtClean="0">
                <a:solidFill>
                  <a:schemeClr val="accent1"/>
                </a:solidFill>
              </a:rPr>
              <a:t>employees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smtClean="0">
                <a:solidFill>
                  <a:srgbClr val="0070C0"/>
                </a:solidFill>
              </a:rPr>
              <a:t>is of the utmost importance and is set out in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law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>
                <a:solidFill>
                  <a:srgbClr val="0070C0"/>
                </a:solidFill>
              </a:rPr>
              <a:t>All venues will have completed </a:t>
            </a:r>
          </a:p>
          <a:p>
            <a:pPr marL="0" indent="0" algn="ctr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risk assessments 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0070C0"/>
                </a:solidFill>
              </a:rPr>
              <a:t>to cover their trading licence/insurance.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9589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Health, Safety and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Think about concerts/events you may have been to.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 smtClean="0">
                <a:solidFill>
                  <a:srgbClr val="00B050"/>
                </a:solidFill>
              </a:rPr>
              <a:t>TASK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Work with a partner to create a list of procedures/policies in place for the safety and security of all concerned that you may have witnessed</a:t>
            </a:r>
          </a:p>
          <a:p>
            <a:pPr marL="0" indent="0" algn="ctr">
              <a:buNone/>
            </a:pPr>
            <a:r>
              <a:rPr lang="en-GB" sz="4000" dirty="0" smtClean="0">
                <a:solidFill>
                  <a:srgbClr val="FF0000"/>
                </a:solidFill>
              </a:rPr>
              <a:t>What and Why?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2983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Health, Safety and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Policies and procedures in place at a venue to ensure the health, safety and security of all at the venue can include:</a:t>
            </a: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Public Liability insurance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Limited numbers/tickets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Bag/body searches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Hi-</a:t>
            </a:r>
            <a:r>
              <a:rPr lang="en-GB" dirty="0" err="1" smtClean="0">
                <a:solidFill>
                  <a:srgbClr val="0070C0"/>
                </a:solidFill>
              </a:rPr>
              <a:t>vis</a:t>
            </a:r>
            <a:r>
              <a:rPr lang="en-GB" dirty="0" smtClean="0">
                <a:solidFill>
                  <a:srgbClr val="0070C0"/>
                </a:solidFill>
              </a:rPr>
              <a:t> jackets/uniforms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ID badges for staff/crew</a:t>
            </a:r>
          </a:p>
        </p:txBody>
      </p:sp>
    </p:spTree>
    <p:extLst>
      <p:ext uri="{BB962C8B-B14F-4D97-AF65-F5344CB8AC3E}">
        <p14:creationId xmlns:p14="http://schemas.microsoft.com/office/powerpoint/2010/main" val="154906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Health, Safety and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Continued:</a:t>
            </a: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>
                <a:solidFill>
                  <a:srgbClr val="0070C0"/>
                </a:solidFill>
              </a:rPr>
              <a:t>Parking attendants/front of house/Licenced Door staff </a:t>
            </a:r>
          </a:p>
          <a:p>
            <a:r>
              <a:rPr lang="en-GB" dirty="0">
                <a:solidFill>
                  <a:srgbClr val="0070C0"/>
                </a:solidFill>
              </a:rPr>
              <a:t>Only food/drink purchased from site</a:t>
            </a:r>
          </a:p>
          <a:p>
            <a:r>
              <a:rPr lang="en-GB" dirty="0">
                <a:solidFill>
                  <a:srgbClr val="0070C0"/>
                </a:solidFill>
              </a:rPr>
              <a:t>No alcohol/ID to purchase </a:t>
            </a:r>
          </a:p>
          <a:p>
            <a:r>
              <a:rPr lang="en-GB" dirty="0">
                <a:solidFill>
                  <a:srgbClr val="0070C0"/>
                </a:solidFill>
              </a:rPr>
              <a:t>Fire exits labelled/emergency lighting</a:t>
            </a:r>
            <a:r>
              <a:rPr lang="en-GB" dirty="0" smtClean="0">
                <a:solidFill>
                  <a:srgbClr val="0070C0"/>
                </a:solidFill>
              </a:rPr>
              <a:t>/ evacuation </a:t>
            </a:r>
            <a:r>
              <a:rPr lang="en-GB" dirty="0">
                <a:solidFill>
                  <a:srgbClr val="0070C0"/>
                </a:solidFill>
              </a:rPr>
              <a:t>procedures tried and tested </a:t>
            </a:r>
            <a:r>
              <a:rPr lang="en-GB" dirty="0" smtClean="0">
                <a:solidFill>
                  <a:srgbClr val="0070C0"/>
                </a:solidFill>
              </a:rPr>
              <a:t>regularly Fire </a:t>
            </a:r>
            <a:r>
              <a:rPr lang="en-GB" dirty="0">
                <a:solidFill>
                  <a:srgbClr val="0070C0"/>
                </a:solidFill>
              </a:rPr>
              <a:t>Safety officer inspections/Named fire </a:t>
            </a:r>
            <a:r>
              <a:rPr lang="en-GB" dirty="0" err="1">
                <a:solidFill>
                  <a:srgbClr val="0070C0"/>
                </a:solidFill>
              </a:rPr>
              <a:t>marshalls</a:t>
            </a:r>
            <a:endParaRPr lang="en-GB" dirty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Named Security chief/Health and Safety officer</a:t>
            </a:r>
          </a:p>
        </p:txBody>
      </p:sp>
    </p:spTree>
    <p:extLst>
      <p:ext uri="{BB962C8B-B14F-4D97-AF65-F5344CB8AC3E}">
        <p14:creationId xmlns:p14="http://schemas.microsoft.com/office/powerpoint/2010/main" val="340460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Health, Safety and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Continued:</a:t>
            </a:r>
          </a:p>
          <a:p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Hospitality managers for visiting performers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Regular cleaning schedule including bomb sweeps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Trained first aiders, medical room and equipment </a:t>
            </a:r>
            <a:r>
              <a:rPr lang="en-GB" dirty="0" err="1" smtClean="0">
                <a:solidFill>
                  <a:srgbClr val="0070C0"/>
                </a:solidFill>
              </a:rPr>
              <a:t>eg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err="1" smtClean="0">
                <a:solidFill>
                  <a:srgbClr val="0070C0"/>
                </a:solidFill>
              </a:rPr>
              <a:t>defibrilator</a:t>
            </a:r>
            <a:r>
              <a:rPr lang="en-GB" dirty="0" smtClean="0">
                <a:solidFill>
                  <a:srgbClr val="0070C0"/>
                </a:solidFill>
              </a:rPr>
              <a:t>/</a:t>
            </a:r>
            <a:r>
              <a:rPr lang="en-GB" dirty="0" err="1" smtClean="0">
                <a:solidFill>
                  <a:srgbClr val="0070C0"/>
                </a:solidFill>
              </a:rPr>
              <a:t>evac</a:t>
            </a:r>
            <a:r>
              <a:rPr lang="en-GB" dirty="0" smtClean="0">
                <a:solidFill>
                  <a:srgbClr val="0070C0"/>
                </a:solidFill>
              </a:rPr>
              <a:t>-chairs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Electrical equipment tested (PAT tested)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Consideration for people with disabilities</a:t>
            </a:r>
          </a:p>
        </p:txBody>
      </p:sp>
    </p:spTree>
    <p:extLst>
      <p:ext uri="{BB962C8B-B14F-4D97-AF65-F5344CB8AC3E}">
        <p14:creationId xmlns:p14="http://schemas.microsoft.com/office/powerpoint/2010/main" val="143768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Health, Safety and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Continued:</a:t>
            </a: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CCTV/Walkie-talkies/</a:t>
            </a:r>
            <a:r>
              <a:rPr lang="en-GB" dirty="0" err="1" smtClean="0">
                <a:solidFill>
                  <a:srgbClr val="0070C0"/>
                </a:solidFill>
              </a:rPr>
              <a:t>Tannoy</a:t>
            </a:r>
            <a:r>
              <a:rPr lang="en-GB" dirty="0" smtClean="0">
                <a:solidFill>
                  <a:srgbClr val="0070C0"/>
                </a:solidFill>
              </a:rPr>
              <a:t> system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Assigned seating/standing areas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Restricted routes around the venue/No access areas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Links with local media for communication </a:t>
            </a:r>
            <a:r>
              <a:rPr lang="en-GB" dirty="0" err="1" smtClean="0">
                <a:solidFill>
                  <a:srgbClr val="0070C0"/>
                </a:solidFill>
              </a:rPr>
              <a:t>eg</a:t>
            </a:r>
            <a:r>
              <a:rPr lang="en-GB" dirty="0" smtClean="0">
                <a:solidFill>
                  <a:srgbClr val="0070C0"/>
                </a:solidFill>
              </a:rPr>
              <a:t> travel changes/cancellation of event</a:t>
            </a:r>
          </a:p>
        </p:txBody>
      </p:sp>
    </p:spTree>
    <p:extLst>
      <p:ext uri="{BB962C8B-B14F-4D97-AF65-F5344CB8AC3E}">
        <p14:creationId xmlns:p14="http://schemas.microsoft.com/office/powerpoint/2010/main" val="343416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275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Module</vt:lpstr>
      <vt:lpstr>1_Module</vt:lpstr>
      <vt:lpstr>2_Module</vt:lpstr>
      <vt:lpstr>3_Module</vt:lpstr>
      <vt:lpstr>4_Module</vt:lpstr>
      <vt:lpstr>5_Module</vt:lpstr>
      <vt:lpstr>6_Module</vt:lpstr>
      <vt:lpstr>Learning Aim A:  Understand different types of organisations that make up the music industry</vt:lpstr>
      <vt:lpstr>Health, Safety and Security</vt:lpstr>
      <vt:lpstr>Health, Safety and Security</vt:lpstr>
      <vt:lpstr>Health, Safety and Security</vt:lpstr>
      <vt:lpstr>Health, Safety and Security</vt:lpstr>
      <vt:lpstr>Health, Safety and Security</vt:lpstr>
      <vt:lpstr>Health, Safety and Security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Aim A:  Understand different types of organisations that make up the music industry</dc:title>
  <dc:creator>Win7</dc:creator>
  <cp:lastModifiedBy>HLGC</cp:lastModifiedBy>
  <cp:revision>5</cp:revision>
  <dcterms:created xsi:type="dcterms:W3CDTF">2014-09-23T13:00:40Z</dcterms:created>
  <dcterms:modified xsi:type="dcterms:W3CDTF">2016-09-20T12:53:42Z</dcterms:modified>
</cp:coreProperties>
</file>