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17"/>
  </p:notesMasterIdLst>
  <p:sldIdLst>
    <p:sldId id="256" r:id="rId2"/>
    <p:sldId id="262" r:id="rId3"/>
    <p:sldId id="264" r:id="rId4"/>
    <p:sldId id="263" r:id="rId5"/>
    <p:sldId id="266" r:id="rId6"/>
    <p:sldId id="265" r:id="rId7"/>
    <p:sldId id="267" r:id="rId8"/>
    <p:sldId id="268" r:id="rId9"/>
    <p:sldId id="269" r:id="rId10"/>
    <p:sldId id="275" r:id="rId11"/>
    <p:sldId id="276" r:id="rId12"/>
    <p:sldId id="277" r:id="rId13"/>
    <p:sldId id="278" r:id="rId14"/>
    <p:sldId id="279" r:id="rId15"/>
    <p:sldId id="28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2260E-3D96-4283-8B5B-297D0DD45B49}" type="datetimeFigureOut">
              <a:rPr lang="en-GB" smtClean="0"/>
              <a:t>29/11/2016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2EFEE-6018-46D7-895C-FBB87D992E66}" type="slidenum">
              <a:rPr lang="en-GB" smtClean="0"/>
              <a:t>‹#›</a:t>
            </a:fld>
            <a:endParaRPr lang="en-GB"/>
          </a:p>
        </p:txBody>
      </p:sp>
    </p:spTree>
    <p:extLst>
      <p:ext uri="{BB962C8B-B14F-4D97-AF65-F5344CB8AC3E}">
        <p14:creationId xmlns:p14="http://schemas.microsoft.com/office/powerpoint/2010/main" val="2737490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8C4D3FA-3FEA-7341-A672-29B7CBD2E52F}" type="datetimeFigureOut">
              <a:rPr lang="en-US" smtClean="0"/>
              <a:t>11/29/2016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4D3FA-3FEA-7341-A672-29B7CBD2E52F}"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DC3E7-E6FB-3847-BF94-F3B9D192402E}"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4D3FA-3FEA-7341-A672-29B7CBD2E52F}"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DC3E7-E6FB-3847-BF94-F3B9D192402E}"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4D3FA-3FEA-7341-A672-29B7CBD2E52F}"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DC3E7-E6FB-3847-BF94-F3B9D192402E}"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4D3FA-3FEA-7341-A672-29B7CBD2E52F}"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DC3E7-E6FB-3847-BF94-F3B9D192402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C4D3FA-3FEA-7341-A672-29B7CBD2E52F}"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DC3E7-E6FB-3847-BF94-F3B9D192402E}"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C4D3FA-3FEA-7341-A672-29B7CBD2E52F}"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DC3E7-E6FB-3847-BF94-F3B9D192402E}"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C4D3FA-3FEA-7341-A672-29B7CBD2E52F}"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DC3E7-E6FB-3847-BF94-F3B9D192402E}"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4D3FA-3FEA-7341-A672-29B7CBD2E52F}"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7DC3E7-E6FB-3847-BF94-F3B9D19240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4D3FA-3FEA-7341-A672-29B7CBD2E52F}"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4D3FA-3FEA-7341-A672-29B7CBD2E52F}"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DC3E7-E6FB-3847-BF94-F3B9D19240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8C4D3FA-3FEA-7341-A672-29B7CBD2E52F}" type="datetimeFigureOut">
              <a:rPr lang="en-US" smtClean="0"/>
              <a:t>11/29/2016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87DC3E7-E6FB-3847-BF94-F3B9D19240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0508" y="627796"/>
            <a:ext cx="7304501" cy="3616657"/>
          </a:xfrm>
        </p:spPr>
        <p:txBody>
          <a:bodyPr>
            <a:normAutofit fontScale="90000"/>
          </a:bodyPr>
          <a:lstStyle/>
          <a:p>
            <a:r>
              <a:rPr lang="en-GB" b="1" dirty="0" smtClean="0"/>
              <a:t>Getting Started </a:t>
            </a:r>
            <a:br>
              <a:rPr lang="en-GB" b="1" dirty="0" smtClean="0"/>
            </a:br>
            <a:r>
              <a:rPr lang="en-GB" b="1" dirty="0" smtClean="0"/>
              <a:t>and</a:t>
            </a:r>
            <a:br>
              <a:rPr lang="en-GB" b="1" dirty="0" smtClean="0"/>
            </a:br>
            <a:r>
              <a:rPr lang="en-GB" b="1" dirty="0" smtClean="0"/>
              <a:t>Getting Paid</a:t>
            </a:r>
            <a:r>
              <a:rPr lang="en-GB" b="1" u="sng" dirty="0" smtClean="0"/>
              <a:t/>
            </a:r>
            <a:br>
              <a:rPr lang="en-GB" b="1" u="sng" dirty="0" smtClean="0"/>
            </a:br>
            <a:r>
              <a:rPr lang="en-GB" dirty="0"/>
              <a:t/>
            </a:r>
            <a:br>
              <a:rPr lang="en-GB" dirty="0"/>
            </a:br>
            <a:endParaRPr lang="en-US" dirty="0"/>
          </a:p>
        </p:txBody>
      </p:sp>
      <p:sp>
        <p:nvSpPr>
          <p:cNvPr id="3" name="Subtitle 2"/>
          <p:cNvSpPr>
            <a:spLocks noGrp="1"/>
          </p:cNvSpPr>
          <p:nvPr>
            <p:ph type="subTitle" idx="1"/>
          </p:nvPr>
        </p:nvSpPr>
        <p:spPr>
          <a:xfrm>
            <a:off x="4800600" y="5240741"/>
            <a:ext cx="4038600" cy="1070412"/>
          </a:xfrm>
        </p:spPr>
        <p:txBody>
          <a:bodyPr>
            <a:normAutofit fontScale="62500" lnSpcReduction="20000"/>
          </a:bodyPr>
          <a:lstStyle/>
          <a:p>
            <a:pPr algn="ctr"/>
            <a:r>
              <a:rPr lang="en-GB" dirty="0">
                <a:latin typeface="Arial Black" panose="020B0A04020102020204" pitchFamily="34" charset="0"/>
              </a:rPr>
              <a:t>Unit 1: The Music Industry </a:t>
            </a:r>
            <a:endParaRPr lang="en-GB" dirty="0" smtClean="0">
              <a:latin typeface="Arial Black" panose="020B0A04020102020204" pitchFamily="34" charset="0"/>
            </a:endParaRPr>
          </a:p>
          <a:p>
            <a:pPr algn="ctr"/>
            <a:r>
              <a:rPr lang="en-GB" dirty="0" smtClean="0">
                <a:latin typeface="Arial Black" panose="020B0A04020102020204" pitchFamily="34" charset="0"/>
              </a:rPr>
              <a:t>(</a:t>
            </a:r>
            <a:r>
              <a:rPr lang="en-GB" dirty="0">
                <a:latin typeface="Arial Black" panose="020B0A04020102020204" pitchFamily="34" charset="0"/>
              </a:rPr>
              <a:t>External Exam</a:t>
            </a:r>
            <a:r>
              <a:rPr lang="en-GB" dirty="0" smtClean="0">
                <a:latin typeface="Arial Black" panose="020B0A04020102020204" pitchFamily="34" charset="0"/>
              </a:rPr>
              <a:t>)</a:t>
            </a:r>
          </a:p>
          <a:p>
            <a:pPr algn="ctr"/>
            <a:endParaRPr lang="en-GB" dirty="0">
              <a:latin typeface="Arial Black" panose="020B0A04020102020204" pitchFamily="34" charset="0"/>
            </a:endParaRPr>
          </a:p>
          <a:p>
            <a:pPr algn="ctr"/>
            <a:r>
              <a:rPr lang="en-GB" dirty="0" smtClean="0">
                <a:latin typeface="Arial Black" panose="020B0A04020102020204" pitchFamily="34" charset="0"/>
              </a:rPr>
              <a:t>Lesson 10: </a:t>
            </a:r>
            <a:r>
              <a:rPr lang="en-GB" dirty="0" smtClean="0">
                <a:latin typeface="Arial Black" panose="020B0A04020102020204" pitchFamily="34" charset="0"/>
              </a:rPr>
              <a:t>29</a:t>
            </a:r>
            <a:r>
              <a:rPr lang="en-GB" baseline="30000" dirty="0" smtClean="0">
                <a:latin typeface="Arial Black" panose="020B0A04020102020204" pitchFamily="34" charset="0"/>
              </a:rPr>
              <a:t>th</a:t>
            </a:r>
            <a:r>
              <a:rPr lang="en-GB" dirty="0" smtClean="0">
                <a:latin typeface="Arial Black" panose="020B0A04020102020204" pitchFamily="34" charset="0"/>
              </a:rPr>
              <a:t> November 2016</a:t>
            </a:r>
            <a:endParaRPr lang="en-GB" dirty="0">
              <a:latin typeface="Arial Black" panose="020B0A04020102020204" pitchFamily="34" charset="0"/>
            </a:endParaRPr>
          </a:p>
        </p:txBody>
      </p:sp>
    </p:spTree>
    <p:extLst>
      <p:ext uri="{BB962C8B-B14F-4D97-AF65-F5344CB8AC3E}">
        <p14:creationId xmlns:p14="http://schemas.microsoft.com/office/powerpoint/2010/main" val="5808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728" y="559558"/>
            <a:ext cx="7710985" cy="2585323"/>
          </a:xfrm>
          <a:prstGeom prst="rect">
            <a:avLst/>
          </a:prstGeom>
          <a:noFill/>
        </p:spPr>
        <p:txBody>
          <a:bodyPr wrap="square" rtlCol="0">
            <a:spAutoFit/>
          </a:bodyPr>
          <a:lstStyle/>
          <a:p>
            <a:r>
              <a:rPr lang="en-GB" b="1" u="sng" dirty="0">
                <a:solidFill>
                  <a:schemeClr val="accent2">
                    <a:lumMod val="75000"/>
                    <a:lumOff val="25000"/>
                  </a:schemeClr>
                </a:solidFill>
              </a:rPr>
              <a:t>PAYMENT   TYPE   1</a:t>
            </a:r>
            <a:endParaRPr lang="en-GB" dirty="0">
              <a:solidFill>
                <a:schemeClr val="accent2">
                  <a:lumMod val="75000"/>
                  <a:lumOff val="25000"/>
                </a:schemeClr>
              </a:solidFill>
            </a:endParaRPr>
          </a:p>
          <a:p>
            <a:r>
              <a:rPr lang="en-GB" dirty="0"/>
              <a:t>This flow chart shows a </a:t>
            </a:r>
            <a:r>
              <a:rPr lang="en-GB" dirty="0">
                <a:solidFill>
                  <a:srgbClr val="FF0000"/>
                </a:solidFill>
              </a:rPr>
              <a:t>simple contract </a:t>
            </a:r>
            <a:r>
              <a:rPr lang="en-GB" dirty="0"/>
              <a:t>operation. This features in the music industry and also in many circumstances in other businesses.  This system is too simplistic for large contracts but is often used for </a:t>
            </a:r>
            <a:r>
              <a:rPr lang="en-GB" b="1" dirty="0">
                <a:solidFill>
                  <a:srgbClr val="FF0000"/>
                </a:solidFill>
              </a:rPr>
              <a:t>casual work</a:t>
            </a:r>
            <a:r>
              <a:rPr lang="en-GB" b="1" dirty="0"/>
              <a:t>, </a:t>
            </a:r>
            <a:r>
              <a:rPr lang="en-GB" b="1" dirty="0">
                <a:solidFill>
                  <a:srgbClr val="FF0000"/>
                </a:solidFill>
              </a:rPr>
              <a:t>temporary staff contracts</a:t>
            </a:r>
            <a:r>
              <a:rPr lang="en-GB" b="1" dirty="0"/>
              <a:t>, service contracts for catering and transport, and so on</a:t>
            </a:r>
            <a:r>
              <a:rPr lang="en-GB" b="1" dirty="0" smtClean="0"/>
              <a:t>.</a:t>
            </a:r>
          </a:p>
          <a:p>
            <a:endParaRPr lang="en-GB" b="1" dirty="0"/>
          </a:p>
          <a:p>
            <a:endParaRPr lang="en-GB" b="1" dirty="0"/>
          </a:p>
          <a:p>
            <a:endParaRPr lang="en-GB" dirty="0"/>
          </a:p>
        </p:txBody>
      </p:sp>
      <p:pic>
        <p:nvPicPr>
          <p:cNvPr id="3" name="Picture 2" descr="Z:\VOCATIONAL_APPLIED\DEVELOPMENT\BTEC_PHASE_2\Music\TAP\TAG FA APPROVED\V420338_aw_001.jpg"/>
          <p:cNvPicPr/>
          <p:nvPr/>
        </p:nvPicPr>
        <p:blipFill>
          <a:blip r:embed="rId2">
            <a:extLst>
              <a:ext uri="{28A0092B-C50C-407E-A947-70E740481C1C}">
                <a14:useLocalDpi xmlns:a14="http://schemas.microsoft.com/office/drawing/2010/main" val="0"/>
              </a:ext>
            </a:extLst>
          </a:blip>
          <a:srcRect/>
          <a:stretch>
            <a:fillRect/>
          </a:stretch>
        </p:blipFill>
        <p:spPr bwMode="auto">
          <a:xfrm>
            <a:off x="2415654" y="2620371"/>
            <a:ext cx="3647363" cy="3091228"/>
          </a:xfrm>
          <a:prstGeom prst="rect">
            <a:avLst/>
          </a:prstGeom>
          <a:noFill/>
          <a:ln>
            <a:noFill/>
          </a:ln>
        </p:spPr>
      </p:pic>
    </p:spTree>
    <p:extLst>
      <p:ext uri="{BB962C8B-B14F-4D97-AF65-F5344CB8AC3E}">
        <p14:creationId xmlns:p14="http://schemas.microsoft.com/office/powerpoint/2010/main" val="403055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966" y="532263"/>
            <a:ext cx="8311487" cy="5539978"/>
          </a:xfrm>
          <a:prstGeom prst="rect">
            <a:avLst/>
          </a:prstGeom>
          <a:noFill/>
        </p:spPr>
        <p:txBody>
          <a:bodyPr wrap="square" rtlCol="0">
            <a:spAutoFit/>
          </a:bodyPr>
          <a:lstStyle/>
          <a:p>
            <a:r>
              <a:rPr lang="en-GB" b="1" u="sng" dirty="0">
                <a:solidFill>
                  <a:srgbClr val="7030A0"/>
                </a:solidFill>
              </a:rPr>
              <a:t>PAYMENT   TYPE   </a:t>
            </a:r>
            <a:r>
              <a:rPr lang="en-GB" b="1" u="sng" dirty="0" smtClean="0">
                <a:solidFill>
                  <a:srgbClr val="7030A0"/>
                </a:solidFill>
              </a:rPr>
              <a:t>2</a:t>
            </a:r>
          </a:p>
          <a:p>
            <a:endParaRPr lang="en-GB" dirty="0">
              <a:solidFill>
                <a:srgbClr val="7030A0"/>
              </a:solidFill>
            </a:endParaRPr>
          </a:p>
          <a:p>
            <a:r>
              <a:rPr lang="en-GB" sz="2000" dirty="0"/>
              <a:t>This flow chart is the sort of thing that </a:t>
            </a:r>
            <a:r>
              <a:rPr lang="en-GB" sz="2000" dirty="0">
                <a:solidFill>
                  <a:srgbClr val="FF0000"/>
                </a:solidFill>
              </a:rPr>
              <a:t>was used before the Internet </a:t>
            </a:r>
            <a:r>
              <a:rPr lang="en-GB" sz="2000" dirty="0"/>
              <a:t>when the music industry was </a:t>
            </a:r>
            <a:r>
              <a:rPr lang="en-GB" sz="2000" dirty="0">
                <a:solidFill>
                  <a:srgbClr val="FF0000"/>
                </a:solidFill>
              </a:rPr>
              <a:t>all about selling copies of CDs and vinyl</a:t>
            </a:r>
            <a:r>
              <a:rPr lang="en-GB" sz="2000" dirty="0"/>
              <a:t>.  Here the artist might receive a </a:t>
            </a:r>
            <a:r>
              <a:rPr lang="en-GB" sz="2000" b="1" dirty="0"/>
              <a:t>lump sum at the start</a:t>
            </a:r>
            <a:r>
              <a:rPr lang="en-GB" sz="2000" dirty="0"/>
              <a:t> of the contract. This would be </a:t>
            </a:r>
            <a:r>
              <a:rPr lang="en-GB" sz="2000" b="1" dirty="0"/>
              <a:t>taken off the settlement</a:t>
            </a:r>
            <a:r>
              <a:rPr lang="en-GB" sz="2000" dirty="0"/>
              <a:t>, which would be </a:t>
            </a:r>
            <a:r>
              <a:rPr lang="en-GB" sz="2000" b="1" dirty="0"/>
              <a:t>paid at the end</a:t>
            </a:r>
            <a:r>
              <a:rPr lang="en-GB" sz="2000" dirty="0"/>
              <a:t>.  The agency doing the contracting would have to be confident that the settlement would be large enough to pay off the advance. In many cases it wasn’t, and the artist would have to pay the advance back from other earnings, sometimes over many years. </a:t>
            </a:r>
          </a:p>
          <a:p>
            <a:endParaRPr lang="en-GB" sz="2000" dirty="0" smtClean="0">
              <a:solidFill>
                <a:srgbClr val="FF0000"/>
              </a:solidFill>
            </a:endParaRPr>
          </a:p>
          <a:p>
            <a:r>
              <a:rPr lang="en-GB" sz="2000" dirty="0" smtClean="0">
                <a:solidFill>
                  <a:srgbClr val="FF0000"/>
                </a:solidFill>
              </a:rPr>
              <a:t>Advances </a:t>
            </a:r>
            <a:r>
              <a:rPr lang="en-GB" sz="2000" dirty="0"/>
              <a:t>(where some of the payment is paid before the contracted work has been done) are </a:t>
            </a:r>
            <a:r>
              <a:rPr lang="en-GB" sz="2000" dirty="0">
                <a:solidFill>
                  <a:srgbClr val="FF0000"/>
                </a:solidFill>
              </a:rPr>
              <a:t>still available </a:t>
            </a:r>
            <a:r>
              <a:rPr lang="en-GB" sz="2000" dirty="0"/>
              <a:t>but the recoupment (claiming an artist’s advance back from them) is </a:t>
            </a:r>
            <a:r>
              <a:rPr lang="en-GB" sz="2000" dirty="0">
                <a:solidFill>
                  <a:srgbClr val="FF0000"/>
                </a:solidFill>
              </a:rPr>
              <a:t>no longer based solely on CD and album sales</a:t>
            </a:r>
            <a:r>
              <a:rPr lang="en-GB" sz="2000" dirty="0"/>
              <a:t>, but more often on tickets and live performance fees. Performing rights and other aspects such as merchandise and endorsements are also factored in.</a:t>
            </a:r>
          </a:p>
          <a:p>
            <a:endParaRPr lang="en-GB" dirty="0"/>
          </a:p>
        </p:txBody>
      </p:sp>
    </p:spTree>
    <p:extLst>
      <p:ext uri="{BB962C8B-B14F-4D97-AF65-F5344CB8AC3E}">
        <p14:creationId xmlns:p14="http://schemas.microsoft.com/office/powerpoint/2010/main" val="2523497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7230" y="272954"/>
            <a:ext cx="5240740" cy="646331"/>
          </a:xfrm>
          <a:prstGeom prst="rect">
            <a:avLst/>
          </a:prstGeom>
          <a:noFill/>
        </p:spPr>
        <p:txBody>
          <a:bodyPr wrap="square" rtlCol="0">
            <a:spAutoFit/>
          </a:bodyPr>
          <a:lstStyle/>
          <a:p>
            <a:r>
              <a:rPr lang="en-GB" b="1" u="sng" dirty="0">
                <a:solidFill>
                  <a:srgbClr val="7030A0"/>
                </a:solidFill>
              </a:rPr>
              <a:t>PAYMENT </a:t>
            </a:r>
            <a:r>
              <a:rPr lang="en-GB" b="1" u="sng" dirty="0" smtClean="0">
                <a:solidFill>
                  <a:srgbClr val="7030A0"/>
                </a:solidFill>
              </a:rPr>
              <a:t>  TYPE  2  Continued</a:t>
            </a:r>
            <a:endParaRPr lang="en-GB" dirty="0">
              <a:solidFill>
                <a:srgbClr val="7030A0"/>
              </a:solidFill>
            </a:endParaRP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1587500"/>
            <a:ext cx="4352925"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27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684" y="709684"/>
            <a:ext cx="7942997" cy="4616648"/>
          </a:xfrm>
          <a:prstGeom prst="rect">
            <a:avLst/>
          </a:prstGeom>
          <a:noFill/>
        </p:spPr>
        <p:txBody>
          <a:bodyPr wrap="square" rtlCol="0">
            <a:spAutoFit/>
          </a:bodyPr>
          <a:lstStyle/>
          <a:p>
            <a:r>
              <a:rPr lang="en-GB" b="1" u="sng" dirty="0">
                <a:solidFill>
                  <a:schemeClr val="accent2">
                    <a:lumMod val="75000"/>
                    <a:lumOff val="25000"/>
                  </a:schemeClr>
                </a:solidFill>
              </a:rPr>
              <a:t>PAYMENT   TYPE   3</a:t>
            </a:r>
            <a:endParaRPr lang="en-GB" dirty="0">
              <a:solidFill>
                <a:schemeClr val="accent2">
                  <a:lumMod val="75000"/>
                  <a:lumOff val="25000"/>
                </a:schemeClr>
              </a:solidFill>
            </a:endParaRPr>
          </a:p>
          <a:p>
            <a:endParaRPr lang="en-GB" dirty="0" smtClean="0"/>
          </a:p>
          <a:p>
            <a:r>
              <a:rPr lang="en-GB" sz="2000" dirty="0" smtClean="0"/>
              <a:t>Composers </a:t>
            </a:r>
            <a:r>
              <a:rPr lang="en-GB" sz="2000" dirty="0"/>
              <a:t>and creators of music often have a part of the negotiation process formally in place before the contract is issued.  This is the </a:t>
            </a:r>
            <a:r>
              <a:rPr lang="en-GB" sz="2000" dirty="0">
                <a:solidFill>
                  <a:srgbClr val="FF0000"/>
                </a:solidFill>
              </a:rPr>
              <a:t>pitch</a:t>
            </a:r>
            <a:r>
              <a:rPr lang="en-GB" sz="2000" dirty="0"/>
              <a:t>, where the artist presents ideas in response to a brief or suggestion from a company. </a:t>
            </a:r>
          </a:p>
          <a:p>
            <a:endParaRPr lang="en-GB" sz="2000" dirty="0" smtClean="0"/>
          </a:p>
          <a:p>
            <a:r>
              <a:rPr lang="en-GB" sz="2000" dirty="0" smtClean="0"/>
              <a:t>If </a:t>
            </a:r>
            <a:r>
              <a:rPr lang="en-GB" sz="2000" dirty="0"/>
              <a:t>the artist's ideas are acceptable, then the negotiation and contracting starts.</a:t>
            </a:r>
          </a:p>
          <a:p>
            <a:endParaRPr lang="en-GB" sz="2000" dirty="0" smtClean="0"/>
          </a:p>
          <a:p>
            <a:r>
              <a:rPr lang="en-GB" sz="2000" dirty="0" smtClean="0"/>
              <a:t>This </a:t>
            </a:r>
            <a:r>
              <a:rPr lang="en-GB" sz="2000" dirty="0"/>
              <a:t>is </a:t>
            </a:r>
            <a:r>
              <a:rPr lang="en-GB" sz="2000" dirty="0">
                <a:solidFill>
                  <a:srgbClr val="FF0000"/>
                </a:solidFill>
              </a:rPr>
              <a:t>great for businesses that get the artists to do work for free before there is any promise of payment</a:t>
            </a:r>
            <a:r>
              <a:rPr lang="en-GB" sz="2000" dirty="0"/>
              <a:t>, and clearly a </a:t>
            </a:r>
            <a:r>
              <a:rPr lang="en-GB" sz="2000" dirty="0">
                <a:solidFill>
                  <a:srgbClr val="FF0000"/>
                </a:solidFill>
              </a:rPr>
              <a:t>problem for artists who are unsuccessful</a:t>
            </a:r>
            <a:r>
              <a:rPr lang="en-GB" sz="2000" dirty="0"/>
              <a:t>.  However, it is a standard model in many fields and something that is built into the costs of the service.</a:t>
            </a:r>
          </a:p>
          <a:p>
            <a:endParaRPr lang="en-GB" dirty="0"/>
          </a:p>
        </p:txBody>
      </p:sp>
    </p:spTree>
    <p:extLst>
      <p:ext uri="{BB962C8B-B14F-4D97-AF65-F5344CB8AC3E}">
        <p14:creationId xmlns:p14="http://schemas.microsoft.com/office/powerpoint/2010/main" val="183025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319" y="436728"/>
            <a:ext cx="3589362" cy="923330"/>
          </a:xfrm>
          <a:prstGeom prst="rect">
            <a:avLst/>
          </a:prstGeom>
          <a:noFill/>
        </p:spPr>
        <p:txBody>
          <a:bodyPr wrap="square" rtlCol="0">
            <a:spAutoFit/>
          </a:bodyPr>
          <a:lstStyle/>
          <a:p>
            <a:r>
              <a:rPr lang="en-GB" b="1" u="sng" dirty="0">
                <a:solidFill>
                  <a:srgbClr val="7030A0"/>
                </a:solidFill>
              </a:rPr>
              <a:t>PAYMENT   TYPE  3  Continued</a:t>
            </a:r>
            <a:endParaRPr lang="en-GB" dirty="0">
              <a:solidFill>
                <a:srgbClr val="7030A0"/>
              </a:solidFill>
            </a:endParaRPr>
          </a:p>
          <a:p>
            <a:endParaRPr lang="en-GB" dirty="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782763"/>
            <a:ext cx="4078287"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95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80" y="395785"/>
            <a:ext cx="8284191" cy="5386090"/>
          </a:xfrm>
          <a:prstGeom prst="rect">
            <a:avLst/>
          </a:prstGeom>
          <a:noFill/>
        </p:spPr>
        <p:txBody>
          <a:bodyPr wrap="square" rtlCol="0">
            <a:spAutoFit/>
          </a:bodyPr>
          <a:lstStyle/>
          <a:p>
            <a:r>
              <a:rPr lang="en-GB" sz="2800" dirty="0" smtClean="0">
                <a:solidFill>
                  <a:schemeClr val="accent5">
                    <a:lumMod val="60000"/>
                    <a:lumOff val="40000"/>
                  </a:schemeClr>
                </a:solidFill>
              </a:rPr>
              <a:t>TASK</a:t>
            </a:r>
          </a:p>
          <a:p>
            <a:endParaRPr lang="en-GB" sz="2800" dirty="0"/>
          </a:p>
          <a:p>
            <a:r>
              <a:rPr lang="en-GB" sz="2400" dirty="0" smtClean="0">
                <a:solidFill>
                  <a:schemeClr val="accent2">
                    <a:lumMod val="75000"/>
                  </a:schemeClr>
                </a:solidFill>
              </a:rPr>
              <a:t>Work with a partner.</a:t>
            </a:r>
          </a:p>
          <a:p>
            <a:endParaRPr lang="en-GB" sz="2400" dirty="0">
              <a:solidFill>
                <a:schemeClr val="accent2">
                  <a:lumMod val="75000"/>
                </a:schemeClr>
              </a:solidFill>
            </a:endParaRPr>
          </a:p>
          <a:p>
            <a:r>
              <a:rPr lang="en-GB" sz="2400" dirty="0" smtClean="0">
                <a:solidFill>
                  <a:schemeClr val="accent2">
                    <a:lumMod val="75000"/>
                  </a:schemeClr>
                </a:solidFill>
              </a:rPr>
              <a:t>Take it in turns to select a job role from the Music Industry that we have looked at over the last few weeks.  You should consider which type of payment they would be likely to use.</a:t>
            </a:r>
          </a:p>
          <a:p>
            <a:endParaRPr lang="en-GB" sz="2400" dirty="0"/>
          </a:p>
          <a:p>
            <a:r>
              <a:rPr lang="en-GB" sz="2400" dirty="0" smtClean="0">
                <a:solidFill>
                  <a:schemeClr val="accent2">
                    <a:lumMod val="75000"/>
                  </a:schemeClr>
                </a:solidFill>
              </a:rPr>
              <a:t>List the job role, the payment type and your reasons in a table. </a:t>
            </a:r>
          </a:p>
          <a:p>
            <a:endParaRPr lang="en-GB" sz="2400" dirty="0">
              <a:solidFill>
                <a:schemeClr val="accent2">
                  <a:lumMod val="75000"/>
                </a:schemeClr>
              </a:solidFill>
            </a:endParaRPr>
          </a:p>
          <a:p>
            <a:endParaRPr lang="en-GB" sz="2400" dirty="0" smtClean="0">
              <a:solidFill>
                <a:schemeClr val="accent2">
                  <a:lumMod val="75000"/>
                </a:schemeClr>
              </a:solidFill>
            </a:endParaRPr>
          </a:p>
          <a:p>
            <a:endParaRPr lang="en-GB" sz="2400" dirty="0">
              <a:solidFill>
                <a:schemeClr val="accent2">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5862962"/>
              </p:ext>
            </p:extLst>
          </p:nvPr>
        </p:nvGraphicFramePr>
        <p:xfrm>
          <a:off x="532261" y="4863531"/>
          <a:ext cx="8175009" cy="1112520"/>
        </p:xfrm>
        <a:graphic>
          <a:graphicData uri="http://schemas.openxmlformats.org/drawingml/2006/table">
            <a:tbl>
              <a:tblPr firstRow="1" bandRow="1">
                <a:tableStyleId>{69012ECD-51FC-41F1-AA8D-1B2483CD663E}</a:tableStyleId>
              </a:tblPr>
              <a:tblGrid>
                <a:gridCol w="2725003"/>
                <a:gridCol w="2725003"/>
                <a:gridCol w="2725003"/>
              </a:tblGrid>
              <a:tr h="370840">
                <a:tc>
                  <a:txBody>
                    <a:bodyPr/>
                    <a:lstStyle/>
                    <a:p>
                      <a:pPr algn="ctr"/>
                      <a:r>
                        <a:rPr lang="en-GB" dirty="0" smtClean="0"/>
                        <a:t>Job Role</a:t>
                      </a:r>
                      <a:endParaRPr lang="en-GB" dirty="0"/>
                    </a:p>
                  </a:txBody>
                  <a:tcPr/>
                </a:tc>
                <a:tc>
                  <a:txBody>
                    <a:bodyPr/>
                    <a:lstStyle/>
                    <a:p>
                      <a:pPr algn="ctr"/>
                      <a:r>
                        <a:rPr lang="en-GB" dirty="0" smtClean="0"/>
                        <a:t>Payment Type</a:t>
                      </a:r>
                      <a:endParaRPr lang="en-GB" dirty="0"/>
                    </a:p>
                  </a:txBody>
                  <a:tcPr/>
                </a:tc>
                <a:tc>
                  <a:txBody>
                    <a:bodyPr/>
                    <a:lstStyle/>
                    <a:p>
                      <a:pPr algn="ctr"/>
                      <a:r>
                        <a:rPr lang="en-GB" dirty="0" smtClean="0"/>
                        <a:t>Reason</a:t>
                      </a:r>
                      <a:endParaRPr lang="en-GB" dirty="0"/>
                    </a:p>
                  </a:txBody>
                  <a:tcPr/>
                </a:tc>
              </a:tr>
              <a:tr h="370840">
                <a:tc>
                  <a:txBody>
                    <a:bodyPr/>
                    <a:lstStyle/>
                    <a:p>
                      <a:endParaRPr lang="en-GB" dirty="0"/>
                    </a:p>
                  </a:txBody>
                  <a:tcPr/>
                </a:tc>
                <a:tc>
                  <a:txBody>
                    <a:bodyPr/>
                    <a:lstStyle/>
                    <a:p>
                      <a:endParaRPr lang="en-GB"/>
                    </a:p>
                  </a:txBody>
                  <a:tcPr/>
                </a:tc>
                <a:tc>
                  <a:txBody>
                    <a:bodyPr/>
                    <a:lstStyle/>
                    <a:p>
                      <a:endParaRPr lang="en-GB" dirty="0"/>
                    </a:p>
                  </a:txBody>
                  <a:tcPr/>
                </a:tc>
              </a:tr>
              <a:tr h="370840">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586600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332" y="569913"/>
            <a:ext cx="7756525" cy="1054100"/>
          </a:xfrm>
        </p:spPr>
        <p:txBody>
          <a:bodyPr/>
          <a:lstStyle/>
          <a:p>
            <a:r>
              <a:rPr lang="en-US" dirty="0" smtClean="0"/>
              <a:t>Getting Started.</a:t>
            </a:r>
            <a:endParaRPr lang="en-US" dirty="0"/>
          </a:p>
        </p:txBody>
      </p:sp>
      <p:pic>
        <p:nvPicPr>
          <p:cNvPr id="4" name="Picture 3"/>
          <p:cNvPicPr>
            <a:picLocks noChangeAspect="1"/>
          </p:cNvPicPr>
          <p:nvPr/>
        </p:nvPicPr>
        <p:blipFill>
          <a:blip r:embed="rId2"/>
          <a:stretch>
            <a:fillRect/>
          </a:stretch>
        </p:blipFill>
        <p:spPr>
          <a:xfrm>
            <a:off x="937459" y="1600200"/>
            <a:ext cx="6990906" cy="4624753"/>
          </a:xfrm>
          <a:prstGeom prst="rect">
            <a:avLst/>
          </a:prstGeom>
        </p:spPr>
      </p:pic>
    </p:spTree>
    <p:extLst>
      <p:ext uri="{BB962C8B-B14F-4D97-AF65-F5344CB8AC3E}">
        <p14:creationId xmlns:p14="http://schemas.microsoft.com/office/powerpoint/2010/main" val="3799242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dirty="0"/>
              <a:t>https://</a:t>
            </a:r>
            <a:r>
              <a:rPr lang="en-US" dirty="0" err="1"/>
              <a:t>www.youtube.com</a:t>
            </a:r>
            <a:r>
              <a:rPr lang="en-US" dirty="0"/>
              <a:t>/</a:t>
            </a:r>
            <a:r>
              <a:rPr lang="en-US" dirty="0" err="1"/>
              <a:t>watch?v</a:t>
            </a:r>
            <a:r>
              <a:rPr lang="en-US" dirty="0"/>
              <a:t>=KWf9CgJS2gI</a:t>
            </a:r>
          </a:p>
        </p:txBody>
      </p:sp>
    </p:spTree>
    <p:extLst>
      <p:ext uri="{BB962C8B-B14F-4D97-AF65-F5344CB8AC3E}">
        <p14:creationId xmlns:p14="http://schemas.microsoft.com/office/powerpoint/2010/main" val="2375881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err="1"/>
              <a:t>Sheeran</a:t>
            </a:r>
            <a:r>
              <a:rPr lang="en-US" dirty="0"/>
              <a:t> was born in Hebden Bridge </a:t>
            </a:r>
            <a:r>
              <a:rPr lang="en-US" dirty="0" smtClean="0"/>
              <a:t>near Halifax</a:t>
            </a:r>
            <a:r>
              <a:rPr lang="en-US" dirty="0"/>
              <a:t>, West Yorkshire but moved to Framlingham, Suffolk as a </a:t>
            </a:r>
            <a:r>
              <a:rPr lang="en-US" dirty="0" smtClean="0"/>
              <a:t>child.</a:t>
            </a:r>
          </a:p>
          <a:p>
            <a:r>
              <a:rPr lang="en-US" dirty="0" smtClean="0"/>
              <a:t>He has a musical family, as his brother is a Classical Composer and Postgraduate music student. </a:t>
            </a:r>
          </a:p>
          <a:p>
            <a:r>
              <a:rPr lang="en-US" dirty="0"/>
              <a:t>He sang in a local church choir from the age of four, learned guitar at a very young age, and began writing songs during his time at </a:t>
            </a:r>
            <a:r>
              <a:rPr lang="en-US" dirty="0" smtClean="0"/>
              <a:t>High School.</a:t>
            </a:r>
          </a:p>
          <a:p>
            <a:r>
              <a:rPr lang="en-US" dirty="0" smtClean="0"/>
              <a:t>His rise to fame is largely due to touring smaller venues in London and building a steady following.</a:t>
            </a:r>
            <a:endParaRPr lang="en-US" dirty="0"/>
          </a:p>
        </p:txBody>
      </p:sp>
      <p:sp>
        <p:nvSpPr>
          <p:cNvPr id="2" name="Title 1"/>
          <p:cNvSpPr>
            <a:spLocks noGrp="1"/>
          </p:cNvSpPr>
          <p:nvPr>
            <p:ph type="title"/>
          </p:nvPr>
        </p:nvSpPr>
        <p:spPr/>
        <p:txBody>
          <a:bodyPr/>
          <a:lstStyle/>
          <a:p>
            <a:pPr algn="ctr"/>
            <a:r>
              <a:rPr lang="en-US" dirty="0" smtClean="0"/>
              <a:t>How did Ed </a:t>
            </a:r>
            <a:r>
              <a:rPr lang="en-US" dirty="0" err="1" smtClean="0"/>
              <a:t>Sheeran</a:t>
            </a:r>
            <a:r>
              <a:rPr lang="en-US" dirty="0" smtClean="0"/>
              <a:t> get into ‘The Business?” </a:t>
            </a:r>
            <a:endParaRPr lang="en-US" dirty="0"/>
          </a:p>
        </p:txBody>
      </p:sp>
    </p:spTree>
    <p:extLst>
      <p:ext uri="{BB962C8B-B14F-4D97-AF65-F5344CB8AC3E}">
        <p14:creationId xmlns:p14="http://schemas.microsoft.com/office/powerpoint/2010/main" val="1155721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8527" y="642536"/>
            <a:ext cx="6153150" cy="4314825"/>
          </a:xfrm>
        </p:spPr>
        <p:txBody>
          <a:bodyPr>
            <a:noAutofit/>
          </a:bodyPr>
          <a:lstStyle/>
          <a:p>
            <a:pPr algn="ctr"/>
            <a:r>
              <a:rPr lang="en-US" sz="4000" b="1" u="sng" dirty="0"/>
              <a:t>If you were an artist like Ed </a:t>
            </a:r>
            <a:r>
              <a:rPr lang="en-US" sz="4000" b="1" u="sng" dirty="0" err="1"/>
              <a:t>Sheeran</a:t>
            </a:r>
            <a:r>
              <a:rPr lang="en-US" sz="4000" b="1" u="sng" dirty="0"/>
              <a:t>, what would be your </a:t>
            </a:r>
            <a:r>
              <a:rPr lang="fr-FR" sz="4000" b="1" u="sng" dirty="0" smtClean="0"/>
              <a:t>’</a:t>
            </a:r>
            <a:r>
              <a:rPr lang="en-US" sz="4000" b="1" u="sng" dirty="0" smtClean="0"/>
              <a:t>10 </a:t>
            </a:r>
            <a:r>
              <a:rPr lang="en-US" sz="4000" b="1" u="sng" dirty="0"/>
              <a:t>P</a:t>
            </a:r>
            <a:r>
              <a:rPr lang="en-US" sz="4000" b="1" u="sng" dirty="0" smtClean="0"/>
              <a:t>oint </a:t>
            </a:r>
            <a:r>
              <a:rPr lang="en-US" sz="4000" b="1" u="sng" dirty="0"/>
              <a:t>P</a:t>
            </a:r>
            <a:r>
              <a:rPr lang="en-US" sz="4000" b="1" u="sng" dirty="0" smtClean="0"/>
              <a:t>lan’ </a:t>
            </a:r>
            <a:r>
              <a:rPr lang="en-US" sz="4000" b="1" u="sng" dirty="0"/>
              <a:t>to being successful in the music </a:t>
            </a:r>
            <a:r>
              <a:rPr lang="en-US" sz="4000" b="1" u="sng" dirty="0" smtClean="0"/>
              <a:t>industry</a:t>
            </a:r>
            <a:r>
              <a:rPr lang="en-US" sz="4000" b="1" u="sng" dirty="0"/>
              <a:t>?</a:t>
            </a:r>
            <a:endParaRPr lang="en-US" sz="4000" dirty="0"/>
          </a:p>
        </p:txBody>
      </p:sp>
    </p:spTree>
    <p:extLst>
      <p:ext uri="{BB962C8B-B14F-4D97-AF65-F5344CB8AC3E}">
        <p14:creationId xmlns:p14="http://schemas.microsoft.com/office/powerpoint/2010/main" val="3111843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917683"/>
            <a:ext cx="8271299" cy="5257800"/>
          </a:xfrm>
        </p:spPr>
        <p:txBody>
          <a:bodyPr>
            <a:normAutofit/>
          </a:bodyPr>
          <a:lstStyle/>
          <a:p>
            <a:r>
              <a:rPr lang="en-US" dirty="0" smtClean="0"/>
              <a:t>Be </a:t>
            </a:r>
            <a:r>
              <a:rPr lang="en-US" dirty="0"/>
              <a:t>passionate, hard-working, resilient, </a:t>
            </a:r>
            <a:r>
              <a:rPr lang="en-US" dirty="0" smtClean="0"/>
              <a:t>patient</a:t>
            </a:r>
            <a:r>
              <a:rPr lang="en-US" dirty="0"/>
              <a:t>, and don’t give-</a:t>
            </a:r>
            <a:r>
              <a:rPr lang="en-US" dirty="0" smtClean="0"/>
              <a:t>up.</a:t>
            </a:r>
            <a:endParaRPr lang="en-US" dirty="0"/>
          </a:p>
          <a:p>
            <a:r>
              <a:rPr lang="en-US" dirty="0" smtClean="0"/>
              <a:t>Have </a:t>
            </a:r>
            <a:r>
              <a:rPr lang="en-US" dirty="0"/>
              <a:t>an instrumental/vocal coach to guide your technique &amp; musical </a:t>
            </a:r>
            <a:r>
              <a:rPr lang="en-US" dirty="0" smtClean="0"/>
              <a:t>skills. </a:t>
            </a:r>
            <a:endParaRPr lang="en-US" dirty="0"/>
          </a:p>
          <a:p>
            <a:r>
              <a:rPr lang="en-US" dirty="0" smtClean="0"/>
              <a:t>Do </a:t>
            </a:r>
            <a:r>
              <a:rPr lang="en-US" dirty="0"/>
              <a:t>voluntary concerts in local venues (bars, </a:t>
            </a:r>
            <a:r>
              <a:rPr lang="en-US" dirty="0" smtClean="0"/>
              <a:t>theatres etc.) </a:t>
            </a:r>
            <a:r>
              <a:rPr lang="en-US" dirty="0"/>
              <a:t>to gain experience &amp; put on your </a:t>
            </a:r>
            <a:r>
              <a:rPr lang="en-US" dirty="0" smtClean="0"/>
              <a:t>CV. </a:t>
            </a:r>
            <a:endParaRPr lang="en-US" dirty="0"/>
          </a:p>
          <a:p>
            <a:r>
              <a:rPr lang="en-US" dirty="0"/>
              <a:t>Send examples of your work (</a:t>
            </a:r>
            <a:r>
              <a:rPr lang="en-US" dirty="0" smtClean="0"/>
              <a:t>demo’s) </a:t>
            </a:r>
            <a:r>
              <a:rPr lang="en-US" dirty="0"/>
              <a:t>to music agents, record labels &amp; publishers (if </a:t>
            </a:r>
            <a:r>
              <a:rPr lang="en-US" dirty="0" smtClean="0"/>
              <a:t>you compose/write your music) </a:t>
            </a:r>
            <a:endParaRPr lang="en-US" dirty="0"/>
          </a:p>
          <a:p>
            <a:r>
              <a:rPr lang="en-US" dirty="0"/>
              <a:t>Use social media to promote yourself (YouTube, Sound Cloud, </a:t>
            </a:r>
            <a:r>
              <a:rPr lang="en-US" dirty="0" smtClean="0"/>
              <a:t>blogs, Facebook etc.) </a:t>
            </a:r>
            <a:endParaRPr lang="en-US" dirty="0"/>
          </a:p>
        </p:txBody>
      </p:sp>
      <p:sp>
        <p:nvSpPr>
          <p:cNvPr id="2" name="Title 1"/>
          <p:cNvSpPr>
            <a:spLocks noGrp="1"/>
          </p:cNvSpPr>
          <p:nvPr>
            <p:ph type="title"/>
          </p:nvPr>
        </p:nvSpPr>
        <p:spPr/>
        <p:txBody>
          <a:bodyPr/>
          <a:lstStyle/>
          <a:p>
            <a:pPr algn="ctr"/>
            <a:r>
              <a:rPr lang="en-US" sz="2400" b="1" u="sng" dirty="0" smtClean="0"/>
              <a:t>If you were an artist like Ed </a:t>
            </a:r>
            <a:r>
              <a:rPr lang="en-US" sz="2400" b="1" u="sng" dirty="0" err="1" smtClean="0"/>
              <a:t>Sheeran</a:t>
            </a:r>
            <a:r>
              <a:rPr lang="en-US" sz="2400" b="1" u="sng" dirty="0" smtClean="0"/>
              <a:t>, what would be your 10 point plan to being successful in the music industry. </a:t>
            </a:r>
            <a:endParaRPr lang="en-US" sz="2400" u="sng" dirty="0"/>
          </a:p>
        </p:txBody>
      </p:sp>
    </p:spTree>
    <p:extLst>
      <p:ext uri="{BB962C8B-B14F-4D97-AF65-F5344CB8AC3E}">
        <p14:creationId xmlns:p14="http://schemas.microsoft.com/office/powerpoint/2010/main" val="150965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6979" y="514350"/>
            <a:ext cx="7545388" cy="6076950"/>
          </a:xfrm>
        </p:spPr>
        <p:txBody>
          <a:bodyPr>
            <a:normAutofit/>
          </a:bodyPr>
          <a:lstStyle/>
          <a:p>
            <a:r>
              <a:rPr lang="en-US" dirty="0"/>
              <a:t>Create your own personal style (music and clothes) </a:t>
            </a:r>
            <a:r>
              <a:rPr lang="en-US" dirty="0" smtClean="0"/>
              <a:t>that make you stand out.</a:t>
            </a:r>
            <a:endParaRPr lang="en-US" dirty="0"/>
          </a:p>
          <a:p>
            <a:r>
              <a:rPr lang="en-US" dirty="0"/>
              <a:t>Sign contracts with </a:t>
            </a:r>
            <a:r>
              <a:rPr lang="en-US" dirty="0" smtClean="0"/>
              <a:t>caution </a:t>
            </a:r>
            <a:r>
              <a:rPr lang="en-US" dirty="0"/>
              <a:t>and read the small-print (have a lawyer/solicitor for advice) or join a </a:t>
            </a:r>
            <a:r>
              <a:rPr lang="en-US" dirty="0" smtClean="0"/>
              <a:t>union.</a:t>
            </a:r>
            <a:endParaRPr lang="en-US" dirty="0"/>
          </a:p>
          <a:p>
            <a:r>
              <a:rPr lang="en-US" dirty="0" smtClean="0"/>
              <a:t>Find </a:t>
            </a:r>
            <a:r>
              <a:rPr lang="en-US" dirty="0"/>
              <a:t>an agent/manager who will cater to your musical needs &amp; </a:t>
            </a:r>
            <a:r>
              <a:rPr lang="en-US" dirty="0" smtClean="0"/>
              <a:t>requirements, making sure that you get the right ‘gigs’ or interviews.</a:t>
            </a:r>
            <a:endParaRPr lang="en-US" dirty="0"/>
          </a:p>
          <a:p>
            <a:r>
              <a:rPr lang="en-US" dirty="0"/>
              <a:t>Take care of yourself (healthy lifestyle</a:t>
            </a:r>
            <a:r>
              <a:rPr lang="en-US" dirty="0" smtClean="0"/>
              <a:t>). This is particularly important for singers, who have to be very careful not to damage their voice. </a:t>
            </a:r>
            <a:endParaRPr lang="en-US" dirty="0"/>
          </a:p>
          <a:p>
            <a:r>
              <a:rPr lang="en-US" dirty="0"/>
              <a:t>Network as much as possible </a:t>
            </a:r>
            <a:r>
              <a:rPr lang="en-US" dirty="0" smtClean="0"/>
              <a:t>(social </a:t>
            </a:r>
            <a:r>
              <a:rPr lang="en-US" dirty="0"/>
              <a:t>media, playing as a </a:t>
            </a:r>
            <a:r>
              <a:rPr lang="en-US" dirty="0" smtClean="0"/>
              <a:t>preceding act </a:t>
            </a:r>
            <a:r>
              <a:rPr lang="en-US" dirty="0"/>
              <a:t>for more famous </a:t>
            </a:r>
            <a:r>
              <a:rPr lang="en-US" dirty="0" smtClean="0"/>
              <a:t>artists)</a:t>
            </a:r>
            <a:endParaRPr lang="en-US" dirty="0"/>
          </a:p>
          <a:p>
            <a:endParaRPr lang="en-US" dirty="0"/>
          </a:p>
          <a:p>
            <a:endParaRPr lang="en-US" dirty="0"/>
          </a:p>
        </p:txBody>
      </p:sp>
    </p:spTree>
    <p:extLst>
      <p:ext uri="{BB962C8B-B14F-4D97-AF65-F5344CB8AC3E}">
        <p14:creationId xmlns:p14="http://schemas.microsoft.com/office/powerpoint/2010/main" val="128664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729" y="1035196"/>
            <a:ext cx="6153961" cy="1394104"/>
          </a:xfrm>
        </p:spPr>
        <p:txBody>
          <a:bodyPr>
            <a:noAutofit/>
          </a:bodyPr>
          <a:lstStyle/>
          <a:p>
            <a:pPr algn="ctr"/>
            <a:r>
              <a:rPr lang="en-US" sz="4000" dirty="0" smtClean="0"/>
              <a:t>Getting Paid!</a:t>
            </a:r>
            <a:endParaRPr lang="en-US" sz="4000" dirty="0"/>
          </a:p>
        </p:txBody>
      </p:sp>
    </p:spTree>
    <p:extLst>
      <p:ext uri="{BB962C8B-B14F-4D97-AF65-F5344CB8AC3E}">
        <p14:creationId xmlns:p14="http://schemas.microsoft.com/office/powerpoint/2010/main" val="573224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When you agree to perform at an event you should discuss  </a:t>
            </a:r>
            <a:r>
              <a:rPr lang="en-US" dirty="0" smtClean="0">
                <a:solidFill>
                  <a:srgbClr val="FF0000"/>
                </a:solidFill>
              </a:rPr>
              <a:t>the terms</a:t>
            </a:r>
            <a:r>
              <a:rPr lang="en-US" dirty="0" smtClean="0"/>
              <a:t> of the performance (</a:t>
            </a:r>
            <a:r>
              <a:rPr lang="en-US" dirty="0" err="1" smtClean="0"/>
              <a:t>eg</a:t>
            </a:r>
            <a:r>
              <a:rPr lang="en-US" dirty="0" smtClean="0"/>
              <a:t> how long performing for, start time, breaks, </a:t>
            </a:r>
            <a:r>
              <a:rPr lang="en-US" dirty="0" err="1" smtClean="0"/>
              <a:t>etc</a:t>
            </a:r>
            <a:r>
              <a:rPr lang="en-US" dirty="0" smtClean="0"/>
              <a:t>) as well as </a:t>
            </a:r>
            <a:r>
              <a:rPr lang="en-US" dirty="0" smtClean="0">
                <a:solidFill>
                  <a:srgbClr val="FF0000"/>
                </a:solidFill>
              </a:rPr>
              <a:t>the payment</a:t>
            </a:r>
            <a:r>
              <a:rPr lang="en-US" dirty="0" smtClean="0"/>
              <a:t>.</a:t>
            </a:r>
          </a:p>
          <a:p>
            <a:pPr marL="0" indent="0">
              <a:buNone/>
            </a:pPr>
            <a:r>
              <a:rPr lang="en-US" dirty="0" smtClean="0">
                <a:solidFill>
                  <a:srgbClr val="FF0000"/>
                </a:solidFill>
              </a:rPr>
              <a:t>Early in your career </a:t>
            </a:r>
            <a:r>
              <a:rPr lang="en-US" dirty="0" smtClean="0"/>
              <a:t>it might be that you agree to perform for </a:t>
            </a:r>
            <a:r>
              <a:rPr lang="en-US" dirty="0" smtClean="0">
                <a:solidFill>
                  <a:srgbClr val="FF0000"/>
                </a:solidFill>
              </a:rPr>
              <a:t>FREE </a:t>
            </a:r>
            <a:r>
              <a:rPr lang="en-US" dirty="0" smtClean="0"/>
              <a:t>– this builds your </a:t>
            </a:r>
            <a:r>
              <a:rPr lang="en-US" dirty="0" smtClean="0">
                <a:solidFill>
                  <a:srgbClr val="FF0000"/>
                </a:solidFill>
              </a:rPr>
              <a:t>fan-base</a:t>
            </a:r>
            <a:r>
              <a:rPr lang="en-US" dirty="0" smtClean="0"/>
              <a:t>, builds your </a:t>
            </a:r>
            <a:r>
              <a:rPr lang="en-US" dirty="0" smtClean="0">
                <a:solidFill>
                  <a:srgbClr val="FF0000"/>
                </a:solidFill>
              </a:rPr>
              <a:t>reputation</a:t>
            </a:r>
            <a:r>
              <a:rPr lang="en-US" dirty="0" smtClean="0"/>
              <a:t> and you gain vital </a:t>
            </a:r>
            <a:r>
              <a:rPr lang="en-US" dirty="0" smtClean="0">
                <a:solidFill>
                  <a:srgbClr val="FF0000"/>
                </a:solidFill>
              </a:rPr>
              <a:t>experience</a:t>
            </a:r>
            <a:r>
              <a:rPr lang="en-US" dirty="0" smtClean="0">
                <a:solidFill>
                  <a:schemeClr val="tx1"/>
                </a:solidFill>
              </a:rPr>
              <a:t>.</a:t>
            </a:r>
          </a:p>
          <a:p>
            <a:pPr marL="0" indent="0">
              <a:buNone/>
            </a:pPr>
            <a:r>
              <a:rPr lang="en-US" dirty="0" smtClean="0">
                <a:solidFill>
                  <a:schemeClr val="tx1"/>
                </a:solidFill>
              </a:rPr>
              <a:t>For many performance situations it will be a simple payment process of payment following performance:</a:t>
            </a:r>
          </a:p>
          <a:p>
            <a:pPr marL="0" indent="0">
              <a:buNone/>
            </a:pPr>
            <a:endParaRPr lang="en-US" dirty="0">
              <a:solidFill>
                <a:schemeClr val="tx1"/>
              </a:solidFill>
            </a:endParaRPr>
          </a:p>
        </p:txBody>
      </p:sp>
      <p:sp>
        <p:nvSpPr>
          <p:cNvPr id="2" name="Title 1"/>
          <p:cNvSpPr>
            <a:spLocks noGrp="1"/>
          </p:cNvSpPr>
          <p:nvPr>
            <p:ph type="title"/>
          </p:nvPr>
        </p:nvSpPr>
        <p:spPr/>
        <p:txBody>
          <a:bodyPr/>
          <a:lstStyle/>
          <a:p>
            <a:pPr algn="ctr"/>
            <a:r>
              <a:rPr lang="en-US" dirty="0" smtClean="0"/>
              <a:t>3 Main Ways to GET  PAID </a:t>
            </a:r>
            <a:endParaRPr lang="en-US" dirty="0"/>
          </a:p>
        </p:txBody>
      </p:sp>
    </p:spTree>
    <p:extLst>
      <p:ext uri="{BB962C8B-B14F-4D97-AF65-F5344CB8AC3E}">
        <p14:creationId xmlns:p14="http://schemas.microsoft.com/office/powerpoint/2010/main" val="4686077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2227</TotalTime>
  <Words>812</Words>
  <Application>Microsoft Office PowerPoint</Application>
  <PresentationFormat>On-screen Show (4:3)</PresentationFormat>
  <Paragraphs>57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Hardcover</vt:lpstr>
      <vt:lpstr>Getting Started  and Getting Paid  </vt:lpstr>
      <vt:lpstr>Getting Started.</vt:lpstr>
      <vt:lpstr>PowerPoint Presentation</vt:lpstr>
      <vt:lpstr>How did Ed Sheeran get into ‘The Business?” </vt:lpstr>
      <vt:lpstr>If you were an artist like Ed Sheeran, what would be your ’10 Point Plan’ to being successful in the music industry?</vt:lpstr>
      <vt:lpstr>If you were an artist like Ed Sheeran, what would be your 10 point plan to being successful in the music industry. </vt:lpstr>
      <vt:lpstr>PowerPoint Presentation</vt:lpstr>
      <vt:lpstr>Getting Paid!</vt:lpstr>
      <vt:lpstr>3 Main Ways to GET  PAID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and other roles</dc:title>
  <dc:creator>Sarah Cameron</dc:creator>
  <cp:lastModifiedBy>HLGC</cp:lastModifiedBy>
  <cp:revision>36</cp:revision>
  <dcterms:created xsi:type="dcterms:W3CDTF">2014-11-25T20:15:36Z</dcterms:created>
  <dcterms:modified xsi:type="dcterms:W3CDTF">2016-11-29T09:30:43Z</dcterms:modified>
</cp:coreProperties>
</file>