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291F72F-387F-4348-A060-0044FE9581FD}" type="datetimeFigureOut">
              <a:rPr lang="en-GB" smtClean="0"/>
              <a:t>20/09/2016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CE2898-A297-4544-BFD6-98BAFF34829F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628384" cy="2808312"/>
          </a:xfrm>
        </p:spPr>
        <p:txBody>
          <a:bodyPr>
            <a:normAutofit/>
          </a:bodyPr>
          <a:lstStyle/>
          <a:p>
            <a:r>
              <a:rPr lang="en-GB" dirty="0" smtClean="0"/>
              <a:t>Learning Aim A: </a:t>
            </a:r>
            <a:br>
              <a:rPr lang="en-GB" dirty="0" smtClean="0"/>
            </a:br>
            <a:r>
              <a:rPr lang="en-GB" sz="2800" dirty="0" smtClean="0">
                <a:latin typeface="Comic Sans MS" panose="030F0702030302020204" pitchFamily="66" charset="0"/>
              </a:rPr>
              <a:t>Understand different types of organisations that make up the music industry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839" y="4797152"/>
            <a:ext cx="6557601" cy="816496"/>
          </a:xfrm>
        </p:spPr>
        <p:txBody>
          <a:bodyPr/>
          <a:lstStyle/>
          <a:p>
            <a:r>
              <a:rPr lang="en-GB" dirty="0" smtClean="0"/>
              <a:t>Lesson 1: Venues (20</a:t>
            </a:r>
            <a:r>
              <a:rPr lang="en-GB" baseline="30000" dirty="0" smtClean="0"/>
              <a:t>th</a:t>
            </a:r>
            <a:r>
              <a:rPr lang="en-GB" dirty="0" smtClean="0"/>
              <a:t> </a:t>
            </a:r>
            <a:r>
              <a:rPr lang="en-GB" smtClean="0"/>
              <a:t>September </a:t>
            </a:r>
            <a:r>
              <a:rPr lang="en-GB" smtClean="0"/>
              <a:t>2016)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174839" y="476672"/>
            <a:ext cx="655272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Arial Black" panose="020B0A04020102020204" pitchFamily="34" charset="0"/>
              </a:rPr>
              <a:t>Unit 1: The Music Industry (External Exam)</a:t>
            </a:r>
            <a:endParaRPr lang="en-GB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75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an “organisation”?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An organisation is another name for a </a:t>
            </a:r>
            <a:r>
              <a:rPr lang="en-GB" dirty="0" smtClean="0">
                <a:solidFill>
                  <a:schemeClr val="accent6"/>
                </a:solidFill>
              </a:rPr>
              <a:t>business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In this unit we will consider different </a:t>
            </a:r>
            <a:r>
              <a:rPr lang="en-GB" dirty="0" smtClean="0">
                <a:solidFill>
                  <a:schemeClr val="accent6"/>
                </a:solidFill>
              </a:rPr>
              <a:t>types of Music businesses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455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Venues and Live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/>
              <a:t>Small and Medium local venues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Eg</a:t>
            </a:r>
            <a:r>
              <a:rPr lang="en-GB" dirty="0" smtClean="0">
                <a:solidFill>
                  <a:srgbClr val="0070C0"/>
                </a:solidFill>
              </a:rPr>
              <a:t>: </a:t>
            </a:r>
          </a:p>
          <a:p>
            <a:r>
              <a:rPr lang="en-GB" dirty="0">
                <a:solidFill>
                  <a:srgbClr val="0070C0"/>
                </a:solidFill>
              </a:rPr>
              <a:t>P</a:t>
            </a:r>
            <a:r>
              <a:rPr lang="en-GB" dirty="0" smtClean="0">
                <a:solidFill>
                  <a:srgbClr val="0070C0"/>
                </a:solidFill>
              </a:rPr>
              <a:t>ubs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Clubs </a:t>
            </a:r>
            <a:r>
              <a:rPr lang="en-GB" sz="2400" dirty="0" smtClean="0">
                <a:solidFill>
                  <a:srgbClr val="0070C0"/>
                </a:solidFill>
              </a:rPr>
              <a:t>(</a:t>
            </a:r>
            <a:r>
              <a:rPr lang="en-GB" sz="2400" dirty="0" err="1" smtClean="0">
                <a:solidFill>
                  <a:srgbClr val="0070C0"/>
                </a:solidFill>
              </a:rPr>
              <a:t>eg</a:t>
            </a:r>
            <a:r>
              <a:rPr lang="en-GB" sz="2400" dirty="0" smtClean="0">
                <a:solidFill>
                  <a:srgbClr val="0070C0"/>
                </a:solidFill>
              </a:rPr>
              <a:t> Phoenix Nights/The Full Monty/</a:t>
            </a:r>
            <a:r>
              <a:rPr lang="en-GB" sz="2400" dirty="0" err="1" smtClean="0">
                <a:solidFill>
                  <a:srgbClr val="0070C0"/>
                </a:solidFill>
              </a:rPr>
              <a:t>Brassed</a:t>
            </a:r>
            <a:r>
              <a:rPr lang="en-GB" sz="2400" dirty="0" smtClean="0">
                <a:solidFill>
                  <a:srgbClr val="0070C0"/>
                </a:solidFill>
              </a:rPr>
              <a:t> Off)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Small theatres </a:t>
            </a:r>
            <a:r>
              <a:rPr lang="en-GB" sz="2400" dirty="0" smtClean="0">
                <a:solidFill>
                  <a:srgbClr val="0070C0"/>
                </a:solidFill>
              </a:rPr>
              <a:t>(</a:t>
            </a:r>
            <a:r>
              <a:rPr lang="en-GB" sz="2400" dirty="0" err="1" smtClean="0">
                <a:solidFill>
                  <a:srgbClr val="0070C0"/>
                </a:solidFill>
              </a:rPr>
              <a:t>eg</a:t>
            </a:r>
            <a:r>
              <a:rPr lang="en-GB" sz="2400" dirty="0" smtClean="0">
                <a:solidFill>
                  <a:srgbClr val="0070C0"/>
                </a:solidFill>
              </a:rPr>
              <a:t> The Everyman Theatre)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Public/civic halls </a:t>
            </a:r>
            <a:r>
              <a:rPr lang="en-GB" sz="2400" dirty="0" smtClean="0">
                <a:solidFill>
                  <a:srgbClr val="0070C0"/>
                </a:solidFill>
              </a:rPr>
              <a:t>(</a:t>
            </a:r>
            <a:r>
              <a:rPr lang="en-GB" sz="2400" dirty="0" err="1" smtClean="0">
                <a:solidFill>
                  <a:srgbClr val="0070C0"/>
                </a:solidFill>
              </a:rPr>
              <a:t>eg</a:t>
            </a:r>
            <a:r>
              <a:rPr lang="en-GB" sz="2400" dirty="0" smtClean="0">
                <a:solidFill>
                  <a:srgbClr val="0070C0"/>
                </a:solidFill>
              </a:rPr>
              <a:t> school hall/St George’s Hall/Church hall)</a:t>
            </a:r>
          </a:p>
          <a:p>
            <a:pPr marL="0" indent="0">
              <a:buNone/>
            </a:pPr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1556792"/>
            <a:ext cx="2676405" cy="201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4296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Venues and Live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/>
              <a:t>Large multi-use spaces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err="1" smtClean="0">
                <a:solidFill>
                  <a:srgbClr val="0070C0"/>
                </a:solidFill>
              </a:rPr>
              <a:t>Eg</a:t>
            </a:r>
            <a:r>
              <a:rPr lang="en-GB" dirty="0" smtClean="0">
                <a:solidFill>
                  <a:srgbClr val="0070C0"/>
                </a:solidFill>
              </a:rPr>
              <a:t>: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Arenas </a:t>
            </a:r>
            <a:r>
              <a:rPr lang="en-GB" sz="2400" dirty="0" smtClean="0">
                <a:solidFill>
                  <a:srgbClr val="0070C0"/>
                </a:solidFill>
              </a:rPr>
              <a:t>(</a:t>
            </a:r>
            <a:r>
              <a:rPr lang="en-GB" sz="2400" dirty="0" err="1" smtClean="0">
                <a:solidFill>
                  <a:srgbClr val="0070C0"/>
                </a:solidFill>
              </a:rPr>
              <a:t>eg</a:t>
            </a:r>
            <a:r>
              <a:rPr lang="en-GB" sz="2400" dirty="0" smtClean="0">
                <a:solidFill>
                  <a:srgbClr val="0070C0"/>
                </a:solidFill>
              </a:rPr>
              <a:t> The Echo Arena)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Sports Venues </a:t>
            </a:r>
            <a:r>
              <a:rPr lang="en-GB" sz="2400" dirty="0" smtClean="0">
                <a:solidFill>
                  <a:srgbClr val="0070C0"/>
                </a:solidFill>
              </a:rPr>
              <a:t>(</a:t>
            </a:r>
            <a:r>
              <a:rPr lang="en-GB" sz="2400" dirty="0" err="1" smtClean="0">
                <a:solidFill>
                  <a:srgbClr val="0070C0"/>
                </a:solidFill>
              </a:rPr>
              <a:t>eg</a:t>
            </a:r>
            <a:r>
              <a:rPr lang="en-GB" sz="2400" dirty="0" smtClean="0">
                <a:solidFill>
                  <a:srgbClr val="0070C0"/>
                </a:solidFill>
              </a:rPr>
              <a:t> Old Trafford/</a:t>
            </a:r>
            <a:r>
              <a:rPr lang="en-GB" sz="2400" dirty="0" err="1" smtClean="0">
                <a:solidFill>
                  <a:srgbClr val="0070C0"/>
                </a:solidFill>
              </a:rPr>
              <a:t>Anfield</a:t>
            </a:r>
            <a:r>
              <a:rPr lang="en-GB" sz="2400" dirty="0" smtClean="0">
                <a:solidFill>
                  <a:srgbClr val="0070C0"/>
                </a:solidFill>
              </a:rPr>
              <a:t>/</a:t>
            </a:r>
            <a:r>
              <a:rPr lang="en-GB" sz="2400" dirty="0" err="1" smtClean="0">
                <a:solidFill>
                  <a:srgbClr val="0070C0"/>
                </a:solidFill>
              </a:rPr>
              <a:t>Goodison</a:t>
            </a:r>
            <a:r>
              <a:rPr lang="en-GB" sz="2400" dirty="0" smtClean="0">
                <a:solidFill>
                  <a:srgbClr val="0070C0"/>
                </a:solidFill>
              </a:rPr>
              <a:t>)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Outdoor spaces </a:t>
            </a:r>
            <a:r>
              <a:rPr lang="en-GB" sz="2400" dirty="0" smtClean="0">
                <a:solidFill>
                  <a:srgbClr val="0070C0"/>
                </a:solidFill>
              </a:rPr>
              <a:t>(</a:t>
            </a:r>
            <a:r>
              <a:rPr lang="en-GB" sz="2400" dirty="0" err="1" smtClean="0">
                <a:solidFill>
                  <a:srgbClr val="0070C0"/>
                </a:solidFill>
              </a:rPr>
              <a:t>eg</a:t>
            </a:r>
            <a:r>
              <a:rPr lang="en-GB" sz="2400" dirty="0" smtClean="0">
                <a:solidFill>
                  <a:srgbClr val="0070C0"/>
                </a:solidFill>
              </a:rPr>
              <a:t> Pier Head/parks/Matthew Street)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628800"/>
            <a:ext cx="3096344" cy="2169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18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Venues and Live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b="1" u="sng" dirty="0" smtClean="0"/>
              <a:t>Small and Medium local venues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Used to host wide range of music from niche genres/styles, to pop and club bands and singers.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Small contained audience </a:t>
            </a:r>
          </a:p>
          <a:p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Less mainstream </a:t>
            </a:r>
          </a:p>
          <a:p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Cheaper </a:t>
            </a:r>
          </a:p>
          <a:p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Open-</a:t>
            </a:r>
            <a:r>
              <a:rPr lang="en-GB" dirty="0" err="1" smtClean="0">
                <a:solidFill>
                  <a:schemeClr val="accent5">
                    <a:lumMod val="75000"/>
                  </a:schemeClr>
                </a:solidFill>
              </a:rPr>
              <a:t>mic</a:t>
            </a:r>
            <a:r>
              <a:rPr lang="en-GB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2400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GB" sz="2400" dirty="0" err="1" smtClean="0">
                <a:solidFill>
                  <a:schemeClr val="accent5">
                    <a:lumMod val="75000"/>
                  </a:schemeClr>
                </a:solidFill>
              </a:rPr>
              <a:t>eg</a:t>
            </a:r>
            <a:r>
              <a:rPr lang="en-GB" sz="2400" dirty="0" smtClean="0">
                <a:solidFill>
                  <a:schemeClr val="accent5">
                    <a:lumMod val="75000"/>
                  </a:schemeClr>
                </a:solidFill>
              </a:rPr>
              <a:t> unknown – up and coming acts)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60537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Venues and Live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u="sng" dirty="0" smtClean="0"/>
              <a:t>Large multi-use spaces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Used to host: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Touring productions linked to TV shows </a:t>
            </a:r>
            <a:r>
              <a:rPr lang="en-GB" sz="2600" dirty="0" smtClean="0">
                <a:solidFill>
                  <a:srgbClr val="0070C0"/>
                </a:solidFill>
              </a:rPr>
              <a:t>(</a:t>
            </a:r>
            <a:r>
              <a:rPr lang="en-GB" sz="2600" dirty="0" err="1" smtClean="0">
                <a:solidFill>
                  <a:srgbClr val="0070C0"/>
                </a:solidFill>
              </a:rPr>
              <a:t>eg</a:t>
            </a:r>
            <a:r>
              <a:rPr lang="en-GB" sz="2600" dirty="0" smtClean="0">
                <a:solidFill>
                  <a:srgbClr val="0070C0"/>
                </a:solidFill>
              </a:rPr>
              <a:t> The X-Factor)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Rock and pop acts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Stand-up comedy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Site-specific theatre </a:t>
            </a:r>
            <a:r>
              <a:rPr lang="en-GB" sz="2800" dirty="0" smtClean="0">
                <a:solidFill>
                  <a:srgbClr val="0070C0"/>
                </a:solidFill>
              </a:rPr>
              <a:t>(</a:t>
            </a:r>
            <a:r>
              <a:rPr lang="en-GB" sz="2800" dirty="0" err="1" smtClean="0">
                <a:solidFill>
                  <a:srgbClr val="0070C0"/>
                </a:solidFill>
              </a:rPr>
              <a:t>eg</a:t>
            </a:r>
            <a:r>
              <a:rPr lang="en-GB" sz="2800" dirty="0" smtClean="0">
                <a:solidFill>
                  <a:srgbClr val="0070C0"/>
                </a:solidFill>
              </a:rPr>
              <a:t> Walking With Dinosaurs)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Circuses 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Festivals </a:t>
            </a:r>
            <a:r>
              <a:rPr lang="en-GB" sz="2800" dirty="0" smtClean="0">
                <a:solidFill>
                  <a:srgbClr val="0070C0"/>
                </a:solidFill>
              </a:rPr>
              <a:t>(</a:t>
            </a:r>
            <a:r>
              <a:rPr lang="en-GB" sz="2800" dirty="0" err="1" smtClean="0">
                <a:solidFill>
                  <a:srgbClr val="0070C0"/>
                </a:solidFill>
              </a:rPr>
              <a:t>eg</a:t>
            </a:r>
            <a:r>
              <a:rPr lang="en-GB" sz="2800" dirty="0" smtClean="0">
                <a:solidFill>
                  <a:srgbClr val="0070C0"/>
                </a:solidFill>
              </a:rPr>
              <a:t> Party in the Park/Glastonbury/V Festival)</a:t>
            </a:r>
          </a:p>
          <a:p>
            <a:pPr marL="0" indent="0">
              <a:buNone/>
            </a:pPr>
            <a:endParaRPr lang="en-GB" sz="28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GB" sz="2800" dirty="0" smtClean="0">
                <a:solidFill>
                  <a:schemeClr val="accent5">
                    <a:lumMod val="75000"/>
                  </a:schemeClr>
                </a:solidFill>
              </a:rPr>
              <a:t>Large audience/stage, range of facilities (</a:t>
            </a:r>
            <a:r>
              <a:rPr lang="en-GB" sz="2800" dirty="0" err="1" smtClean="0">
                <a:solidFill>
                  <a:schemeClr val="accent5">
                    <a:lumMod val="75000"/>
                  </a:schemeClr>
                </a:solidFill>
              </a:rPr>
              <a:t>eg</a:t>
            </a:r>
            <a:r>
              <a:rPr lang="en-GB" sz="2800" dirty="0" smtClean="0">
                <a:solidFill>
                  <a:schemeClr val="accent5">
                    <a:lumMod val="75000"/>
                  </a:schemeClr>
                </a:solidFill>
              </a:rPr>
              <a:t> McDonalds/toilets),  transport links (managed by attendants/police), expensive to hire = ticket price, range of in-house equipment, expensive advertising campaign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1217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Venues and Live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b="1" u="sng" dirty="0" smtClean="0"/>
              <a:t>Which is best?</a:t>
            </a:r>
          </a:p>
          <a:p>
            <a:pPr marL="0" indent="0">
              <a:buNone/>
            </a:pPr>
            <a:endParaRPr lang="en-GB" sz="1600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0070C0"/>
                </a:solidFill>
              </a:rPr>
              <a:t>That depends on: </a:t>
            </a:r>
          </a:p>
          <a:p>
            <a:pPr marL="0" indent="0">
              <a:buNone/>
            </a:pPr>
            <a:endParaRPr lang="en-GB" dirty="0" smtClean="0">
              <a:solidFill>
                <a:srgbClr val="0070C0"/>
              </a:solidFill>
            </a:endParaRPr>
          </a:p>
          <a:p>
            <a:pPr marL="457200" indent="-457200"/>
            <a:r>
              <a:rPr lang="en-GB" dirty="0" smtClean="0">
                <a:solidFill>
                  <a:srgbClr val="0070C0"/>
                </a:solidFill>
              </a:rPr>
              <a:t>the size of your act </a:t>
            </a:r>
            <a:r>
              <a:rPr lang="en-GB" sz="2400" dirty="0" smtClean="0">
                <a:solidFill>
                  <a:srgbClr val="0070C0"/>
                </a:solidFill>
              </a:rPr>
              <a:t>(a 20 piece band would struggle to fit on the small stage in a pub)</a:t>
            </a:r>
          </a:p>
          <a:p>
            <a:pPr marL="457200" indent="-457200"/>
            <a:r>
              <a:rPr lang="en-GB" dirty="0" smtClean="0">
                <a:solidFill>
                  <a:srgbClr val="0070C0"/>
                </a:solidFill>
              </a:rPr>
              <a:t>the size of your audience</a:t>
            </a:r>
          </a:p>
          <a:p>
            <a:pPr marL="457200" indent="-457200"/>
            <a:r>
              <a:rPr lang="en-GB" dirty="0" smtClean="0">
                <a:solidFill>
                  <a:srgbClr val="0070C0"/>
                </a:solidFill>
              </a:rPr>
              <a:t>funds available for hire of venue/advertising</a:t>
            </a:r>
          </a:p>
          <a:p>
            <a:pPr marL="0" indent="0">
              <a:buNone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658809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115</TotalTime>
  <Words>287</Words>
  <Application>Microsoft Office PowerPoint</Application>
  <PresentationFormat>On-screen Show (4:3)</PresentationFormat>
  <Paragraphs>52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Module</vt:lpstr>
      <vt:lpstr>Learning Aim A:  Understand different types of organisations that make up the music industry</vt:lpstr>
      <vt:lpstr>What is an “organisation”?</vt:lpstr>
      <vt:lpstr>Venues and Live Performance</vt:lpstr>
      <vt:lpstr>Venues and Live Performance</vt:lpstr>
      <vt:lpstr>Venues and Live Performance</vt:lpstr>
      <vt:lpstr>Venues and Live Performance</vt:lpstr>
      <vt:lpstr>Venues and Live Performance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Aim A:  Understand different types of organisations that make up the music industry</dc:title>
  <dc:creator>Win7</dc:creator>
  <cp:lastModifiedBy>HLGC</cp:lastModifiedBy>
  <cp:revision>19</cp:revision>
  <dcterms:created xsi:type="dcterms:W3CDTF">2014-02-24T16:01:27Z</dcterms:created>
  <dcterms:modified xsi:type="dcterms:W3CDTF">2016-09-20T12:53:04Z</dcterms:modified>
</cp:coreProperties>
</file>